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notesMasterIdLst>
    <p:notesMasterId r:id="rId131"/>
  </p:notesMasterIdLst>
  <p:handoutMasterIdLst>
    <p:handoutMasterId r:id="rId132"/>
  </p:handoutMasterIdLst>
  <p:sldIdLst>
    <p:sldId id="300" r:id="rId2"/>
    <p:sldId id="265" r:id="rId3"/>
    <p:sldId id="350" r:id="rId4"/>
    <p:sldId id="365" r:id="rId5"/>
    <p:sldId id="425" r:id="rId6"/>
    <p:sldId id="366" r:id="rId7"/>
    <p:sldId id="367" r:id="rId8"/>
    <p:sldId id="394" r:id="rId9"/>
    <p:sldId id="395" r:id="rId10"/>
    <p:sldId id="398" r:id="rId11"/>
    <p:sldId id="364" r:id="rId12"/>
    <p:sldId id="332" r:id="rId13"/>
    <p:sldId id="392" r:id="rId14"/>
    <p:sldId id="393" r:id="rId15"/>
    <p:sldId id="391" r:id="rId16"/>
    <p:sldId id="268" r:id="rId17"/>
    <p:sldId id="271" r:id="rId18"/>
    <p:sldId id="351" r:id="rId19"/>
    <p:sldId id="266" r:id="rId20"/>
    <p:sldId id="274" r:id="rId21"/>
    <p:sldId id="275" r:id="rId22"/>
    <p:sldId id="279" r:id="rId23"/>
    <p:sldId id="397" r:id="rId24"/>
    <p:sldId id="276" r:id="rId25"/>
    <p:sldId id="295" r:id="rId26"/>
    <p:sldId id="278" r:id="rId27"/>
    <p:sldId id="334" r:id="rId28"/>
    <p:sldId id="357" r:id="rId29"/>
    <p:sldId id="352" r:id="rId30"/>
    <p:sldId id="358" r:id="rId31"/>
    <p:sldId id="296" r:id="rId32"/>
    <p:sldId id="339" r:id="rId33"/>
    <p:sldId id="270" r:id="rId34"/>
    <p:sldId id="353" r:id="rId35"/>
    <p:sldId id="381" r:id="rId36"/>
    <p:sldId id="303" r:id="rId37"/>
    <p:sldId id="356" r:id="rId38"/>
    <p:sldId id="304" r:id="rId39"/>
    <p:sldId id="354" r:id="rId40"/>
    <p:sldId id="306" r:id="rId41"/>
    <p:sldId id="307" r:id="rId42"/>
    <p:sldId id="322" r:id="rId43"/>
    <p:sldId id="355" r:id="rId44"/>
    <p:sldId id="335" r:id="rId45"/>
    <p:sldId id="428" r:id="rId46"/>
    <p:sldId id="340" r:id="rId47"/>
    <p:sldId id="341" r:id="rId48"/>
    <p:sldId id="309" r:id="rId49"/>
    <p:sldId id="325" r:id="rId50"/>
    <p:sldId id="326" r:id="rId51"/>
    <p:sldId id="328" r:id="rId52"/>
    <p:sldId id="327" r:id="rId53"/>
    <p:sldId id="329" r:id="rId54"/>
    <p:sldId id="345" r:id="rId55"/>
    <p:sldId id="376" r:id="rId56"/>
    <p:sldId id="383" r:id="rId57"/>
    <p:sldId id="414" r:id="rId58"/>
    <p:sldId id="416" r:id="rId59"/>
    <p:sldId id="440" r:id="rId60"/>
    <p:sldId id="432" r:id="rId61"/>
    <p:sldId id="418" r:id="rId62"/>
    <p:sldId id="420" r:id="rId63"/>
    <p:sldId id="421" r:id="rId64"/>
    <p:sldId id="426" r:id="rId65"/>
    <p:sldId id="430" r:id="rId66"/>
    <p:sldId id="429" r:id="rId67"/>
    <p:sldId id="431" r:id="rId68"/>
    <p:sldId id="437" r:id="rId69"/>
    <p:sldId id="436" r:id="rId70"/>
    <p:sldId id="267" r:id="rId71"/>
    <p:sldId id="342" r:id="rId72"/>
    <p:sldId id="377" r:id="rId73"/>
    <p:sldId id="344" r:id="rId74"/>
    <p:sldId id="346" r:id="rId75"/>
    <p:sldId id="347" r:id="rId76"/>
    <p:sldId id="427" r:id="rId77"/>
    <p:sldId id="349" r:id="rId78"/>
    <p:sldId id="348" r:id="rId79"/>
    <p:sldId id="359" r:id="rId80"/>
    <p:sldId id="360" r:id="rId81"/>
    <p:sldId id="362" r:id="rId82"/>
    <p:sldId id="370" r:id="rId83"/>
    <p:sldId id="441" r:id="rId84"/>
    <p:sldId id="399" r:id="rId85"/>
    <p:sldId id="372" r:id="rId86"/>
    <p:sldId id="374" r:id="rId87"/>
    <p:sldId id="373" r:id="rId88"/>
    <p:sldId id="401" r:id="rId89"/>
    <p:sldId id="369" r:id="rId90"/>
    <p:sldId id="438" r:id="rId91"/>
    <p:sldId id="405" r:id="rId92"/>
    <p:sldId id="442" r:id="rId93"/>
    <p:sldId id="443" r:id="rId94"/>
    <p:sldId id="406" r:id="rId95"/>
    <p:sldId id="407" r:id="rId96"/>
    <p:sldId id="419" r:id="rId97"/>
    <p:sldId id="408" r:id="rId98"/>
    <p:sldId id="409" r:id="rId99"/>
    <p:sldId id="410" r:id="rId100"/>
    <p:sldId id="412" r:id="rId101"/>
    <p:sldId id="444" r:id="rId102"/>
    <p:sldId id="411" r:id="rId103"/>
    <p:sldId id="403" r:id="rId104"/>
    <p:sldId id="378" r:id="rId105"/>
    <p:sldId id="382" r:id="rId106"/>
    <p:sldId id="379" r:id="rId107"/>
    <p:sldId id="380" r:id="rId108"/>
    <p:sldId id="384" r:id="rId109"/>
    <p:sldId id="385" r:id="rId110"/>
    <p:sldId id="402" r:id="rId111"/>
    <p:sldId id="387" r:id="rId112"/>
    <p:sldId id="368" r:id="rId113"/>
    <p:sldId id="390" r:id="rId114"/>
    <p:sldId id="445" r:id="rId115"/>
    <p:sldId id="447" r:id="rId116"/>
    <p:sldId id="446" r:id="rId117"/>
    <p:sldId id="448" r:id="rId118"/>
    <p:sldId id="449" r:id="rId119"/>
    <p:sldId id="459" r:id="rId120"/>
    <p:sldId id="450" r:id="rId121"/>
    <p:sldId id="451" r:id="rId122"/>
    <p:sldId id="452" r:id="rId123"/>
    <p:sldId id="453" r:id="rId124"/>
    <p:sldId id="460" r:id="rId125"/>
    <p:sldId id="458" r:id="rId126"/>
    <p:sldId id="456" r:id="rId127"/>
    <p:sldId id="455" r:id="rId128"/>
    <p:sldId id="457" r:id="rId129"/>
    <p:sldId id="439" r:id="rId130"/>
  </p:sldIdLst>
  <p:sldSz cx="12192000" cy="6858000"/>
  <p:notesSz cx="7315200" cy="9601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4" pos="7310" userDrawn="1">
          <p15:clr>
            <a:srgbClr val="A4A3A4"/>
          </p15:clr>
        </p15:guide>
        <p15:guide id="5" orient="horz" pos="1003" userDrawn="1">
          <p15:clr>
            <a:srgbClr val="A4A3A4"/>
          </p15:clr>
        </p15:guide>
        <p15:guide id="6" pos="384" userDrawn="1">
          <p15:clr>
            <a:srgbClr val="A4A3A4"/>
          </p15:clr>
        </p15:guide>
        <p15:guide id="7" orient="horz" pos="390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732EF"/>
    <a:srgbClr val="0066FF"/>
    <a:srgbClr val="663300"/>
    <a:srgbClr val="996600"/>
    <a:srgbClr val="CCCC00"/>
    <a:srgbClr val="FF9900"/>
    <a:srgbClr val="FFCCCC"/>
    <a:srgbClr val="996633"/>
    <a:srgbClr val="00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E3F3D91-7DEB-4E82-ABDD-6D7DB7EBE192}" v="267" dt="2022-12-21T22:22:44.800"/>
    <p1510:client id="{B7086759-65AE-4857-8EC6-9EB847B97786}" v="1187" dt="2022-12-21T10:53:26.158"/>
    <p1510:client id="{E3E75DDE-9678-B74F-A860-46CD1ABEB370}" v="2906" dt="2022-12-21T18:24:54.69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192"/>
    <p:restoredTop sz="91005" autoAdjust="0"/>
  </p:normalViewPr>
  <p:slideViewPr>
    <p:cSldViewPr showGuides="1">
      <p:cViewPr varScale="1">
        <p:scale>
          <a:sx n="108" d="100"/>
          <a:sy n="108" d="100"/>
        </p:scale>
        <p:origin x="1686" y="102"/>
      </p:cViewPr>
      <p:guideLst>
        <p:guide orient="horz" pos="2160"/>
        <p:guide pos="3840"/>
        <p:guide pos="7310"/>
        <p:guide orient="horz" pos="1003"/>
        <p:guide pos="384"/>
        <p:guide orient="horz" pos="3906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42" d="100"/>
          <a:sy n="42" d="100"/>
        </p:scale>
        <p:origin x="-2640" y="-114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viewProps" Target="view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theme" Target="theme/theme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notesMaster" Target="notesMasters/notesMaster1.xml"/><Relationship Id="rId136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handoutMaster" Target="handoutMasters/handoutMaster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>
            <a:extLst>
              <a:ext uri="{FF2B5EF4-FFF2-40B4-BE49-F238E27FC236}">
                <a16:creationId xmlns:a16="http://schemas.microsoft.com/office/drawing/2014/main" id="{C65CC615-A48C-B213-4338-677C794A0414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397000" y="533400"/>
            <a:ext cx="447040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 eaLnBrk="1" hangingPunct="1">
              <a:spcBef>
                <a:spcPct val="0"/>
              </a:spcBef>
              <a:defRPr sz="1700"/>
            </a:lvl1pPr>
          </a:lstStyle>
          <a:p>
            <a:r>
              <a:rPr lang="en-US" altLang="it-IT"/>
              <a:t>039-dht-06</a:t>
            </a:r>
          </a:p>
        </p:txBody>
      </p:sp>
      <p:sp>
        <p:nvSpPr>
          <p:cNvPr id="59395" name="Rectangle 3">
            <a:extLst>
              <a:ext uri="{FF2B5EF4-FFF2-40B4-BE49-F238E27FC236}">
                <a16:creationId xmlns:a16="http://schemas.microsoft.com/office/drawing/2014/main" id="{58F471BD-BF47-4E30-2D57-B7C69E853F2C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 eaLnBrk="1" hangingPunct="1">
              <a:spcBef>
                <a:spcPct val="0"/>
              </a:spcBef>
              <a:defRPr sz="1300"/>
            </a:lvl1pPr>
          </a:lstStyle>
          <a:p>
            <a:fld id="{3F9CF192-ADC7-4FC1-B19F-17EF1AAC6161}" type="datetimeFigureOut">
              <a:rPr lang="en-US" altLang="it-IT"/>
              <a:pPr/>
              <a:t>12/21/2022</a:t>
            </a:fld>
            <a:endParaRPr lang="en-US" altLang="it-IT"/>
          </a:p>
        </p:txBody>
      </p:sp>
      <p:sp>
        <p:nvSpPr>
          <p:cNvPr id="59396" name="Rectangle 4">
            <a:extLst>
              <a:ext uri="{FF2B5EF4-FFF2-40B4-BE49-F238E27FC236}">
                <a16:creationId xmlns:a16="http://schemas.microsoft.com/office/drawing/2014/main" id="{BCEBAD64-17E7-7B8B-7226-EC5F8DBBA7C4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 eaLnBrk="1" hangingPunct="1">
              <a:spcBef>
                <a:spcPct val="0"/>
              </a:spcBef>
              <a:defRPr sz="1300"/>
            </a:lvl1pPr>
          </a:lstStyle>
          <a:p>
            <a:endParaRPr lang="en-US" altLang="it-IT"/>
          </a:p>
        </p:txBody>
      </p:sp>
      <p:sp>
        <p:nvSpPr>
          <p:cNvPr id="59397" name="Rectangle 5">
            <a:extLst>
              <a:ext uri="{FF2B5EF4-FFF2-40B4-BE49-F238E27FC236}">
                <a16:creationId xmlns:a16="http://schemas.microsoft.com/office/drawing/2014/main" id="{B9BAEF20-81C0-0DD7-A8B5-277EAFA669D7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1544638" y="8640763"/>
            <a:ext cx="4549775" cy="481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 eaLnBrk="1" hangingPunct="1">
              <a:spcBef>
                <a:spcPct val="0"/>
              </a:spcBef>
              <a:defRPr sz="1700"/>
            </a:lvl1pPr>
          </a:lstStyle>
          <a:p>
            <a:fld id="{E3D32A34-E545-444B-97D2-A903681B9323}" type="slidenum">
              <a:rPr lang="en-US" altLang="it-IT"/>
              <a:pPr/>
              <a:t>‹#›</a:t>
            </a:fld>
            <a:endParaRPr lang="en-US" altLang="it-IT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0106F36B-539B-517C-2053-4D063C5BF55B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 eaLnBrk="1" hangingPunct="1">
              <a:spcBef>
                <a:spcPct val="0"/>
              </a:spcBef>
              <a:defRPr sz="1300"/>
            </a:lvl1pPr>
          </a:lstStyle>
          <a:p>
            <a:r>
              <a:rPr lang="en-US" altLang="it-IT"/>
              <a:t>039-dht-06537-dht-03.ppt</a:t>
            </a:r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6EF1A8C8-CF7F-6555-FD74-6F6734ECEC36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 eaLnBrk="1" hangingPunct="1">
              <a:spcBef>
                <a:spcPct val="0"/>
              </a:spcBef>
              <a:defRPr sz="1300"/>
            </a:lvl1pPr>
          </a:lstStyle>
          <a:p>
            <a:fld id="{06979D8C-C40B-4750-9CD4-4E61283F77CC}" type="datetimeFigureOut">
              <a:rPr lang="en-US" altLang="it-IT"/>
              <a:pPr/>
              <a:t>12/21/2022</a:t>
            </a:fld>
            <a:endParaRPr lang="en-US" altLang="it-IT"/>
          </a:p>
        </p:txBody>
      </p:sp>
      <p:sp>
        <p:nvSpPr>
          <p:cNvPr id="52228" name="Rectangle 4">
            <a:extLst>
              <a:ext uri="{FF2B5EF4-FFF2-40B4-BE49-F238E27FC236}">
                <a16:creationId xmlns:a16="http://schemas.microsoft.com/office/drawing/2014/main" id="{A6ACAAA5-E535-4F23-92B1-160167FE8285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57200" y="720725"/>
            <a:ext cx="64008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9" name="Rectangle 5">
            <a:extLst>
              <a:ext uri="{FF2B5EF4-FFF2-40B4-BE49-F238E27FC236}">
                <a16:creationId xmlns:a16="http://schemas.microsoft.com/office/drawing/2014/main" id="{077472CD-F18E-CA2F-EC6C-F83EDD0C5706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60888"/>
            <a:ext cx="5851525" cy="4319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150" name="Rectangle 6">
            <a:extLst>
              <a:ext uri="{FF2B5EF4-FFF2-40B4-BE49-F238E27FC236}">
                <a16:creationId xmlns:a16="http://schemas.microsoft.com/office/drawing/2014/main" id="{601FB2FD-B94C-7FDE-FD3C-53D746D7B00E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 eaLnBrk="1" hangingPunct="1">
              <a:spcBef>
                <a:spcPct val="0"/>
              </a:spcBef>
              <a:defRPr sz="1300"/>
            </a:lvl1pPr>
          </a:lstStyle>
          <a:p>
            <a:endParaRPr lang="en-US" altLang="it-IT"/>
          </a:p>
        </p:txBody>
      </p:sp>
      <p:sp>
        <p:nvSpPr>
          <p:cNvPr id="6151" name="Rectangle 7">
            <a:extLst>
              <a:ext uri="{FF2B5EF4-FFF2-40B4-BE49-F238E27FC236}">
                <a16:creationId xmlns:a16="http://schemas.microsoft.com/office/drawing/2014/main" id="{06AE1444-BF4A-158F-7306-4BD3950909D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 eaLnBrk="1" hangingPunct="1">
              <a:spcBef>
                <a:spcPct val="0"/>
              </a:spcBef>
              <a:defRPr sz="1300"/>
            </a:lvl1pPr>
          </a:lstStyle>
          <a:p>
            <a:fld id="{D83145EB-FB6E-4963-8A81-34F86828D003}" type="slidenum">
              <a:rPr lang="en-US" altLang="it-IT"/>
              <a:pPr/>
              <a:t>‹#›</a:t>
            </a:fld>
            <a:endParaRPr lang="en-US" alt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intestazione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 altLang="it-IT"/>
              <a:t>039-dht-06537-dht-03.ppt</a:t>
            </a:r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3145EB-FB6E-4963-8A81-34F86828D003}" type="slidenum">
              <a:rPr lang="en-US" altLang="it-IT" smtClean="0"/>
              <a:pPr/>
              <a:t>26</a:t>
            </a:fld>
            <a:endParaRPr lang="en-US" altLang="it-IT"/>
          </a:p>
        </p:txBody>
      </p:sp>
    </p:spTree>
    <p:extLst>
      <p:ext uri="{BB962C8B-B14F-4D97-AF65-F5344CB8AC3E}">
        <p14:creationId xmlns:p14="http://schemas.microsoft.com/office/powerpoint/2010/main" val="38277788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 altLang="it-IT"/>
              <a:t>039-dht-06537-dht-03.ppt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3145EB-FB6E-4963-8A81-34F86828D003}" type="slidenum">
              <a:rPr lang="en-US" altLang="it-IT" smtClean="0"/>
              <a:pPr/>
              <a:t>110</a:t>
            </a:fld>
            <a:endParaRPr lang="en-US" altLang="it-IT"/>
          </a:p>
        </p:txBody>
      </p:sp>
    </p:spTree>
    <p:extLst>
      <p:ext uri="{BB962C8B-B14F-4D97-AF65-F5344CB8AC3E}">
        <p14:creationId xmlns:p14="http://schemas.microsoft.com/office/powerpoint/2010/main" val="10090216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 altLang="it-IT"/>
              <a:t>039-dht-06537-dht-03.ppt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3145EB-FB6E-4963-8A81-34F86828D003}" type="slidenum">
              <a:rPr lang="en-US" altLang="it-IT" smtClean="0"/>
              <a:pPr/>
              <a:t>113</a:t>
            </a:fld>
            <a:endParaRPr lang="en-US" altLang="it-IT"/>
          </a:p>
        </p:txBody>
      </p:sp>
    </p:spTree>
    <p:extLst>
      <p:ext uri="{BB962C8B-B14F-4D97-AF65-F5344CB8AC3E}">
        <p14:creationId xmlns:p14="http://schemas.microsoft.com/office/powerpoint/2010/main" val="21455374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 altLang="it-IT"/>
              <a:t>039-dht-06537-dht-03.ppt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3145EB-FB6E-4963-8A81-34F86828D003}" type="slidenum">
              <a:rPr lang="en-US" altLang="it-IT" smtClean="0"/>
              <a:pPr/>
              <a:t>116</a:t>
            </a:fld>
            <a:endParaRPr lang="en-US" altLang="it-IT"/>
          </a:p>
        </p:txBody>
      </p:sp>
    </p:spTree>
    <p:extLst>
      <p:ext uri="{BB962C8B-B14F-4D97-AF65-F5344CB8AC3E}">
        <p14:creationId xmlns:p14="http://schemas.microsoft.com/office/powerpoint/2010/main" val="27357053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endParaRPr lang="en-GB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 altLang="it-IT"/>
              <a:t>039-dht-06537-dht-03.ppt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3145EB-FB6E-4963-8A81-34F86828D003}" type="slidenum">
              <a:rPr lang="en-US" altLang="it-IT" smtClean="0"/>
              <a:pPr/>
              <a:t>41</a:t>
            </a:fld>
            <a:endParaRPr lang="en-US" altLang="it-IT"/>
          </a:p>
        </p:txBody>
      </p:sp>
    </p:spTree>
    <p:extLst>
      <p:ext uri="{BB962C8B-B14F-4D97-AF65-F5344CB8AC3E}">
        <p14:creationId xmlns:p14="http://schemas.microsoft.com/office/powerpoint/2010/main" val="18997383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 altLang="it-IT"/>
              <a:t>039-dht-06537-dht-03.ppt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3145EB-FB6E-4963-8A81-34F86828D003}" type="slidenum">
              <a:rPr lang="en-US" altLang="it-IT" smtClean="0"/>
              <a:pPr/>
              <a:t>55</a:t>
            </a:fld>
            <a:endParaRPr lang="en-US" altLang="it-IT"/>
          </a:p>
        </p:txBody>
      </p:sp>
    </p:spTree>
    <p:extLst>
      <p:ext uri="{BB962C8B-B14F-4D97-AF65-F5344CB8AC3E}">
        <p14:creationId xmlns:p14="http://schemas.microsoft.com/office/powerpoint/2010/main" val="19613790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 altLang="it-IT"/>
              <a:t>039-dht-06537-dht-03.ppt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3145EB-FB6E-4963-8A81-34F86828D003}" type="slidenum">
              <a:rPr lang="en-US" altLang="it-IT" smtClean="0"/>
              <a:pPr/>
              <a:t>60</a:t>
            </a:fld>
            <a:endParaRPr lang="en-US" altLang="it-IT"/>
          </a:p>
        </p:txBody>
      </p:sp>
    </p:spTree>
    <p:extLst>
      <p:ext uri="{BB962C8B-B14F-4D97-AF65-F5344CB8AC3E}">
        <p14:creationId xmlns:p14="http://schemas.microsoft.com/office/powerpoint/2010/main" val="1614808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 altLang="it-IT"/>
              <a:t>039-dht-06537-dht-03.ppt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3145EB-FB6E-4963-8A81-34F86828D003}" type="slidenum">
              <a:rPr lang="en-US" altLang="it-IT" smtClean="0"/>
              <a:pPr/>
              <a:t>84</a:t>
            </a:fld>
            <a:endParaRPr lang="en-US" altLang="it-IT"/>
          </a:p>
        </p:txBody>
      </p:sp>
    </p:spTree>
    <p:extLst>
      <p:ext uri="{BB962C8B-B14F-4D97-AF65-F5344CB8AC3E}">
        <p14:creationId xmlns:p14="http://schemas.microsoft.com/office/powerpoint/2010/main" val="11775930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 altLang="it-IT"/>
              <a:t>039-dht-06537-dht-03.ppt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3145EB-FB6E-4963-8A81-34F86828D003}" type="slidenum">
              <a:rPr lang="en-US" altLang="it-IT" smtClean="0"/>
              <a:pPr/>
              <a:t>88</a:t>
            </a:fld>
            <a:endParaRPr lang="en-US" altLang="it-IT"/>
          </a:p>
        </p:txBody>
      </p:sp>
    </p:spTree>
    <p:extLst>
      <p:ext uri="{BB962C8B-B14F-4D97-AF65-F5344CB8AC3E}">
        <p14:creationId xmlns:p14="http://schemas.microsoft.com/office/powerpoint/2010/main" val="23371878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 altLang="it-IT"/>
              <a:t>039-dht-06537-dht-03.ppt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3145EB-FB6E-4963-8A81-34F86828D003}" type="slidenum">
              <a:rPr lang="en-US" altLang="it-IT" smtClean="0"/>
              <a:pPr/>
              <a:t>90</a:t>
            </a:fld>
            <a:endParaRPr lang="en-US" altLang="it-IT"/>
          </a:p>
        </p:txBody>
      </p:sp>
    </p:spTree>
    <p:extLst>
      <p:ext uri="{BB962C8B-B14F-4D97-AF65-F5344CB8AC3E}">
        <p14:creationId xmlns:p14="http://schemas.microsoft.com/office/powerpoint/2010/main" val="16932524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 altLang="it-IT"/>
              <a:t>039-dht-06537-dht-03.ppt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3145EB-FB6E-4963-8A81-34F86828D003}" type="slidenum">
              <a:rPr lang="en-US" altLang="it-IT" smtClean="0"/>
              <a:pPr/>
              <a:t>105</a:t>
            </a:fld>
            <a:endParaRPr lang="en-US" altLang="it-IT"/>
          </a:p>
        </p:txBody>
      </p:sp>
    </p:spTree>
    <p:extLst>
      <p:ext uri="{BB962C8B-B14F-4D97-AF65-F5344CB8AC3E}">
        <p14:creationId xmlns:p14="http://schemas.microsoft.com/office/powerpoint/2010/main" val="37800591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 altLang="it-IT"/>
              <a:t>039-dht-06537-dht-03.ppt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3145EB-FB6E-4963-8A81-34F86828D003}" type="slidenum">
              <a:rPr lang="en-US" altLang="it-IT" smtClean="0"/>
              <a:pPr/>
              <a:t>106</a:t>
            </a:fld>
            <a:endParaRPr lang="en-US" altLang="it-IT"/>
          </a:p>
        </p:txBody>
      </p:sp>
    </p:spTree>
    <p:extLst>
      <p:ext uri="{BB962C8B-B14F-4D97-AF65-F5344CB8AC3E}">
        <p14:creationId xmlns:p14="http://schemas.microsoft.com/office/powerpoint/2010/main" val="33339753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 la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9F79B3-FA6A-4D4C-8B22-54EE57D9F4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9576" y="322974"/>
            <a:ext cx="2376264" cy="1219692"/>
          </a:xfrm>
          <a:prstGeom prst="rect">
            <a:avLst/>
          </a:prstGeom>
        </p:spPr>
      </p:pic>
      <p:sp>
        <p:nvSpPr>
          <p:cNvPr id="5" name="Text Box 5">
            <a:extLst>
              <a:ext uri="{FF2B5EF4-FFF2-40B4-BE49-F238E27FC236}">
                <a16:creationId xmlns:a16="http://schemas.microsoft.com/office/drawing/2014/main" id="{F48521B5-EF4B-4AA9-A186-D237E00EB4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43872" y="332656"/>
            <a:ext cx="5121402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it-IT" sz="2400" dirty="0" err="1">
                <a:latin typeface="Tahoma" panose="020B0604030504040204" pitchFamily="34" charset="0"/>
              </a:rPr>
              <a:t>Università</a:t>
            </a:r>
            <a:r>
              <a:rPr lang="en-US" altLang="it-IT" sz="2400" dirty="0">
                <a:latin typeface="Tahoma" panose="020B0604030504040204" pitchFamily="34" charset="0"/>
              </a:rPr>
              <a:t> </a:t>
            </a:r>
            <a:r>
              <a:rPr lang="en-US" altLang="it-IT" sz="2400" dirty="0" err="1">
                <a:latin typeface="Tahoma" panose="020B0604030504040204" pitchFamily="34" charset="0"/>
              </a:rPr>
              <a:t>degli</a:t>
            </a:r>
            <a:r>
              <a:rPr lang="en-US" altLang="it-IT" sz="2400" dirty="0">
                <a:latin typeface="Tahoma" panose="020B0604030504040204" pitchFamily="34" charset="0"/>
              </a:rPr>
              <a:t> </a:t>
            </a:r>
            <a:r>
              <a:rPr lang="en-US" altLang="it-IT" sz="2400" dirty="0" err="1">
                <a:latin typeface="Tahoma" panose="020B0604030504040204" pitchFamily="34" charset="0"/>
              </a:rPr>
              <a:t>Studi</a:t>
            </a:r>
            <a:r>
              <a:rPr lang="en-US" altLang="it-IT" sz="2400" dirty="0">
                <a:latin typeface="Tahoma" panose="020B0604030504040204" pitchFamily="34" charset="0"/>
              </a:rPr>
              <a:t> Roma Tre</a:t>
            </a:r>
          </a:p>
          <a:p>
            <a:pPr eaLnBrk="1" hangingPunct="1"/>
            <a:r>
              <a:rPr lang="en-US" altLang="it-IT" sz="2400" dirty="0" err="1">
                <a:latin typeface="Tahoma" panose="020B0604030504040204" pitchFamily="34" charset="0"/>
              </a:rPr>
              <a:t>Dipartimento</a:t>
            </a:r>
            <a:r>
              <a:rPr lang="en-US" altLang="it-IT" sz="2400" dirty="0">
                <a:latin typeface="Tahoma" panose="020B0604030504040204" pitchFamily="34" charset="0"/>
              </a:rPr>
              <a:t> di </a:t>
            </a:r>
            <a:r>
              <a:rPr lang="en-US" altLang="it-IT" sz="2400" dirty="0" err="1">
                <a:latin typeface="Tahoma" panose="020B0604030504040204" pitchFamily="34" charset="0"/>
              </a:rPr>
              <a:t>Ingegneria</a:t>
            </a:r>
            <a:endParaRPr lang="en-US" altLang="it-IT" sz="2400" dirty="0">
              <a:latin typeface="Tahoma" panose="020B0604030504040204" pitchFamily="34" charset="0"/>
            </a:endParaRPr>
          </a:p>
          <a:p>
            <a:pPr eaLnBrk="1" hangingPunct="1"/>
            <a:r>
              <a:rPr lang="en-US" altLang="it-IT" sz="2400" dirty="0">
                <a:latin typeface="Tahoma" panose="020B0604030504040204" pitchFamily="34" charset="0"/>
              </a:rPr>
              <a:t>Computer Networks Research Group</a:t>
            </a:r>
            <a:endParaRPr lang="en-US" altLang="it-IT" sz="2400" dirty="0">
              <a:latin typeface="Tahom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30413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1988840"/>
            <a:ext cx="10363200" cy="866775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it-IT" dirty="0"/>
          </a:p>
        </p:txBody>
      </p:sp>
      <p:sp>
        <p:nvSpPr>
          <p:cNvPr id="30413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828800" y="2996952"/>
            <a:ext cx="8534400" cy="69532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2400"/>
            </a:lvl1pPr>
          </a:lstStyle>
          <a:p>
            <a:r>
              <a:rPr lang="en-US"/>
              <a:t>Click to edit Master subtitle style</a:t>
            </a:r>
            <a:endParaRPr lang="it-IT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4293013-B607-C3C4-39CB-6F82F1B7A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12/21/2022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0854604-3C50-BE7A-3DA2-690917929F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0295" y="6453191"/>
            <a:ext cx="5951415" cy="33337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464174"/>
      </p:ext>
    </p:extLst>
  </p:cSld>
  <p:clrMapOvr>
    <a:masterClrMapping/>
  </p:clrMapOvr>
  <p:hf sldNum="0"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389554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2389554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12" indent="0">
              <a:buNone/>
              <a:defRPr sz="2800"/>
            </a:lvl2pPr>
            <a:lvl3pPr marL="914423" indent="0">
              <a:buNone/>
              <a:defRPr sz="2400"/>
            </a:lvl3pPr>
            <a:lvl4pPr marL="1371634" indent="0">
              <a:buNone/>
              <a:defRPr sz="2000"/>
            </a:lvl4pPr>
            <a:lvl5pPr marL="1828846" indent="0">
              <a:buNone/>
              <a:defRPr sz="2000"/>
            </a:lvl5pPr>
            <a:lvl6pPr marL="2286057" indent="0">
              <a:buNone/>
              <a:defRPr sz="2000"/>
            </a:lvl6pPr>
            <a:lvl7pPr marL="2743269" indent="0">
              <a:buNone/>
              <a:defRPr sz="2000"/>
            </a:lvl7pPr>
            <a:lvl8pPr marL="3200480" indent="0">
              <a:buNone/>
              <a:defRPr sz="2000"/>
            </a:lvl8pPr>
            <a:lvl9pPr marL="3657691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it-IT" noProof="0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2389554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12" indent="0">
              <a:buNone/>
              <a:defRPr sz="1200"/>
            </a:lvl2pPr>
            <a:lvl3pPr marL="914423" indent="0">
              <a:buNone/>
              <a:defRPr sz="1000"/>
            </a:lvl3pPr>
            <a:lvl4pPr marL="1371634" indent="0">
              <a:buNone/>
              <a:defRPr sz="900"/>
            </a:lvl4pPr>
            <a:lvl5pPr marL="1828846" indent="0">
              <a:buNone/>
              <a:defRPr sz="900"/>
            </a:lvl5pPr>
            <a:lvl6pPr marL="2286057" indent="0">
              <a:buNone/>
              <a:defRPr sz="900"/>
            </a:lvl6pPr>
            <a:lvl7pPr marL="2743269" indent="0">
              <a:buNone/>
              <a:defRPr sz="900"/>
            </a:lvl7pPr>
            <a:lvl8pPr marL="3200480" indent="0">
              <a:buNone/>
              <a:defRPr sz="900"/>
            </a:lvl8pPr>
            <a:lvl9pPr marL="3657691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A58AB6D-2A9D-4F16-A910-0B79968AB2D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64DE79-268F-4C1A-8933-263129D2AF90}" type="datetimeFigureOut">
              <a:rPr lang="en-US" smtClean="0"/>
              <a:t>12/21/2022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A098BE-69C9-4538-89C8-C00B289910E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120295" y="6453191"/>
            <a:ext cx="5951415" cy="3333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787570"/>
      </p:ext>
    </p:extLst>
  </p:cSld>
  <p:clrMapOvr>
    <a:masterClrMapping/>
  </p:clrMapOvr>
  <p:hf sldNum="0"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5486F16B-0B58-45B6-9061-CA60B6CB76B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64DE79-268F-4C1A-8933-263129D2AF90}" type="datetimeFigureOut">
              <a:rPr lang="en-US" smtClean="0"/>
              <a:t>12/21/2022</a:t>
            </a:fld>
            <a:endParaRPr lang="en-US" dirty="0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2D754CCF-D619-4891-8E0C-E8A44AB624B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120295" y="6453191"/>
            <a:ext cx="5951415" cy="3333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5913316"/>
      </p:ext>
    </p:extLst>
  </p:cSld>
  <p:clrMapOvr>
    <a:masterClrMapping/>
  </p:clrMapOvr>
  <p:hf sldNum="0"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609601" y="274641"/>
            <a:ext cx="8042031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06ABEC1F-57AF-4AF1-B41E-3F8C5810604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64DE79-268F-4C1A-8933-263129D2AF90}" type="datetimeFigureOut">
              <a:rPr lang="en-US" smtClean="0"/>
              <a:t>12/21/2022</a:t>
            </a:fld>
            <a:endParaRPr lang="en-US" dirty="0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CAC44205-C96E-4D3D-B0E4-CEBDE5B2D64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120295" y="6453191"/>
            <a:ext cx="5951415" cy="3333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3413946"/>
      </p:ext>
    </p:extLst>
  </p:cSld>
  <p:clrMapOvr>
    <a:masterClrMapping/>
  </p:clrMapOvr>
  <p:hf sldNum="0"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pyrigh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59400-AFF6-4FC9-8E2F-F363C6F660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altLang="it-IT" dirty="0"/>
              <a:t>copyright </a:t>
            </a:r>
            <a:r>
              <a:rPr lang="it-IT" altLang="it-IT" dirty="0" err="1"/>
              <a:t>notice</a:t>
            </a:r>
            <a:endParaRPr lang="it-IT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95E1F6-EE88-4027-874C-C2A60CB401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12/21/2022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4B42B5-5FDC-4B42-887A-B68A97D000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0295" y="6453191"/>
            <a:ext cx="5951415" cy="33337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E9C412A2-966A-4BF2-921A-CFBA729795E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09600" y="1600200"/>
            <a:ext cx="10972800" cy="4525963"/>
          </a:xfrm>
        </p:spPr>
        <p:txBody>
          <a:bodyPr/>
          <a:lstStyle/>
          <a:p>
            <a:pPr lvl="0" eaLnBrk="1" hangingPunct="1">
              <a:lnSpc>
                <a:spcPct val="80000"/>
              </a:lnSpc>
            </a:pPr>
            <a:r>
              <a:rPr lang="en-US" altLang="it-IT" sz="1800"/>
              <a:t>Click to edit Master text styles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it-IT" sz="1800"/>
              <a:t>Second level</a:t>
            </a:r>
          </a:p>
          <a:p>
            <a:pPr lvl="2" eaLnBrk="1" hangingPunct="1">
              <a:lnSpc>
                <a:spcPct val="80000"/>
              </a:lnSpc>
            </a:pPr>
            <a:r>
              <a:rPr lang="en-US" altLang="it-IT" sz="1800"/>
              <a:t>Third level</a:t>
            </a:r>
          </a:p>
          <a:p>
            <a:pPr lvl="3" eaLnBrk="1" hangingPunct="1">
              <a:lnSpc>
                <a:spcPct val="80000"/>
              </a:lnSpc>
            </a:pPr>
            <a:r>
              <a:rPr lang="en-US" altLang="it-IT" sz="1800"/>
              <a:t>Fourth level</a:t>
            </a:r>
          </a:p>
          <a:p>
            <a:pPr lvl="4" eaLnBrk="1" hangingPunct="1">
              <a:lnSpc>
                <a:spcPct val="80000"/>
              </a:lnSpc>
            </a:pPr>
            <a:r>
              <a:rPr lang="en-US" altLang="it-IT" sz="1800"/>
              <a:t>Fifth level</a:t>
            </a:r>
            <a:endParaRPr lang="it-IT" altLang="it-IT" sz="1800" dirty="0"/>
          </a:p>
        </p:txBody>
      </p:sp>
    </p:spTree>
    <p:extLst>
      <p:ext uri="{BB962C8B-B14F-4D97-AF65-F5344CB8AC3E}">
        <p14:creationId xmlns:p14="http://schemas.microsoft.com/office/powerpoint/2010/main" val="3719126147"/>
      </p:ext>
    </p:extLst>
  </p:cSld>
  <p:clrMapOvr>
    <a:masterClrMapping/>
  </p:clrMapOvr>
  <p:hf sldNum="0"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2C402-67A5-4652-B395-80C3CFCC7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286000"/>
            <a:ext cx="109728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t-IT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62A33B8-9C12-4DD4-B7A2-462DBDF9FD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12/21/2022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054AC4-794D-4989-9E00-3CA5380BB3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0295" y="6453191"/>
            <a:ext cx="5951415" cy="33337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EBE93C49-2746-445A-8FEE-BFD8EDF009A1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1828800" y="3645024"/>
            <a:ext cx="8534400" cy="69532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/>
              <a:t>Click to edit Master subtitle style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109543932"/>
      </p:ext>
    </p:extLst>
  </p:cSld>
  <p:clrMapOvr>
    <a:masterClrMapping/>
  </p:clrMapOvr>
  <p:hf sldNum="0"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01B5F34A-3762-4DC4-8521-3CCFBDBBB55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64DE79-268F-4C1A-8933-263129D2AF90}" type="datetimeFigureOut">
              <a:rPr lang="en-US" smtClean="0"/>
              <a:t>12/21/2022</a:t>
            </a:fld>
            <a:endParaRPr lang="en-US" dirty="0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5AD2D072-E423-4081-B786-4B5AABE6E90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120295" y="6453191"/>
            <a:ext cx="5951415" cy="3333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5496843"/>
      </p:ext>
    </p:extLst>
  </p:cSld>
  <p:clrMapOvr>
    <a:masterClrMapping/>
  </p:clrMapOvr>
  <p:hf sldNum="0"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9261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189786" y="1600203"/>
            <a:ext cx="539261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0D3FD9D-035D-4317-87B9-2E07DC513C5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64DE79-268F-4C1A-8933-263129D2AF90}" type="datetimeFigureOut">
              <a:rPr lang="en-US" smtClean="0"/>
              <a:t>12/21/2022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56CC62-4927-46CE-8071-12D4280A824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120295" y="6453191"/>
            <a:ext cx="5951415" cy="3333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6745710"/>
      </p:ext>
    </p:extLst>
  </p:cSld>
  <p:clrMapOvr>
    <a:masterClrMapping/>
  </p:clrMapOvr>
  <p:hf sldNum="0"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754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12" indent="0">
              <a:buNone/>
              <a:defRPr sz="2000" b="1"/>
            </a:lvl2pPr>
            <a:lvl3pPr marL="914423" indent="0">
              <a:buNone/>
              <a:defRPr sz="1800" b="1"/>
            </a:lvl3pPr>
            <a:lvl4pPr marL="1371634" indent="0">
              <a:buNone/>
              <a:defRPr sz="1600" b="1"/>
            </a:lvl4pPr>
            <a:lvl5pPr marL="1828846" indent="0">
              <a:buNone/>
              <a:defRPr sz="1600" b="1"/>
            </a:lvl5pPr>
            <a:lvl6pPr marL="2286057" indent="0">
              <a:buNone/>
              <a:defRPr sz="1600" b="1"/>
            </a:lvl6pPr>
            <a:lvl7pPr marL="2743269" indent="0">
              <a:buNone/>
              <a:defRPr sz="1600" b="1"/>
            </a:lvl7pPr>
            <a:lvl8pPr marL="3200480" indent="0">
              <a:buNone/>
              <a:defRPr sz="1600" b="1"/>
            </a:lvl8pPr>
            <a:lvl9pPr marL="3657691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754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6193694" y="1535113"/>
            <a:ext cx="538870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12" indent="0">
              <a:buNone/>
              <a:defRPr sz="2000" b="1"/>
            </a:lvl2pPr>
            <a:lvl3pPr marL="914423" indent="0">
              <a:buNone/>
              <a:defRPr sz="1800" b="1"/>
            </a:lvl3pPr>
            <a:lvl4pPr marL="1371634" indent="0">
              <a:buNone/>
              <a:defRPr sz="1600" b="1"/>
            </a:lvl4pPr>
            <a:lvl5pPr marL="1828846" indent="0">
              <a:buNone/>
              <a:defRPr sz="1600" b="1"/>
            </a:lvl5pPr>
            <a:lvl6pPr marL="2286057" indent="0">
              <a:buNone/>
              <a:defRPr sz="1600" b="1"/>
            </a:lvl6pPr>
            <a:lvl7pPr marL="2743269" indent="0">
              <a:buNone/>
              <a:defRPr sz="1600" b="1"/>
            </a:lvl7pPr>
            <a:lvl8pPr marL="3200480" indent="0">
              <a:buNone/>
              <a:defRPr sz="1600" b="1"/>
            </a:lvl8pPr>
            <a:lvl9pPr marL="3657691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6193694" y="2174875"/>
            <a:ext cx="538870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162FD7C9-33FA-4567-92E1-5709B74F7BD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64DE79-268F-4C1A-8933-263129D2AF90}" type="datetimeFigureOut">
              <a:rPr lang="en-US" smtClean="0"/>
              <a:t>12/21/2022</a:t>
            </a:fld>
            <a:endParaRPr lang="en-US" dirty="0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9B5C0F4D-D9F2-43D0-AB84-9597AD32B07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120295" y="6453191"/>
            <a:ext cx="5951415" cy="3333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5837464"/>
      </p:ext>
    </p:extLst>
  </p:cSld>
  <p:clrMapOvr>
    <a:masterClrMapping/>
  </p:clrMapOvr>
  <p:hf sldNum="0"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09E61840-3800-42E1-8104-908EC2290A8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64DE79-268F-4C1A-8933-263129D2AF90}" type="datetimeFigureOut">
              <a:rPr lang="en-US" smtClean="0"/>
              <a:t>12/21/2022</a:t>
            </a:fld>
            <a:endParaRPr lang="en-US" dirty="0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BBDBC235-FCC8-44F7-AF2D-D19BB003DF7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120295" y="6453191"/>
            <a:ext cx="5951415" cy="3333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316043"/>
      </p:ext>
    </p:extLst>
  </p:cSld>
  <p:clrMapOvr>
    <a:masterClrMapping/>
  </p:clrMapOvr>
  <p:hf sldNum="0"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8210B621-DDDB-4969-8052-9E481273EFD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64DE79-268F-4C1A-8933-263129D2AF90}" type="datetimeFigureOut">
              <a:rPr lang="en-US" smtClean="0"/>
              <a:t>12/21/2022</a:t>
            </a:fld>
            <a:endParaRPr lang="en-US" dirty="0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DF427022-EF7C-4DDD-9245-E8A971AB8D5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120295" y="6453191"/>
            <a:ext cx="5951415" cy="3333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4680368"/>
      </p:ext>
    </p:extLst>
  </p:cSld>
  <p:clrMapOvr>
    <a:masterClrMapping/>
  </p:clrMapOvr>
  <p:hf sldNum="0"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247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767386" y="273053"/>
            <a:ext cx="6815015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609601" y="1435103"/>
            <a:ext cx="4011247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12" indent="0">
              <a:buNone/>
              <a:defRPr sz="1200"/>
            </a:lvl2pPr>
            <a:lvl3pPr marL="914423" indent="0">
              <a:buNone/>
              <a:defRPr sz="1000"/>
            </a:lvl3pPr>
            <a:lvl4pPr marL="1371634" indent="0">
              <a:buNone/>
              <a:defRPr sz="900"/>
            </a:lvl4pPr>
            <a:lvl5pPr marL="1828846" indent="0">
              <a:buNone/>
              <a:defRPr sz="900"/>
            </a:lvl5pPr>
            <a:lvl6pPr marL="2286057" indent="0">
              <a:buNone/>
              <a:defRPr sz="900"/>
            </a:lvl6pPr>
            <a:lvl7pPr marL="2743269" indent="0">
              <a:buNone/>
              <a:defRPr sz="900"/>
            </a:lvl7pPr>
            <a:lvl8pPr marL="3200480" indent="0">
              <a:buNone/>
              <a:defRPr sz="900"/>
            </a:lvl8pPr>
            <a:lvl9pPr marL="3657691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6B7462A-E94B-4E5C-AF83-8E8FA72FC51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64DE79-268F-4C1A-8933-263129D2AF90}" type="datetimeFigureOut">
              <a:rPr lang="en-US" smtClean="0"/>
              <a:t>12/21/2022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CA9AC3-825F-4AAC-8B76-9EC322D8ACC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120295" y="6453191"/>
            <a:ext cx="5951415" cy="3333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5824235"/>
      </p:ext>
    </p:extLst>
  </p:cSld>
  <p:clrMapOvr>
    <a:masterClrMapping/>
  </p:clrMapOvr>
  <p:hf sldNum="0"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C44DAC59-5E6E-45D0-8524-3E061722C9E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it-IT" altLang="it-IT"/>
              <a:t>Fare clic per modificare lo stile del titolo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7F11B519-1465-43CA-9B06-0B1C84B88C9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3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it-IT" altLang="it-IT"/>
              <a:t>Fare clic per modificare gli stili del testo dello schema</a:t>
            </a:r>
          </a:p>
          <a:p>
            <a:pPr lvl="1"/>
            <a:r>
              <a:rPr lang="it-IT" altLang="it-IT"/>
              <a:t>Secondo livello</a:t>
            </a:r>
          </a:p>
          <a:p>
            <a:pPr lvl="2"/>
            <a:r>
              <a:rPr lang="it-IT" altLang="it-IT"/>
              <a:t>Terzo livello</a:t>
            </a:r>
          </a:p>
          <a:p>
            <a:pPr lvl="3"/>
            <a:r>
              <a:rPr lang="it-IT" altLang="it-IT"/>
              <a:t>Quarto livello</a:t>
            </a:r>
          </a:p>
          <a:p>
            <a:pPr lvl="4"/>
            <a:r>
              <a:rPr lang="it-IT" altLang="it-IT"/>
              <a:t>Quinto livello</a:t>
            </a:r>
          </a:p>
        </p:txBody>
      </p:sp>
      <p:sp>
        <p:nvSpPr>
          <p:cNvPr id="303108" name="Rectangle 4">
            <a:extLst>
              <a:ext uri="{FF2B5EF4-FFF2-40B4-BE49-F238E27FC236}">
                <a16:creationId xmlns:a16="http://schemas.microsoft.com/office/drawing/2014/main" id="{9F6A8ACC-B973-483A-9EBB-30DD75AA7EB2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265138" y="6453191"/>
            <a:ext cx="2782277" cy="33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 dirty="0">
                <a:latin typeface="+mn-lt"/>
              </a:defRPr>
            </a:lvl1pPr>
          </a:lstStyle>
          <a:p>
            <a:fld id="{C764DE79-268F-4C1A-8933-263129D2AF90}" type="datetimeFigureOut">
              <a:rPr lang="en-US" smtClean="0"/>
              <a:t>12/21/2022</a:t>
            </a:fld>
            <a:endParaRPr lang="en-US" dirty="0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053844C4-97BD-413F-90CB-BB662D34AA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585" y="6453191"/>
            <a:ext cx="2112108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altLang="it-IT" sz="900">
                <a:solidFill>
                  <a:schemeClr val="bg2"/>
                </a:solidFill>
                <a:cs typeface="Arial" panose="020B0604020202020204" pitchFamily="34" charset="0"/>
              </a:rPr>
              <a:t>© Computer Networks Research Group Roma Tre</a:t>
            </a:r>
          </a:p>
        </p:txBody>
      </p:sp>
    </p:spTree>
    <p:extLst>
      <p:ext uri="{BB962C8B-B14F-4D97-AF65-F5344CB8AC3E}">
        <p14:creationId xmlns:p14="http://schemas.microsoft.com/office/powerpoint/2010/main" val="7173569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p:hf sldNum="0" hd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1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1">
          <a:solidFill>
            <a:schemeClr val="tx2"/>
          </a:solidFill>
          <a:latin typeface="Tahoma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1">
          <a:solidFill>
            <a:schemeClr val="tx2"/>
          </a:solidFill>
          <a:latin typeface="Tahoma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1">
          <a:solidFill>
            <a:schemeClr val="tx2"/>
          </a:solidFill>
          <a:latin typeface="Tahoma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1">
          <a:solidFill>
            <a:schemeClr val="tx2"/>
          </a:solidFill>
          <a:latin typeface="Tahoma" pitchFamily="34" charset="0"/>
        </a:defRPr>
      </a:lvl5pPr>
      <a:lvl6pPr marL="457212" algn="ctr" rtl="0" eaLnBrk="1" fontAlgn="base" hangingPunct="1">
        <a:spcBef>
          <a:spcPct val="0"/>
        </a:spcBef>
        <a:spcAft>
          <a:spcPct val="0"/>
        </a:spcAft>
        <a:defRPr sz="4401">
          <a:solidFill>
            <a:schemeClr val="tx2"/>
          </a:solidFill>
          <a:latin typeface="Tahoma" pitchFamily="34" charset="0"/>
        </a:defRPr>
      </a:lvl6pPr>
      <a:lvl7pPr marL="914423" algn="ctr" rtl="0" eaLnBrk="1" fontAlgn="base" hangingPunct="1">
        <a:spcBef>
          <a:spcPct val="0"/>
        </a:spcBef>
        <a:spcAft>
          <a:spcPct val="0"/>
        </a:spcAft>
        <a:defRPr sz="4401">
          <a:solidFill>
            <a:schemeClr val="tx2"/>
          </a:solidFill>
          <a:latin typeface="Tahoma" pitchFamily="34" charset="0"/>
        </a:defRPr>
      </a:lvl7pPr>
      <a:lvl8pPr marL="1371634" algn="ctr" rtl="0" eaLnBrk="1" fontAlgn="base" hangingPunct="1">
        <a:spcBef>
          <a:spcPct val="0"/>
        </a:spcBef>
        <a:spcAft>
          <a:spcPct val="0"/>
        </a:spcAft>
        <a:defRPr sz="4401">
          <a:solidFill>
            <a:schemeClr val="tx2"/>
          </a:solidFill>
          <a:latin typeface="Tahoma" pitchFamily="34" charset="0"/>
        </a:defRPr>
      </a:lvl8pPr>
      <a:lvl9pPr marL="1828846" algn="ctr" rtl="0" eaLnBrk="1" fontAlgn="base" hangingPunct="1">
        <a:spcBef>
          <a:spcPct val="0"/>
        </a:spcBef>
        <a:spcAft>
          <a:spcPct val="0"/>
        </a:spcAft>
        <a:defRPr sz="4401">
          <a:solidFill>
            <a:schemeClr val="tx2"/>
          </a:solidFill>
          <a:latin typeface="Tahoma" pitchFamily="34" charset="0"/>
        </a:defRPr>
      </a:lvl9pPr>
    </p:titleStyle>
    <p:bodyStyle>
      <a:lvl1pPr marL="342908" indent="-342908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SzPct val="70000"/>
        <a:buFont typeface="Wingdings" panose="05000000000000000000" pitchFamily="2" charset="2"/>
        <a:buChar char="n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69" indent="-285757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anose="05000000000000000000" pitchFamily="2" charset="2"/>
        <a:buChar char="n"/>
        <a:defRPr sz="2800">
          <a:solidFill>
            <a:schemeClr val="tx1"/>
          </a:solidFill>
          <a:latin typeface="+mn-lt"/>
        </a:defRPr>
      </a:lvl2pPr>
      <a:lvl3pPr marL="1143028" indent="-228606" algn="l" rtl="0" eaLnBrk="1" fontAlgn="base" hangingPunct="1">
        <a:spcBef>
          <a:spcPct val="20000"/>
        </a:spcBef>
        <a:spcAft>
          <a:spcPct val="0"/>
        </a:spcAft>
        <a:buClr>
          <a:srgbClr val="66CC00"/>
        </a:buClr>
        <a:buSzPct val="70000"/>
        <a:buFont typeface="Wingdings" panose="05000000000000000000" pitchFamily="2" charset="2"/>
        <a:buChar char="n"/>
        <a:defRPr sz="2400">
          <a:solidFill>
            <a:schemeClr val="tx1"/>
          </a:solidFill>
          <a:latin typeface="+mn-lt"/>
        </a:defRPr>
      </a:lvl3pPr>
      <a:lvl4pPr marL="1600240" indent="-228606" algn="l" rtl="0" eaLnBrk="1" fontAlgn="base" hangingPunct="1">
        <a:spcBef>
          <a:spcPct val="20000"/>
        </a:spcBef>
        <a:spcAft>
          <a:spcPct val="0"/>
        </a:spcAft>
        <a:buSzPct val="70000"/>
        <a:buFont typeface="Wingdings" panose="05000000000000000000" pitchFamily="2" charset="2"/>
        <a:buChar char="l"/>
        <a:defRPr sz="2000">
          <a:solidFill>
            <a:schemeClr val="tx1"/>
          </a:solidFill>
          <a:latin typeface="+mn-lt"/>
        </a:defRPr>
      </a:lvl4pPr>
      <a:lvl5pPr marL="2057452" indent="-228606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>
          <a:solidFill>
            <a:schemeClr val="tx1"/>
          </a:solidFill>
          <a:latin typeface="+mn-lt"/>
        </a:defRPr>
      </a:lvl5pPr>
      <a:lvl6pPr marL="2514663" indent="-228606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>
          <a:solidFill>
            <a:schemeClr val="tx1"/>
          </a:solidFill>
          <a:latin typeface="+mn-lt"/>
        </a:defRPr>
      </a:lvl6pPr>
      <a:lvl7pPr marL="2971874" indent="-228606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>
          <a:solidFill>
            <a:schemeClr val="tx1"/>
          </a:solidFill>
          <a:latin typeface="+mn-lt"/>
        </a:defRPr>
      </a:lvl7pPr>
      <a:lvl8pPr marL="3429086" indent="-228606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>
          <a:solidFill>
            <a:schemeClr val="tx1"/>
          </a:solidFill>
          <a:latin typeface="+mn-lt"/>
        </a:defRPr>
      </a:lvl8pPr>
      <a:lvl9pPr marL="3886297" indent="-228606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>
          <a:solidFill>
            <a:schemeClr val="tx1"/>
          </a:solidFill>
          <a:latin typeface="+mn-lt"/>
        </a:defRPr>
      </a:lvl9pPr>
    </p:bodyStyle>
    <p:otherStyle>
      <a:defPPr>
        <a:defRPr lang="it-IT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4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6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7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9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1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4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hyperlink" Target="https://vincent.bernat.ch/en/blog/2017-vxlan-linux" TargetMode="External"/><Relationship Id="rId2" Type="http://schemas.openxmlformats.org/officeDocument/2006/relationships/hyperlink" Target="https://vincent.bernat.ch/en/blog/2017-vxlan-bgp-evpn" TargetMode="Externa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6">
            <a:extLst>
              <a:ext uri="{FF2B5EF4-FFF2-40B4-BE49-F238E27FC236}">
                <a16:creationId xmlns:a16="http://schemas.microsoft.com/office/drawing/2014/main" id="{90B38D1E-4B67-FAB1-116F-56C58C1F2B62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914400" y="1905000"/>
            <a:ext cx="10363200" cy="1821160"/>
          </a:xfrm>
        </p:spPr>
        <p:txBody>
          <a:bodyPr/>
          <a:lstStyle/>
          <a:p>
            <a:pPr eaLnBrk="1" hangingPunct="1"/>
            <a:r>
              <a:rPr lang="it-IT" altLang="it-IT" sz="5400" dirty="0"/>
              <a:t>data centers’ </a:t>
            </a:r>
            <a:r>
              <a:rPr lang="it-IT" altLang="it-IT" sz="5400" dirty="0" err="1"/>
              <a:t>architecture</a:t>
            </a:r>
            <a:r>
              <a:rPr lang="it-IT" altLang="it-IT" sz="5400" dirty="0"/>
              <a:t> and </a:t>
            </a:r>
            <a:r>
              <a:rPr lang="it-IT" altLang="it-IT" sz="5400" dirty="0" err="1"/>
              <a:t>routing</a:t>
            </a:r>
            <a:endParaRPr lang="it-IT" altLang="it-IT" dirty="0"/>
          </a:p>
        </p:txBody>
      </p:sp>
      <p:graphicFrame>
        <p:nvGraphicFramePr>
          <p:cNvPr id="49160" name="Group 8">
            <a:extLst>
              <a:ext uri="{FF2B5EF4-FFF2-40B4-BE49-F238E27FC236}">
                <a16:creationId xmlns:a16="http://schemas.microsoft.com/office/drawing/2014/main" id="{745900FA-F785-4011-8708-567EADF728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0592943"/>
              </p:ext>
            </p:extLst>
          </p:nvPr>
        </p:nvGraphicFramePr>
        <p:xfrm>
          <a:off x="2651125" y="4149725"/>
          <a:ext cx="6891338" cy="2306638"/>
        </p:xfrm>
        <a:graphic>
          <a:graphicData uri="http://schemas.openxmlformats.org/drawingml/2006/table">
            <a:tbl>
              <a:tblPr/>
              <a:tblGrid>
                <a:gridCol w="2024063">
                  <a:extLst>
                    <a:ext uri="{9D8B030D-6E8A-4147-A177-3AD203B41FA5}">
                      <a16:colId xmlns:a16="http://schemas.microsoft.com/office/drawing/2014/main" val="606260314"/>
                    </a:ext>
                  </a:extLst>
                </a:gridCol>
                <a:gridCol w="4867275">
                  <a:extLst>
                    <a:ext uri="{9D8B030D-6E8A-4147-A177-3AD203B41FA5}">
                      <a16:colId xmlns:a16="http://schemas.microsoft.com/office/drawing/2014/main" val="3571621189"/>
                    </a:ext>
                  </a:extLst>
                </a:gridCol>
              </a:tblGrid>
              <a:tr h="337514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66CC00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it-IT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Version</a:t>
                      </a:r>
                    </a:p>
                  </a:txBody>
                  <a:tcPr marL="90000" marR="90000" marT="46810" marB="4681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66CC00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it-IT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3.1</a:t>
                      </a:r>
                    </a:p>
                  </a:txBody>
                  <a:tcPr marL="90000" marR="90000" marT="46810" marB="468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56921"/>
                  </a:ext>
                </a:extLst>
              </a:tr>
              <a:tr h="67166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66CC00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it-IT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Author(s)</a:t>
                      </a:r>
                    </a:p>
                  </a:txBody>
                  <a:tcPr marL="90000" marR="90000" marT="46810" marB="4681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66CC00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it-IT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L. Ariemma, G. Di Battista, M. </a:t>
                      </a:r>
                      <a:r>
                        <a:rPr kumimoji="0" lang="en-US" altLang="it-IT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Patrignani</a:t>
                      </a:r>
                      <a:r>
                        <a:rPr kumimoji="0" lang="en-US" altLang="it-IT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, M. </a:t>
                      </a:r>
                      <a:r>
                        <a:rPr kumimoji="0" lang="en-US" altLang="it-IT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Scazzariello</a:t>
                      </a:r>
                      <a:r>
                        <a:rPr kumimoji="0" lang="en-US" altLang="it-IT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, T. </a:t>
                      </a:r>
                      <a:r>
                        <a:rPr kumimoji="0" lang="en-US" altLang="it-IT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Caiazzi</a:t>
                      </a:r>
                      <a:endParaRPr kumimoji="0" lang="en-US" altLang="it-IT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90000" marR="90000" marT="46810" marB="468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6292861"/>
                  </a:ext>
                </a:extLst>
              </a:tr>
              <a:tr h="337514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66CC00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it-IT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E-mail</a:t>
                      </a:r>
                    </a:p>
                  </a:txBody>
                  <a:tcPr marL="90000" marR="90000" marT="46810" marB="4681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66CC00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it-IT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contact@kathara.org</a:t>
                      </a:r>
                    </a:p>
                  </a:txBody>
                  <a:tcPr marL="90000" marR="90000" marT="46810" marB="468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3247906"/>
                  </a:ext>
                </a:extLst>
              </a:tr>
              <a:tr h="337514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66CC00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it-IT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Web</a:t>
                      </a:r>
                    </a:p>
                  </a:txBody>
                  <a:tcPr marL="90000" marR="90000" marT="46810" marB="4681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66CC00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it-IT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http://www.kathara.org/</a:t>
                      </a:r>
                    </a:p>
                  </a:txBody>
                  <a:tcPr marL="90000" marR="90000" marT="46810" marB="468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4428156"/>
                  </a:ext>
                </a:extLst>
              </a:tr>
              <a:tr h="62243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66CC00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it-IT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Description</a:t>
                      </a:r>
                    </a:p>
                  </a:txBody>
                  <a:tcPr marL="90000" marR="90000" marT="46810" marB="4681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66CC00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it-IT" altLang="it-IT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Data Centers’ Routing: Multipath, Fat-Trees, BGP, VXLAN</a:t>
                      </a:r>
                    </a:p>
                  </a:txBody>
                  <a:tcPr marL="90000" marR="90000" marT="46810" marB="468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772711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Rectangle 2">
            <a:extLst>
              <a:ext uri="{FF2B5EF4-FFF2-40B4-BE49-F238E27FC236}">
                <a16:creationId xmlns:a16="http://schemas.microsoft.com/office/drawing/2014/main" id="{57AE188A-CD86-437D-A851-23D550A7433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/>
              <a:t>a high-</a:t>
            </a:r>
            <a:r>
              <a:rPr lang="it-IT" altLang="it-IT" err="1"/>
              <a:t>level</a:t>
            </a:r>
            <a:r>
              <a:rPr lang="it-IT" altLang="it-IT" dirty="0"/>
              <a:t> </a:t>
            </a:r>
            <a:r>
              <a:rPr lang="it-IT" altLang="it-IT" dirty="0" err="1"/>
              <a:t>architecture</a:t>
            </a:r>
            <a:endParaRPr lang="en-US" altLang="it-IT" dirty="0"/>
          </a:p>
        </p:txBody>
      </p:sp>
      <p:sp>
        <p:nvSpPr>
          <p:cNvPr id="4" name="Text Box 70">
            <a:extLst>
              <a:ext uri="{FF2B5EF4-FFF2-40B4-BE49-F238E27FC236}">
                <a16:creationId xmlns:a16="http://schemas.microsoft.com/office/drawing/2014/main" id="{B7E51F48-B6E2-7D2B-05F8-88BD3E7A8A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3956" y="5574268"/>
            <a:ext cx="4191569" cy="369332"/>
          </a:xfrm>
          <a:prstGeom prst="rect">
            <a:avLst/>
          </a:prstGeom>
          <a:noFill/>
          <a:ln w="9525" algn="ctr">
            <a:solidFill>
              <a:schemeClr val="tx1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it-IT" altLang="it-IT" dirty="0"/>
              <a:t>server farm</a:t>
            </a:r>
            <a:endParaRPr lang="en-US" altLang="it-IT" dirty="0"/>
          </a:p>
        </p:txBody>
      </p:sp>
      <p:sp>
        <p:nvSpPr>
          <p:cNvPr id="5" name="Cloud 4">
            <a:extLst>
              <a:ext uri="{FF2B5EF4-FFF2-40B4-BE49-F238E27FC236}">
                <a16:creationId xmlns:a16="http://schemas.microsoft.com/office/drawing/2014/main" id="{9A9C2D34-0886-0EFC-D9F7-020CAA6024E1}"/>
              </a:ext>
            </a:extLst>
          </p:cNvPr>
          <p:cNvSpPr/>
          <p:nvPr/>
        </p:nvSpPr>
        <p:spPr>
          <a:xfrm>
            <a:off x="4033957" y="1756877"/>
            <a:ext cx="4191569" cy="2057400"/>
          </a:xfrm>
          <a:prstGeom prst="cloud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6C7A8C-2523-E280-12D8-2783DE31C5DB}"/>
              </a:ext>
            </a:extLst>
          </p:cNvPr>
          <p:cNvSpPr txBox="1"/>
          <p:nvPr/>
        </p:nvSpPr>
        <p:spPr>
          <a:xfrm>
            <a:off x="5612534" y="2600911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Internet</a:t>
            </a:r>
          </a:p>
        </p:txBody>
      </p:sp>
      <p:sp>
        <p:nvSpPr>
          <p:cNvPr id="8" name="Text Box 70">
            <a:extLst>
              <a:ext uri="{FF2B5EF4-FFF2-40B4-BE49-F238E27FC236}">
                <a16:creationId xmlns:a16="http://schemas.microsoft.com/office/drawing/2014/main" id="{6B75D1C9-016B-058B-CF4E-B22B77BE5A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3956" y="4195277"/>
            <a:ext cx="4191569" cy="923330"/>
          </a:xfrm>
          <a:prstGeom prst="rect">
            <a:avLst/>
          </a:prstGeom>
          <a:noFill/>
          <a:ln w="9525" algn="ctr">
            <a:solidFill>
              <a:schemeClr val="tx1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endParaRPr lang="it-IT" altLang="it-IT" dirty="0"/>
          </a:p>
          <a:p>
            <a:pPr algn="ctr"/>
            <a:r>
              <a:rPr lang="it-IT" altLang="it-IT" dirty="0"/>
              <a:t>data center </a:t>
            </a:r>
            <a:r>
              <a:rPr lang="it-IT" altLang="it-IT" dirty="0" err="1"/>
              <a:t>fabric</a:t>
            </a:r>
            <a:endParaRPr lang="it-IT" altLang="it-IT" dirty="0"/>
          </a:p>
          <a:p>
            <a:pPr algn="ctr"/>
            <a:endParaRPr lang="en-US" altLang="it-IT" dirty="0"/>
          </a:p>
        </p:txBody>
      </p:sp>
    </p:spTree>
    <p:extLst>
      <p:ext uri="{BB962C8B-B14F-4D97-AF65-F5344CB8AC3E}">
        <p14:creationId xmlns:p14="http://schemas.microsoft.com/office/powerpoint/2010/main" val="217586864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C553CE-5FEC-7BE3-7B5C-64B6B0B87D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a</a:t>
            </a:r>
            <a:r>
              <a:rPr lang="en-GB" dirty="0"/>
              <a:t> BGP update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2173B2-7E00-C4BF-605C-1968D06EE9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295400"/>
            <a:ext cx="6705600" cy="50292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5A4934B-DDB3-D708-9AA1-1AEDC0E334A9}"/>
              </a:ext>
            </a:extLst>
          </p:cNvPr>
          <p:cNvSpPr txBox="1"/>
          <p:nvPr/>
        </p:nvSpPr>
        <p:spPr>
          <a:xfrm>
            <a:off x="7848032" y="3133189"/>
            <a:ext cx="27432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AFI/SAFI of l2vpn/EVPN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B62A696-CAFE-A3AB-D986-173344779EF8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4724400" y="3317855"/>
            <a:ext cx="3123632" cy="27652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175DAFB-BA87-D3B7-80AB-88FD8001DEFF}"/>
              </a:ext>
            </a:extLst>
          </p:cNvPr>
          <p:cNvSpPr txBox="1"/>
          <p:nvPr/>
        </p:nvSpPr>
        <p:spPr>
          <a:xfrm>
            <a:off x="7848601" y="2242214"/>
            <a:ext cx="27432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announcement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820415F-5B56-C8B1-F426-2EAB63FE3AED}"/>
              </a:ext>
            </a:extLst>
          </p:cNvPr>
          <p:cNvCxnSpPr>
            <a:cxnSpLocks/>
            <a:stCxn id="14" idx="1"/>
          </p:cNvCxnSpPr>
          <p:nvPr/>
        </p:nvCxnSpPr>
        <p:spPr>
          <a:xfrm flipH="1">
            <a:off x="3048000" y="2426880"/>
            <a:ext cx="4800601" cy="5570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A7BDD69F-D157-AF56-1FBF-6CA5CDEE56B1}"/>
              </a:ext>
            </a:extLst>
          </p:cNvPr>
          <p:cNvSpPr txBox="1"/>
          <p:nvPr/>
        </p:nvSpPr>
        <p:spPr>
          <a:xfrm>
            <a:off x="7848601" y="1137046"/>
            <a:ext cx="27432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from vtep2 to vtep1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7A11C0D-D629-AAD2-7B73-40D3C3FA1425}"/>
              </a:ext>
            </a:extLst>
          </p:cNvPr>
          <p:cNvCxnSpPr>
            <a:cxnSpLocks/>
            <a:stCxn id="17" idx="1"/>
          </p:cNvCxnSpPr>
          <p:nvPr/>
        </p:nvCxnSpPr>
        <p:spPr>
          <a:xfrm flipH="1">
            <a:off x="4876800" y="1321712"/>
            <a:ext cx="2971801" cy="33837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B2C1F2F4-DEEE-FEC5-AF19-3236F5A104A1}"/>
              </a:ext>
            </a:extLst>
          </p:cNvPr>
          <p:cNvSpPr txBox="1"/>
          <p:nvPr/>
        </p:nvSpPr>
        <p:spPr>
          <a:xfrm>
            <a:off x="7850876" y="4581247"/>
            <a:ext cx="27432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MAC address of s1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771A776-21A2-5486-8D00-3BD7EBCC078A}"/>
              </a:ext>
            </a:extLst>
          </p:cNvPr>
          <p:cNvCxnSpPr>
            <a:cxnSpLocks/>
            <a:stCxn id="20" idx="1"/>
          </p:cNvCxnSpPr>
          <p:nvPr/>
        </p:nvCxnSpPr>
        <p:spPr>
          <a:xfrm flipH="1">
            <a:off x="4800600" y="4765913"/>
            <a:ext cx="3050276" cy="56808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6938CF35-5691-7FE0-F4CA-4D3074D8B05F}"/>
              </a:ext>
            </a:extLst>
          </p:cNvPr>
          <p:cNvSpPr txBox="1"/>
          <p:nvPr/>
        </p:nvSpPr>
        <p:spPr>
          <a:xfrm>
            <a:off x="7848601" y="5474977"/>
            <a:ext cx="27432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VNI of s1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9A8D43A-5EBB-56EC-AC39-DCF4588ADA8F}"/>
              </a:ext>
            </a:extLst>
          </p:cNvPr>
          <p:cNvCxnSpPr>
            <a:cxnSpLocks/>
            <a:stCxn id="23" idx="1"/>
          </p:cNvCxnSpPr>
          <p:nvPr/>
        </p:nvCxnSpPr>
        <p:spPr>
          <a:xfrm flipH="1">
            <a:off x="2209800" y="5659643"/>
            <a:ext cx="5638801" cy="10853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7697F0EB-7038-E2CC-17B9-8C9C3F6B30EA}"/>
              </a:ext>
            </a:extLst>
          </p:cNvPr>
          <p:cNvSpPr txBox="1"/>
          <p:nvPr/>
        </p:nvSpPr>
        <p:spPr>
          <a:xfrm>
            <a:off x="7848032" y="3844541"/>
            <a:ext cx="27432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VTEP destination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42F669D1-23F2-6D21-C35E-487630678EF9}"/>
              </a:ext>
            </a:extLst>
          </p:cNvPr>
          <p:cNvCxnSpPr>
            <a:cxnSpLocks/>
            <a:stCxn id="34" idx="1"/>
          </p:cNvCxnSpPr>
          <p:nvPr/>
        </p:nvCxnSpPr>
        <p:spPr>
          <a:xfrm flipH="1" flipV="1">
            <a:off x="2743200" y="3857218"/>
            <a:ext cx="5104832" cy="17198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7558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4" grpId="0" animBg="1"/>
      <p:bldP spid="17" grpId="0" animBg="1"/>
      <p:bldP spid="20" grpId="0" animBg="1"/>
      <p:bldP spid="23" grpId="0" animBg="1"/>
      <p:bldP spid="34" grpId="0" animBg="1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769966-B2A9-8BBB-726F-1C15E73C1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VXLAN encapsulation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3A7BA4-77C9-36A9-B4CF-0338724934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/>
              <a:t>overhead of 50 bytes</a:t>
            </a:r>
          </a:p>
          <a:p>
            <a:r>
              <a:rPr lang="en-GB"/>
              <a:t>random Source Port to fully exploit Multi-Path</a:t>
            </a:r>
          </a:p>
        </p:txBody>
      </p:sp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2B56512A-B0EA-6D21-3377-29452472D0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00400" y="3111500"/>
            <a:ext cx="5791200" cy="306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1623218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Box 50">
            <a:extLst>
              <a:ext uri="{FF2B5EF4-FFF2-40B4-BE49-F238E27FC236}">
                <a16:creationId xmlns:a16="http://schemas.microsoft.com/office/drawing/2014/main" id="{22E0538D-283F-106C-8BA4-724F67B404AA}"/>
              </a:ext>
            </a:extLst>
          </p:cNvPr>
          <p:cNvSpPr txBox="1"/>
          <p:nvPr/>
        </p:nvSpPr>
        <p:spPr>
          <a:xfrm>
            <a:off x="9138313" y="3720618"/>
            <a:ext cx="274320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IPs of servers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227A898-23CC-33EA-FAF4-422428BF6E3B}"/>
              </a:ext>
            </a:extLst>
          </p:cNvPr>
          <p:cNvSpPr txBox="1"/>
          <p:nvPr/>
        </p:nvSpPr>
        <p:spPr>
          <a:xfrm>
            <a:off x="9144000" y="2630269"/>
            <a:ext cx="2743200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MAC addresses of s1 and s2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074065F-2290-BB12-B1A8-E16BA95FA1BD}"/>
              </a:ext>
            </a:extLst>
          </p:cNvPr>
          <p:cNvSpPr txBox="1"/>
          <p:nvPr/>
        </p:nvSpPr>
        <p:spPr>
          <a:xfrm>
            <a:off x="9144000" y="1367966"/>
            <a:ext cx="2743200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MAC addresses of vtep1 and vtep2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657AA1-7B97-703B-322A-C77C528F5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a PING </a:t>
            </a:r>
            <a:r>
              <a:rPr lang="en-GB" dirty="0"/>
              <a:t>packet </a:t>
            </a:r>
            <a:r>
              <a:rPr lang="en-GB"/>
              <a:t>encapsulated in VXLAN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3C73CF-E572-EDF8-1668-BBF4820ADE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" y="1899390"/>
            <a:ext cx="8077201" cy="38156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F871BE6-4613-0ED5-3BB7-582E364E837C}"/>
              </a:ext>
            </a:extLst>
          </p:cNvPr>
          <p:cNvSpPr txBox="1"/>
          <p:nvPr/>
        </p:nvSpPr>
        <p:spPr>
          <a:xfrm>
            <a:off x="9144000" y="1371600"/>
            <a:ext cx="274320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/>
              <a:t>Outer </a:t>
            </a:r>
            <a:r>
              <a:rPr lang="en-GB" dirty="0"/>
              <a:t>Layer 1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C80C0F9-0942-B542-07D1-2D2A968BCA78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6324600" y="1556266"/>
            <a:ext cx="2819400" cy="4249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0F6CF3D-E754-7A13-0798-1B53705A5413}"/>
              </a:ext>
            </a:extLst>
          </p:cNvPr>
          <p:cNvCxnSpPr>
            <a:cxnSpLocks/>
            <a:stCxn id="9" idx="1"/>
          </p:cNvCxnSpPr>
          <p:nvPr/>
        </p:nvCxnSpPr>
        <p:spPr>
          <a:xfrm flipH="1">
            <a:off x="8534400" y="2026721"/>
            <a:ext cx="609600" cy="1068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0AF7F02-451A-CF66-BB77-BE9C584242B4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5791200" y="2324324"/>
            <a:ext cx="3352800" cy="17285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6984D651-136E-BE09-8BFF-372ED1EF31CC}"/>
              </a:ext>
            </a:extLst>
          </p:cNvPr>
          <p:cNvSpPr txBox="1"/>
          <p:nvPr/>
        </p:nvSpPr>
        <p:spPr>
          <a:xfrm>
            <a:off x="9149687" y="2786598"/>
            <a:ext cx="274320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/>
              <a:t>Outer UDP Header</a:t>
            </a:r>
            <a:endParaRPr lang="en-GB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372219C-16EB-2B5A-EE6B-3FBC38CC7D2B}"/>
              </a:ext>
            </a:extLst>
          </p:cNvPr>
          <p:cNvCxnSpPr>
            <a:cxnSpLocks/>
            <a:stCxn id="16" idx="1"/>
          </p:cNvCxnSpPr>
          <p:nvPr/>
        </p:nvCxnSpPr>
        <p:spPr>
          <a:xfrm flipH="1" flipV="1">
            <a:off x="5105400" y="2508990"/>
            <a:ext cx="4044287" cy="46227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3202E3A-8F6C-E575-5539-1414868B19DD}"/>
              </a:ext>
            </a:extLst>
          </p:cNvPr>
          <p:cNvSpPr txBox="1"/>
          <p:nvPr/>
        </p:nvSpPr>
        <p:spPr>
          <a:xfrm>
            <a:off x="9144000" y="3257053"/>
            <a:ext cx="27432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VXLAN </a:t>
            </a:r>
            <a:r>
              <a:rPr lang="en-GB"/>
              <a:t>Header</a:t>
            </a:r>
            <a:endParaRPr lang="en-GB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3D8268-C17D-3729-08BC-74996FE46478}"/>
              </a:ext>
            </a:extLst>
          </p:cNvPr>
          <p:cNvSpPr txBox="1"/>
          <p:nvPr/>
        </p:nvSpPr>
        <p:spPr>
          <a:xfrm>
            <a:off x="9144000" y="3727508"/>
            <a:ext cx="274320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/>
              <a:t>Original </a:t>
            </a:r>
            <a:r>
              <a:rPr lang="en-GB" dirty="0"/>
              <a:t>Layer 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0169E86-5C94-8C79-21CD-6FEBED2D5799}"/>
              </a:ext>
            </a:extLst>
          </p:cNvPr>
          <p:cNvSpPr txBox="1"/>
          <p:nvPr/>
        </p:nvSpPr>
        <p:spPr>
          <a:xfrm>
            <a:off x="9144000" y="4197963"/>
            <a:ext cx="27432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/>
              <a:t>Original </a:t>
            </a:r>
            <a:r>
              <a:rPr lang="en-GB" dirty="0"/>
              <a:t>Layer 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86DFD88-C1DB-F3CB-5A51-A665AF188F07}"/>
              </a:ext>
            </a:extLst>
          </p:cNvPr>
          <p:cNvSpPr txBox="1"/>
          <p:nvPr/>
        </p:nvSpPr>
        <p:spPr>
          <a:xfrm>
            <a:off x="9156510" y="4668418"/>
            <a:ext cx="27432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/>
              <a:t>Original ICMP Packet</a:t>
            </a:r>
            <a:endParaRPr lang="en-GB" dirty="0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B023AA6-EA24-68E5-6394-DD1CBF9E72CA}"/>
              </a:ext>
            </a:extLst>
          </p:cNvPr>
          <p:cNvCxnSpPr>
            <a:cxnSpLocks/>
            <a:stCxn id="20" idx="1"/>
          </p:cNvCxnSpPr>
          <p:nvPr/>
        </p:nvCxnSpPr>
        <p:spPr>
          <a:xfrm flipH="1" flipV="1">
            <a:off x="3810000" y="2693139"/>
            <a:ext cx="5334000" cy="74858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CED392C-533A-A4E1-BD3F-50E81F7E17CE}"/>
              </a:ext>
            </a:extLst>
          </p:cNvPr>
          <p:cNvCxnSpPr>
            <a:cxnSpLocks/>
            <a:stCxn id="24" idx="1"/>
          </p:cNvCxnSpPr>
          <p:nvPr/>
        </p:nvCxnSpPr>
        <p:spPr>
          <a:xfrm flipH="1" flipV="1">
            <a:off x="6781800" y="2967631"/>
            <a:ext cx="2362200" cy="94454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28EAB86-248D-FFA6-6EA0-6F35283FD781}"/>
              </a:ext>
            </a:extLst>
          </p:cNvPr>
          <p:cNvCxnSpPr>
            <a:cxnSpLocks/>
            <a:stCxn id="25" idx="1"/>
          </p:cNvCxnSpPr>
          <p:nvPr/>
        </p:nvCxnSpPr>
        <p:spPr>
          <a:xfrm flipH="1" flipV="1">
            <a:off x="5257800" y="3099587"/>
            <a:ext cx="3886200" cy="128304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03DC27F5-AA39-E8BF-0360-46FC6A978B70}"/>
              </a:ext>
            </a:extLst>
          </p:cNvPr>
          <p:cNvCxnSpPr>
            <a:cxnSpLocks/>
            <a:stCxn id="26" idx="1"/>
          </p:cNvCxnSpPr>
          <p:nvPr/>
        </p:nvCxnSpPr>
        <p:spPr>
          <a:xfrm flipH="1" flipV="1">
            <a:off x="3429000" y="3260686"/>
            <a:ext cx="5727510" cy="159239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CC4483AD-5754-A38B-C97C-040651DFFD0D}"/>
              </a:ext>
            </a:extLst>
          </p:cNvPr>
          <p:cNvCxnSpPr>
            <a:cxnSpLocks/>
            <a:stCxn id="39" idx="1"/>
          </p:cNvCxnSpPr>
          <p:nvPr/>
        </p:nvCxnSpPr>
        <p:spPr>
          <a:xfrm flipH="1" flipV="1">
            <a:off x="8534400" y="2872566"/>
            <a:ext cx="609600" cy="8086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0B62DB15-E548-33DC-33F2-A3F1421022C9}"/>
              </a:ext>
            </a:extLst>
          </p:cNvPr>
          <p:cNvCxnSpPr>
            <a:cxnSpLocks/>
            <a:stCxn id="42" idx="1"/>
          </p:cNvCxnSpPr>
          <p:nvPr/>
        </p:nvCxnSpPr>
        <p:spPr>
          <a:xfrm flipH="1">
            <a:off x="8458200" y="1691132"/>
            <a:ext cx="685800" cy="40722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696C7A66-5914-78B1-7C65-0F89B80038EF}"/>
              </a:ext>
            </a:extLst>
          </p:cNvPr>
          <p:cNvSpPr txBox="1"/>
          <p:nvPr/>
        </p:nvSpPr>
        <p:spPr>
          <a:xfrm>
            <a:off x="9144000" y="2145268"/>
            <a:ext cx="274320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IPs of VTEPs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D40B1A1-FEE7-269F-56FF-09EA58CBE888}"/>
              </a:ext>
            </a:extLst>
          </p:cNvPr>
          <p:cNvCxnSpPr>
            <a:cxnSpLocks/>
            <a:stCxn id="45" idx="1"/>
          </p:cNvCxnSpPr>
          <p:nvPr/>
        </p:nvCxnSpPr>
        <p:spPr>
          <a:xfrm flipH="1" flipV="1">
            <a:off x="5791200" y="2324324"/>
            <a:ext cx="3352800" cy="561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1AE8D87D-BE1B-4972-E051-25D8292F4DFE}"/>
              </a:ext>
            </a:extLst>
          </p:cNvPr>
          <p:cNvCxnSpPr>
            <a:cxnSpLocks/>
            <a:stCxn id="51" idx="1"/>
          </p:cNvCxnSpPr>
          <p:nvPr/>
        </p:nvCxnSpPr>
        <p:spPr>
          <a:xfrm flipH="1" flipV="1">
            <a:off x="5252113" y="3076020"/>
            <a:ext cx="3886200" cy="82926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9A91BFD-8726-C33C-5BEF-EC1ADEC3F9C0}"/>
              </a:ext>
            </a:extLst>
          </p:cNvPr>
          <p:cNvSpPr txBox="1"/>
          <p:nvPr/>
        </p:nvSpPr>
        <p:spPr>
          <a:xfrm>
            <a:off x="9144000" y="1842055"/>
            <a:ext cx="274320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/>
              <a:t>Outer MAC Header</a:t>
            </a:r>
            <a:endParaRPr lang="en-GB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C86AD6-41B6-9229-FED5-04319199FBFB}"/>
              </a:ext>
            </a:extLst>
          </p:cNvPr>
          <p:cNvSpPr txBox="1"/>
          <p:nvPr/>
        </p:nvSpPr>
        <p:spPr>
          <a:xfrm>
            <a:off x="9144000" y="2312510"/>
            <a:ext cx="274320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/>
              <a:t>Outer IP </a:t>
            </a:r>
            <a:r>
              <a:rPr lang="en-GB" dirty="0"/>
              <a:t>Layer</a:t>
            </a:r>
          </a:p>
        </p:txBody>
      </p:sp>
    </p:spTree>
    <p:extLst>
      <p:ext uri="{BB962C8B-B14F-4D97-AF65-F5344CB8AC3E}">
        <p14:creationId xmlns:p14="http://schemas.microsoft.com/office/powerpoint/2010/main" val="68265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51" grpId="1" animBg="1"/>
      <p:bldP spid="39" grpId="0" animBg="1"/>
      <p:bldP spid="39" grpId="1" animBg="1"/>
      <p:bldP spid="42" grpId="0" animBg="1"/>
      <p:bldP spid="42" grpId="1" animBg="1"/>
      <p:bldP spid="6" grpId="0" animBg="1"/>
      <p:bldP spid="6" grpId="1" animBg="1"/>
      <p:bldP spid="16" grpId="0" animBg="1"/>
      <p:bldP spid="16" grpId="1" animBg="1"/>
      <p:bldP spid="20" grpId="0" animBg="1"/>
      <p:bldP spid="20" grpId="1" animBg="1"/>
      <p:bldP spid="24" grpId="0" animBg="1"/>
      <p:bldP spid="24" grpId="1" animBg="1"/>
      <p:bldP spid="25" grpId="0" animBg="1"/>
      <p:bldP spid="25" grpId="1" animBg="1"/>
      <p:bldP spid="26" grpId="0" animBg="1"/>
      <p:bldP spid="26" grpId="1" animBg="1"/>
      <p:bldP spid="45" grpId="0" animBg="1"/>
      <p:bldP spid="45" grpId="1" animBg="1"/>
      <p:bldP spid="9" grpId="0" animBg="1"/>
      <p:bldP spid="9" grpId="1" animBg="1"/>
      <p:bldP spid="13" grpId="0" animBg="1"/>
      <p:bldP spid="13" grpId="1" animBg="1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6E00F21-2EED-F411-6926-86EF252DB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putting</a:t>
            </a:r>
            <a:r>
              <a:rPr lang="en-GB" dirty="0"/>
              <a:t> together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91538204-B76D-731B-0D7E-F67615B3F59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(EVPN-)BGP </a:t>
            </a:r>
          </a:p>
        </p:txBody>
      </p:sp>
      <p:pic>
        <p:nvPicPr>
          <p:cNvPr id="4" name="Graphic 3" descr="Winking face outline with solid fill">
            <a:extLst>
              <a:ext uri="{FF2B5EF4-FFF2-40B4-BE49-F238E27FC236}">
                <a16:creationId xmlns:a16="http://schemas.microsoft.com/office/drawing/2014/main" id="{03CF15BA-ECEE-647D-C820-7463EF58B4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39000" y="3680466"/>
            <a:ext cx="533400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08509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10" name="Rectangle 2">
            <a:extLst>
              <a:ext uri="{FF2B5EF4-FFF2-40B4-BE49-F238E27FC236}">
                <a16:creationId xmlns:a16="http://schemas.microsoft.com/office/drawing/2014/main" id="{A279F324-0DF1-69CA-82ED-7575171AD90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it-IT" dirty="0"/>
              <a:t>overview</a:t>
            </a:r>
          </a:p>
        </p:txBody>
      </p:sp>
      <p:sp>
        <p:nvSpPr>
          <p:cNvPr id="171011" name="Rectangle 3">
            <a:extLst>
              <a:ext uri="{FF2B5EF4-FFF2-40B4-BE49-F238E27FC236}">
                <a16:creationId xmlns:a16="http://schemas.microsoft.com/office/drawing/2014/main" id="{2A2F9D3C-7863-FC88-61A1-4A684FC0A17C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GB" altLang="it-IT" dirty="0"/>
              <a:t>containers or VMs of different tenants</a:t>
            </a:r>
          </a:p>
          <a:p>
            <a:r>
              <a:rPr lang="en-GB" altLang="it-IT" dirty="0"/>
              <a:t>where is the VTEP?</a:t>
            </a:r>
          </a:p>
          <a:p>
            <a:r>
              <a:rPr lang="en-GB" altLang="it-IT" dirty="0"/>
              <a:t>the </a:t>
            </a:r>
            <a:r>
              <a:rPr lang="en-GB" altLang="it-IT"/>
              <a:t>Leaf-server </a:t>
            </a:r>
            <a:r>
              <a:rPr lang="en-GB" altLang="it-IT" dirty="0"/>
              <a:t>links</a:t>
            </a:r>
          </a:p>
          <a:p>
            <a:r>
              <a:rPr lang="en-GB" altLang="it-IT" dirty="0"/>
              <a:t>inside the servers</a:t>
            </a:r>
          </a:p>
          <a:p>
            <a:r>
              <a:rPr lang="en-GB" altLang="it-IT" dirty="0"/>
              <a:t>dual attached servers</a:t>
            </a:r>
          </a:p>
          <a:p>
            <a:r>
              <a:rPr lang="en-GB" altLang="it-IT"/>
              <a:t>a complete lab experience</a:t>
            </a:r>
            <a:endParaRPr lang="en-GB" altLang="it-IT" dirty="0"/>
          </a:p>
        </p:txBody>
      </p:sp>
    </p:spTree>
    <p:extLst>
      <p:ext uri="{BB962C8B-B14F-4D97-AF65-F5344CB8AC3E}">
        <p14:creationId xmlns:p14="http://schemas.microsoft.com/office/powerpoint/2010/main" val="182911172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970" name="Rectangle 2">
            <a:extLst>
              <a:ext uri="{FF2B5EF4-FFF2-40B4-BE49-F238E27FC236}">
                <a16:creationId xmlns:a16="http://schemas.microsoft.com/office/drawing/2014/main" id="{EDFD10A7-4F6B-B00A-C376-DC850B6EF27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 dirty="0"/>
              <a:t>servers in the </a:t>
            </a:r>
            <a:r>
              <a:rPr lang="it-IT" altLang="it-IT" dirty="0" err="1"/>
              <a:t>fabric</a:t>
            </a:r>
            <a:r>
              <a:rPr lang="it-IT" altLang="it-IT" dirty="0"/>
              <a:t> – </a:t>
            </a:r>
            <a:r>
              <a:rPr lang="it-IT" altLang="it-IT" dirty="0" err="1"/>
              <a:t>recap</a:t>
            </a:r>
            <a:endParaRPr lang="en-US" altLang="it-IT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6D6ADE8-DE9B-4892-A34E-A74D2653B17F}"/>
              </a:ext>
            </a:extLst>
          </p:cNvPr>
          <p:cNvGrpSpPr/>
          <p:nvPr/>
        </p:nvGrpSpPr>
        <p:grpSpPr>
          <a:xfrm>
            <a:off x="3824866" y="1605064"/>
            <a:ext cx="4542268" cy="3957537"/>
            <a:chOff x="4292600" y="3330499"/>
            <a:chExt cx="3667125" cy="3195052"/>
          </a:xfrm>
        </p:grpSpPr>
        <p:sp>
          <p:nvSpPr>
            <p:cNvPr id="5" name="AutoShape 118">
              <a:extLst>
                <a:ext uri="{FF2B5EF4-FFF2-40B4-BE49-F238E27FC236}">
                  <a16:creationId xmlns:a16="http://schemas.microsoft.com/office/drawing/2014/main" id="{D7D449DF-56C5-E5F2-924A-169C3AF6CD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3381149"/>
              <a:ext cx="1508126" cy="540000"/>
            </a:xfrm>
            <a:prstGeom prst="roundRect">
              <a:avLst>
                <a:gd name="adj" fmla="val 31509"/>
              </a:avLst>
            </a:prstGeom>
            <a:solidFill>
              <a:srgbClr val="FFFF00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endParaRPr lang="en-GB"/>
            </a:p>
          </p:txBody>
        </p:sp>
        <p:sp>
          <p:nvSpPr>
            <p:cNvPr id="6" name="AutoShape 8">
              <a:extLst>
                <a:ext uri="{FF2B5EF4-FFF2-40B4-BE49-F238E27FC236}">
                  <a16:creationId xmlns:a16="http://schemas.microsoft.com/office/drawing/2014/main" id="{09648BBD-E46D-2C8C-B0FE-796099FDEF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46950" y="5600458"/>
              <a:ext cx="533400" cy="540000"/>
            </a:xfrm>
            <a:prstGeom prst="roundRect">
              <a:avLst>
                <a:gd name="adj" fmla="val 31509"/>
              </a:avLst>
            </a:prstGeom>
            <a:solidFill>
              <a:srgbClr val="000066">
                <a:alpha val="25000"/>
              </a:srgbClr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GB"/>
            </a:p>
          </p:txBody>
        </p:sp>
        <p:sp>
          <p:nvSpPr>
            <p:cNvPr id="8" name="AutoShape 9">
              <a:extLst>
                <a:ext uri="{FF2B5EF4-FFF2-40B4-BE49-F238E27FC236}">
                  <a16:creationId xmlns:a16="http://schemas.microsoft.com/office/drawing/2014/main" id="{2458A576-75F7-5087-077B-8357E7BD82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56350" y="5600458"/>
              <a:ext cx="533400" cy="540000"/>
            </a:xfrm>
            <a:prstGeom prst="roundRect">
              <a:avLst>
                <a:gd name="adj" fmla="val 31509"/>
              </a:avLst>
            </a:prstGeom>
            <a:solidFill>
              <a:srgbClr val="000066">
                <a:alpha val="50000"/>
              </a:srgbClr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GB"/>
            </a:p>
          </p:txBody>
        </p:sp>
        <p:sp>
          <p:nvSpPr>
            <p:cNvPr id="9" name="AutoShape 10">
              <a:extLst>
                <a:ext uri="{FF2B5EF4-FFF2-40B4-BE49-F238E27FC236}">
                  <a16:creationId xmlns:a16="http://schemas.microsoft.com/office/drawing/2014/main" id="{E76EE2AD-35F7-FBA5-C455-9F6E8B561D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65750" y="5600458"/>
              <a:ext cx="533400" cy="540000"/>
            </a:xfrm>
            <a:prstGeom prst="roundRect">
              <a:avLst>
                <a:gd name="adj" fmla="val 31509"/>
              </a:avLst>
            </a:prstGeom>
            <a:solidFill>
              <a:srgbClr val="006600">
                <a:alpha val="25000"/>
              </a:srgbClr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GB"/>
            </a:p>
          </p:txBody>
        </p:sp>
        <p:sp>
          <p:nvSpPr>
            <p:cNvPr id="10" name="AutoShape 11">
              <a:extLst>
                <a:ext uri="{FF2B5EF4-FFF2-40B4-BE49-F238E27FC236}">
                  <a16:creationId xmlns:a16="http://schemas.microsoft.com/office/drawing/2014/main" id="{675D7100-E954-49D5-6287-3CBE48C29D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75150" y="5600458"/>
              <a:ext cx="533400" cy="540000"/>
            </a:xfrm>
            <a:prstGeom prst="roundRect">
              <a:avLst>
                <a:gd name="adj" fmla="val 31509"/>
              </a:avLst>
            </a:prstGeom>
            <a:solidFill>
              <a:srgbClr val="006600">
                <a:alpha val="50000"/>
              </a:srgbClr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GB"/>
            </a:p>
          </p:txBody>
        </p:sp>
        <p:sp>
          <p:nvSpPr>
            <p:cNvPr id="11" name="AutoShape 14">
              <a:extLst>
                <a:ext uri="{FF2B5EF4-FFF2-40B4-BE49-F238E27FC236}">
                  <a16:creationId xmlns:a16="http://schemas.microsoft.com/office/drawing/2014/main" id="{0932A2B4-9E35-F6C5-208C-3E1CAFCEAC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40475" y="4707630"/>
              <a:ext cx="1517650" cy="540000"/>
            </a:xfrm>
            <a:prstGeom prst="roundRect">
              <a:avLst>
                <a:gd name="adj" fmla="val 31509"/>
              </a:avLst>
            </a:prstGeom>
            <a:solidFill>
              <a:srgbClr val="CCFF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endParaRPr lang="en-GB"/>
            </a:p>
          </p:txBody>
        </p:sp>
        <p:sp>
          <p:nvSpPr>
            <p:cNvPr id="12" name="AutoShape 15">
              <a:extLst>
                <a:ext uri="{FF2B5EF4-FFF2-40B4-BE49-F238E27FC236}">
                  <a16:creationId xmlns:a16="http://schemas.microsoft.com/office/drawing/2014/main" id="{62C4660B-CDA3-BD4B-3BC0-F871930848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88682" y="4694190"/>
              <a:ext cx="1517651" cy="540000"/>
            </a:xfrm>
            <a:prstGeom prst="roundRect">
              <a:avLst>
                <a:gd name="adj" fmla="val 31509"/>
              </a:avLst>
            </a:prstGeom>
            <a:solidFill>
              <a:srgbClr val="CCFF99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endParaRPr lang="en-GB"/>
            </a:p>
          </p:txBody>
        </p:sp>
        <p:sp>
          <p:nvSpPr>
            <p:cNvPr id="13" name="Oval 22">
              <a:extLst>
                <a:ext uri="{FF2B5EF4-FFF2-40B4-BE49-F238E27FC236}">
                  <a16:creationId xmlns:a16="http://schemas.microsoft.com/office/drawing/2014/main" id="{619A3357-71AC-256F-7AB9-F52597B712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9100" y="3457350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14" name="Oval 24">
              <a:extLst>
                <a:ext uri="{FF2B5EF4-FFF2-40B4-BE49-F238E27FC236}">
                  <a16:creationId xmlns:a16="http://schemas.microsoft.com/office/drawing/2014/main" id="{E783000F-4B83-B411-8D71-FE147FEFF9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41950" y="4773690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15" name="Oval 25">
              <a:extLst>
                <a:ext uri="{FF2B5EF4-FFF2-40B4-BE49-F238E27FC236}">
                  <a16:creationId xmlns:a16="http://schemas.microsoft.com/office/drawing/2014/main" id="{DEC4D066-653E-3375-6891-0CEFB1D4EB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32550" y="4773690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16" name="Oval 26">
              <a:extLst>
                <a:ext uri="{FF2B5EF4-FFF2-40B4-BE49-F238E27FC236}">
                  <a16:creationId xmlns:a16="http://schemas.microsoft.com/office/drawing/2014/main" id="{08C7FCA1-87B7-43F4-E183-5BC0DD7A07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23150" y="4773690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cxnSp>
          <p:nvCxnSpPr>
            <p:cNvPr id="17" name="AutoShape 30">
              <a:extLst>
                <a:ext uri="{FF2B5EF4-FFF2-40B4-BE49-F238E27FC236}">
                  <a16:creationId xmlns:a16="http://schemas.microsoft.com/office/drawing/2014/main" id="{5E1DF708-9878-8CAA-2331-BEAEC4C46D9B}"/>
                </a:ext>
              </a:extLst>
            </p:cNvPr>
            <p:cNvCxnSpPr>
              <a:cxnSpLocks noChangeShapeType="1"/>
              <a:stCxn id="13" idx="4"/>
              <a:endCxn id="15" idx="0"/>
            </p:cNvCxnSpPr>
            <p:nvPr/>
          </p:nvCxnSpPr>
          <p:spPr bwMode="auto">
            <a:xfrm>
              <a:off x="5689600" y="3838350"/>
              <a:ext cx="933450" cy="9353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AutoShape 32">
              <a:extLst>
                <a:ext uri="{FF2B5EF4-FFF2-40B4-BE49-F238E27FC236}">
                  <a16:creationId xmlns:a16="http://schemas.microsoft.com/office/drawing/2014/main" id="{613FBE48-D113-B63D-8D91-4CA6C59A9261}"/>
                </a:ext>
              </a:extLst>
            </p:cNvPr>
            <p:cNvCxnSpPr>
              <a:cxnSpLocks noChangeShapeType="1"/>
              <a:stCxn id="13" idx="4"/>
              <a:endCxn id="14" idx="0"/>
            </p:cNvCxnSpPr>
            <p:nvPr/>
          </p:nvCxnSpPr>
          <p:spPr bwMode="auto">
            <a:xfrm flipH="1">
              <a:off x="5632450" y="3838350"/>
              <a:ext cx="57150" cy="9353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AutoShape 33">
              <a:extLst>
                <a:ext uri="{FF2B5EF4-FFF2-40B4-BE49-F238E27FC236}">
                  <a16:creationId xmlns:a16="http://schemas.microsoft.com/office/drawing/2014/main" id="{F55DE2F6-2D85-DEB0-0512-5559DC143EFF}"/>
                </a:ext>
              </a:extLst>
            </p:cNvPr>
            <p:cNvCxnSpPr>
              <a:cxnSpLocks noChangeShapeType="1"/>
              <a:stCxn id="13" idx="4"/>
              <a:endCxn id="16" idx="0"/>
            </p:cNvCxnSpPr>
            <p:nvPr/>
          </p:nvCxnSpPr>
          <p:spPr bwMode="auto">
            <a:xfrm>
              <a:off x="5689600" y="3838350"/>
              <a:ext cx="1924050" cy="9353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0" name="Oval 38">
              <a:extLst>
                <a:ext uri="{FF2B5EF4-FFF2-40B4-BE49-F238E27FC236}">
                  <a16:creationId xmlns:a16="http://schemas.microsoft.com/office/drawing/2014/main" id="{E11D9AF0-224E-04D0-C7E7-0FCFEBB0B8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1350" y="4773690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cxnSp>
          <p:nvCxnSpPr>
            <p:cNvPr id="21" name="AutoShape 40">
              <a:extLst>
                <a:ext uri="{FF2B5EF4-FFF2-40B4-BE49-F238E27FC236}">
                  <a16:creationId xmlns:a16="http://schemas.microsoft.com/office/drawing/2014/main" id="{3AFF567A-DD0E-B4C4-B635-BE2379556847}"/>
                </a:ext>
              </a:extLst>
            </p:cNvPr>
            <p:cNvCxnSpPr>
              <a:cxnSpLocks noChangeShapeType="1"/>
              <a:stCxn id="13" idx="4"/>
              <a:endCxn id="20" idx="0"/>
            </p:cNvCxnSpPr>
            <p:nvPr/>
          </p:nvCxnSpPr>
          <p:spPr bwMode="auto">
            <a:xfrm flipH="1">
              <a:off x="4641850" y="3838350"/>
              <a:ext cx="1047750" cy="9353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2" name="Oval 43">
              <a:extLst>
                <a:ext uri="{FF2B5EF4-FFF2-40B4-BE49-F238E27FC236}">
                  <a16:creationId xmlns:a16="http://schemas.microsoft.com/office/drawing/2014/main" id="{CD5F50F8-2142-D995-B746-D126FB931C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41950" y="5688090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23" name="Oval 44">
              <a:extLst>
                <a:ext uri="{FF2B5EF4-FFF2-40B4-BE49-F238E27FC236}">
                  <a16:creationId xmlns:a16="http://schemas.microsoft.com/office/drawing/2014/main" id="{7BE6E536-15CE-B27B-EBE7-242237E869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32550" y="5688090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24" name="Oval 45">
              <a:extLst>
                <a:ext uri="{FF2B5EF4-FFF2-40B4-BE49-F238E27FC236}">
                  <a16:creationId xmlns:a16="http://schemas.microsoft.com/office/drawing/2014/main" id="{7B8113F9-5CA2-E459-1272-631319E7EE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23150" y="5688090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25" name="Oval 49">
              <a:extLst>
                <a:ext uri="{FF2B5EF4-FFF2-40B4-BE49-F238E27FC236}">
                  <a16:creationId xmlns:a16="http://schemas.microsoft.com/office/drawing/2014/main" id="{C2DE0A48-BD63-80F0-27C5-D38930BD9E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1350" y="5688090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cxnSp>
          <p:nvCxnSpPr>
            <p:cNvPr id="26" name="AutoShape 51">
              <a:extLst>
                <a:ext uri="{FF2B5EF4-FFF2-40B4-BE49-F238E27FC236}">
                  <a16:creationId xmlns:a16="http://schemas.microsoft.com/office/drawing/2014/main" id="{81589253-EDAE-A282-E8C4-39A59ADD840F}"/>
                </a:ext>
              </a:extLst>
            </p:cNvPr>
            <p:cNvCxnSpPr>
              <a:cxnSpLocks noChangeShapeType="1"/>
              <a:stCxn id="22" idx="0"/>
              <a:endCxn id="20" idx="4"/>
            </p:cNvCxnSpPr>
            <p:nvPr/>
          </p:nvCxnSpPr>
          <p:spPr bwMode="auto">
            <a:xfrm flipH="1" flipV="1">
              <a:off x="4641850" y="5154690"/>
              <a:ext cx="99060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" name="AutoShape 52">
              <a:extLst>
                <a:ext uri="{FF2B5EF4-FFF2-40B4-BE49-F238E27FC236}">
                  <a16:creationId xmlns:a16="http://schemas.microsoft.com/office/drawing/2014/main" id="{B539F27D-50FD-B2C2-762A-6BC58CD55488}"/>
                </a:ext>
              </a:extLst>
            </p:cNvPr>
            <p:cNvCxnSpPr>
              <a:cxnSpLocks noChangeShapeType="1"/>
              <a:stCxn id="22" idx="0"/>
              <a:endCxn id="14" idx="4"/>
            </p:cNvCxnSpPr>
            <p:nvPr/>
          </p:nvCxnSpPr>
          <p:spPr bwMode="auto">
            <a:xfrm flipV="1">
              <a:off x="5632450" y="5154690"/>
              <a:ext cx="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" name="AutoShape 53">
              <a:extLst>
                <a:ext uri="{FF2B5EF4-FFF2-40B4-BE49-F238E27FC236}">
                  <a16:creationId xmlns:a16="http://schemas.microsoft.com/office/drawing/2014/main" id="{47C3C89E-435B-737C-8B37-7D9F6E2BFA9F}"/>
                </a:ext>
              </a:extLst>
            </p:cNvPr>
            <p:cNvCxnSpPr>
              <a:cxnSpLocks noChangeShapeType="1"/>
              <a:stCxn id="25" idx="0"/>
              <a:endCxn id="20" idx="4"/>
            </p:cNvCxnSpPr>
            <p:nvPr/>
          </p:nvCxnSpPr>
          <p:spPr bwMode="auto">
            <a:xfrm flipV="1">
              <a:off x="4641850" y="5154690"/>
              <a:ext cx="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9" name="AutoShape 54">
              <a:extLst>
                <a:ext uri="{FF2B5EF4-FFF2-40B4-BE49-F238E27FC236}">
                  <a16:creationId xmlns:a16="http://schemas.microsoft.com/office/drawing/2014/main" id="{C0A7445B-A7AE-F7B2-CC49-77649E9B6109}"/>
                </a:ext>
              </a:extLst>
            </p:cNvPr>
            <p:cNvCxnSpPr>
              <a:cxnSpLocks noChangeShapeType="1"/>
              <a:stCxn id="25" idx="0"/>
              <a:endCxn id="14" idx="4"/>
            </p:cNvCxnSpPr>
            <p:nvPr/>
          </p:nvCxnSpPr>
          <p:spPr bwMode="auto">
            <a:xfrm flipV="1">
              <a:off x="4641850" y="5154690"/>
              <a:ext cx="99060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0" name="AutoShape 55">
              <a:extLst>
                <a:ext uri="{FF2B5EF4-FFF2-40B4-BE49-F238E27FC236}">
                  <a16:creationId xmlns:a16="http://schemas.microsoft.com/office/drawing/2014/main" id="{DB235A90-E0BA-CF0F-3821-D89D3534A672}"/>
                </a:ext>
              </a:extLst>
            </p:cNvPr>
            <p:cNvCxnSpPr>
              <a:cxnSpLocks noChangeShapeType="1"/>
              <a:stCxn id="24" idx="0"/>
              <a:endCxn id="15" idx="4"/>
            </p:cNvCxnSpPr>
            <p:nvPr/>
          </p:nvCxnSpPr>
          <p:spPr bwMode="auto">
            <a:xfrm flipH="1" flipV="1">
              <a:off x="6623050" y="5154690"/>
              <a:ext cx="99060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1" name="AutoShape 56">
              <a:extLst>
                <a:ext uri="{FF2B5EF4-FFF2-40B4-BE49-F238E27FC236}">
                  <a16:creationId xmlns:a16="http://schemas.microsoft.com/office/drawing/2014/main" id="{BC407E03-1A4A-38A2-DC1E-756BF1882668}"/>
                </a:ext>
              </a:extLst>
            </p:cNvPr>
            <p:cNvCxnSpPr>
              <a:cxnSpLocks noChangeShapeType="1"/>
              <a:stCxn id="24" idx="0"/>
              <a:endCxn id="16" idx="4"/>
            </p:cNvCxnSpPr>
            <p:nvPr/>
          </p:nvCxnSpPr>
          <p:spPr bwMode="auto">
            <a:xfrm flipV="1">
              <a:off x="7613650" y="5154690"/>
              <a:ext cx="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2" name="AutoShape 57">
              <a:extLst>
                <a:ext uri="{FF2B5EF4-FFF2-40B4-BE49-F238E27FC236}">
                  <a16:creationId xmlns:a16="http://schemas.microsoft.com/office/drawing/2014/main" id="{4082E689-9D1B-7424-7CDB-DE3EB75BE54D}"/>
                </a:ext>
              </a:extLst>
            </p:cNvPr>
            <p:cNvCxnSpPr>
              <a:cxnSpLocks noChangeShapeType="1"/>
              <a:stCxn id="23" idx="0"/>
              <a:endCxn id="15" idx="4"/>
            </p:cNvCxnSpPr>
            <p:nvPr/>
          </p:nvCxnSpPr>
          <p:spPr bwMode="auto">
            <a:xfrm flipV="1">
              <a:off x="6623050" y="5154690"/>
              <a:ext cx="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3" name="AutoShape 58">
              <a:extLst>
                <a:ext uri="{FF2B5EF4-FFF2-40B4-BE49-F238E27FC236}">
                  <a16:creationId xmlns:a16="http://schemas.microsoft.com/office/drawing/2014/main" id="{92CC4A5D-5BE4-1C67-2CCD-C458A9BDA862}"/>
                </a:ext>
              </a:extLst>
            </p:cNvPr>
            <p:cNvCxnSpPr>
              <a:cxnSpLocks noChangeShapeType="1"/>
              <a:stCxn id="23" idx="0"/>
              <a:endCxn id="16" idx="4"/>
            </p:cNvCxnSpPr>
            <p:nvPr/>
          </p:nvCxnSpPr>
          <p:spPr bwMode="auto">
            <a:xfrm flipV="1">
              <a:off x="6623050" y="5154690"/>
              <a:ext cx="99060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34" name="Line 71">
              <a:extLst>
                <a:ext uri="{FF2B5EF4-FFF2-40B4-BE49-F238E27FC236}">
                  <a16:creationId xmlns:a16="http://schemas.microsoft.com/office/drawing/2014/main" id="{22FE5345-655F-B6CE-A660-EB3EA5F3AC51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>
              <a:off x="4511250" y="6175876"/>
              <a:ext cx="470748" cy="228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endParaRPr lang="en-GB"/>
            </a:p>
          </p:txBody>
        </p:sp>
        <p:sp>
          <p:nvSpPr>
            <p:cNvPr id="35" name="Line 72">
              <a:extLst>
                <a:ext uri="{FF2B5EF4-FFF2-40B4-BE49-F238E27FC236}">
                  <a16:creationId xmlns:a16="http://schemas.microsoft.com/office/drawing/2014/main" id="{5F55C019-9EC5-6E87-D2FB-A6057509E74F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 flipV="1">
              <a:off x="4277888" y="6171113"/>
              <a:ext cx="470749" cy="2381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endParaRPr lang="en-GB"/>
            </a:p>
          </p:txBody>
        </p:sp>
        <p:sp>
          <p:nvSpPr>
            <p:cNvPr id="36" name="Line 73">
              <a:extLst>
                <a:ext uri="{FF2B5EF4-FFF2-40B4-BE49-F238E27FC236}">
                  <a16:creationId xmlns:a16="http://schemas.microsoft.com/office/drawing/2014/main" id="{19B9FF10-7D13-2273-297C-4330A40B87CA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>
              <a:off x="5516136" y="6161591"/>
              <a:ext cx="470749" cy="25717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endParaRPr lang="en-GB"/>
            </a:p>
          </p:txBody>
        </p:sp>
        <p:sp>
          <p:nvSpPr>
            <p:cNvPr id="37" name="Line 74">
              <a:extLst>
                <a:ext uri="{FF2B5EF4-FFF2-40B4-BE49-F238E27FC236}">
                  <a16:creationId xmlns:a16="http://schemas.microsoft.com/office/drawing/2014/main" id="{F2948B9B-26D3-8025-1ABD-54E5D8202589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 flipV="1">
              <a:off x="5268488" y="6171114"/>
              <a:ext cx="470749" cy="2381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endParaRPr lang="en-GB"/>
            </a:p>
          </p:txBody>
        </p:sp>
        <p:sp>
          <p:nvSpPr>
            <p:cNvPr id="38" name="Line 75">
              <a:extLst>
                <a:ext uri="{FF2B5EF4-FFF2-40B4-BE49-F238E27FC236}">
                  <a16:creationId xmlns:a16="http://schemas.microsoft.com/office/drawing/2014/main" id="{7F0C4CF0-02D2-FA85-59EB-1D53E6564AB7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>
              <a:off x="6503487" y="6164839"/>
              <a:ext cx="465622" cy="24554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endParaRPr lang="en-GB"/>
            </a:p>
          </p:txBody>
        </p:sp>
        <p:sp>
          <p:nvSpPr>
            <p:cNvPr id="39" name="Line 76">
              <a:extLst>
                <a:ext uri="{FF2B5EF4-FFF2-40B4-BE49-F238E27FC236}">
                  <a16:creationId xmlns:a16="http://schemas.microsoft.com/office/drawing/2014/main" id="{21D9CA23-0577-FFEB-615F-9D0249814666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 flipV="1">
              <a:off x="6255373" y="6167399"/>
              <a:ext cx="470749" cy="24555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endParaRPr lang="en-GB"/>
            </a:p>
          </p:txBody>
        </p:sp>
        <p:sp>
          <p:nvSpPr>
            <p:cNvPr id="40" name="Line 77">
              <a:extLst>
                <a:ext uri="{FF2B5EF4-FFF2-40B4-BE49-F238E27FC236}">
                  <a16:creationId xmlns:a16="http://schemas.microsoft.com/office/drawing/2014/main" id="{86028D62-B6CD-B743-1E63-D77B84A1A79D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>
              <a:off x="7506861" y="6152065"/>
              <a:ext cx="470749" cy="27622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endParaRPr lang="en-GB"/>
            </a:p>
          </p:txBody>
        </p:sp>
        <p:sp>
          <p:nvSpPr>
            <p:cNvPr id="41" name="Line 78">
              <a:extLst>
                <a:ext uri="{FF2B5EF4-FFF2-40B4-BE49-F238E27FC236}">
                  <a16:creationId xmlns:a16="http://schemas.microsoft.com/office/drawing/2014/main" id="{B6704DE3-25EB-C0E2-137D-DB8AB6F39A27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 flipV="1">
              <a:off x="7255500" y="6176926"/>
              <a:ext cx="470749" cy="22650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endParaRPr lang="en-GB"/>
            </a:p>
          </p:txBody>
        </p:sp>
        <p:sp>
          <p:nvSpPr>
            <p:cNvPr id="42" name="Oval 91">
              <a:extLst>
                <a:ext uri="{FF2B5EF4-FFF2-40B4-BE49-F238E27FC236}">
                  <a16:creationId xmlns:a16="http://schemas.microsoft.com/office/drawing/2014/main" id="{5D7CF168-2CA7-EB90-DB8D-1D121706D2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32550" y="3457350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cxnSp>
          <p:nvCxnSpPr>
            <p:cNvPr id="43" name="AutoShape 93">
              <a:extLst>
                <a:ext uri="{FF2B5EF4-FFF2-40B4-BE49-F238E27FC236}">
                  <a16:creationId xmlns:a16="http://schemas.microsoft.com/office/drawing/2014/main" id="{3677A7A7-2A57-9434-5392-5AD2C7BCC8D9}"/>
                </a:ext>
              </a:extLst>
            </p:cNvPr>
            <p:cNvCxnSpPr>
              <a:cxnSpLocks noChangeShapeType="1"/>
              <a:stCxn id="42" idx="4"/>
              <a:endCxn id="15" idx="0"/>
            </p:cNvCxnSpPr>
            <p:nvPr/>
          </p:nvCxnSpPr>
          <p:spPr bwMode="auto">
            <a:xfrm>
              <a:off x="6623050" y="3838350"/>
              <a:ext cx="0" cy="9353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4" name="AutoShape 94">
              <a:extLst>
                <a:ext uri="{FF2B5EF4-FFF2-40B4-BE49-F238E27FC236}">
                  <a16:creationId xmlns:a16="http://schemas.microsoft.com/office/drawing/2014/main" id="{24CEFEAA-671E-7F22-DB27-6DA899B736A8}"/>
                </a:ext>
              </a:extLst>
            </p:cNvPr>
            <p:cNvCxnSpPr>
              <a:cxnSpLocks noChangeShapeType="1"/>
              <a:stCxn id="42" idx="4"/>
              <a:endCxn id="14" idx="0"/>
            </p:cNvCxnSpPr>
            <p:nvPr/>
          </p:nvCxnSpPr>
          <p:spPr bwMode="auto">
            <a:xfrm flipH="1">
              <a:off x="5632450" y="3838350"/>
              <a:ext cx="990600" cy="9353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5" name="AutoShape 95">
              <a:extLst>
                <a:ext uri="{FF2B5EF4-FFF2-40B4-BE49-F238E27FC236}">
                  <a16:creationId xmlns:a16="http://schemas.microsoft.com/office/drawing/2014/main" id="{2F987350-782A-E3C6-FDF3-355DA9765382}"/>
                </a:ext>
              </a:extLst>
            </p:cNvPr>
            <p:cNvCxnSpPr>
              <a:cxnSpLocks noChangeShapeType="1"/>
              <a:stCxn id="42" idx="4"/>
              <a:endCxn id="16" idx="0"/>
            </p:cNvCxnSpPr>
            <p:nvPr/>
          </p:nvCxnSpPr>
          <p:spPr bwMode="auto">
            <a:xfrm>
              <a:off x="6623050" y="3838350"/>
              <a:ext cx="990600" cy="9353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6" name="AutoShape 102">
              <a:extLst>
                <a:ext uri="{FF2B5EF4-FFF2-40B4-BE49-F238E27FC236}">
                  <a16:creationId xmlns:a16="http://schemas.microsoft.com/office/drawing/2014/main" id="{F7EA80FC-F9FB-5551-F42D-FAAB249003C2}"/>
                </a:ext>
              </a:extLst>
            </p:cNvPr>
            <p:cNvCxnSpPr>
              <a:cxnSpLocks noChangeShapeType="1"/>
              <a:stCxn id="42" idx="4"/>
              <a:endCxn id="20" idx="0"/>
            </p:cNvCxnSpPr>
            <p:nvPr/>
          </p:nvCxnSpPr>
          <p:spPr bwMode="auto">
            <a:xfrm flipH="1">
              <a:off x="4641850" y="3838350"/>
              <a:ext cx="1981200" cy="9353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47" name="Rectangle: Rounded Corners 46">
              <a:extLst>
                <a:ext uri="{FF2B5EF4-FFF2-40B4-BE49-F238E27FC236}">
                  <a16:creationId xmlns:a16="http://schemas.microsoft.com/office/drawing/2014/main" id="{BBA931A2-07D5-B9E3-1F1D-81288E2A2813}"/>
                </a:ext>
              </a:extLst>
            </p:cNvPr>
            <p:cNvSpPr/>
            <p:nvPr/>
          </p:nvSpPr>
          <p:spPr>
            <a:xfrm>
              <a:off x="4292600" y="4647608"/>
              <a:ext cx="1720850" cy="1573881"/>
            </a:xfrm>
            <a:prstGeom prst="roundRect">
              <a:avLst/>
            </a:prstGeom>
            <a:noFill/>
            <a:ln w="9525">
              <a:solidFill>
                <a:schemeClr val="tx1"/>
              </a:solidFill>
              <a:prstDash val="dash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id="{7610962C-88C3-7A38-BF13-29E320B8A7BF}"/>
                </a:ext>
              </a:extLst>
            </p:cNvPr>
            <p:cNvSpPr/>
            <p:nvPr/>
          </p:nvSpPr>
          <p:spPr>
            <a:xfrm>
              <a:off x="6238875" y="4652462"/>
              <a:ext cx="1720850" cy="1573881"/>
            </a:xfrm>
            <a:prstGeom prst="roundRect">
              <a:avLst/>
            </a:prstGeom>
            <a:noFill/>
            <a:ln w="9525">
              <a:solidFill>
                <a:schemeClr val="tx1"/>
              </a:solidFill>
              <a:prstDash val="dash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id="{0FA8E12A-2642-BD56-E4FE-2D68AD4515D4}"/>
                </a:ext>
              </a:extLst>
            </p:cNvPr>
            <p:cNvSpPr/>
            <p:nvPr/>
          </p:nvSpPr>
          <p:spPr>
            <a:xfrm>
              <a:off x="5286335" y="3330499"/>
              <a:ext cx="1755815" cy="666903"/>
            </a:xfrm>
            <a:prstGeom prst="roundRect">
              <a:avLst/>
            </a:prstGeom>
            <a:noFill/>
            <a:ln w="9525">
              <a:solidFill>
                <a:schemeClr val="tx1"/>
              </a:solidFill>
              <a:prstDash val="dash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62" name="Rectangle 61">
            <a:extLst>
              <a:ext uri="{FF2B5EF4-FFF2-40B4-BE49-F238E27FC236}">
                <a16:creationId xmlns:a16="http://schemas.microsoft.com/office/drawing/2014/main" id="{9E867248-1DFD-D9AE-CFDF-76ED05E4BA95}"/>
              </a:ext>
            </a:extLst>
          </p:cNvPr>
          <p:cNvSpPr/>
          <p:nvPr/>
        </p:nvSpPr>
        <p:spPr>
          <a:xfrm>
            <a:off x="3735754" y="5562601"/>
            <a:ext cx="416247" cy="914399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544FF9EE-AA83-0A5C-0DA3-989F9AC4F184}"/>
              </a:ext>
            </a:extLst>
          </p:cNvPr>
          <p:cNvSpPr/>
          <p:nvPr/>
        </p:nvSpPr>
        <p:spPr>
          <a:xfrm>
            <a:off x="4340049" y="5563995"/>
            <a:ext cx="416247" cy="91300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1968" name="Rectangle 211967">
            <a:extLst>
              <a:ext uri="{FF2B5EF4-FFF2-40B4-BE49-F238E27FC236}">
                <a16:creationId xmlns:a16="http://schemas.microsoft.com/office/drawing/2014/main" id="{F7DDA195-9F18-2729-082A-89B2BB069EBC}"/>
              </a:ext>
            </a:extLst>
          </p:cNvPr>
          <p:cNvSpPr/>
          <p:nvPr/>
        </p:nvSpPr>
        <p:spPr>
          <a:xfrm>
            <a:off x="4978797" y="5556251"/>
            <a:ext cx="416247" cy="920749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1969" name="Rectangle 211968">
            <a:extLst>
              <a:ext uri="{FF2B5EF4-FFF2-40B4-BE49-F238E27FC236}">
                <a16:creationId xmlns:a16="http://schemas.microsoft.com/office/drawing/2014/main" id="{90570671-1ED3-7147-7B17-595CEE538075}"/>
              </a:ext>
            </a:extLst>
          </p:cNvPr>
          <p:cNvSpPr/>
          <p:nvPr/>
        </p:nvSpPr>
        <p:spPr>
          <a:xfrm>
            <a:off x="5583092" y="5557645"/>
            <a:ext cx="416247" cy="91935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1972" name="Rectangle 211971">
            <a:extLst>
              <a:ext uri="{FF2B5EF4-FFF2-40B4-BE49-F238E27FC236}">
                <a16:creationId xmlns:a16="http://schemas.microsoft.com/office/drawing/2014/main" id="{BD77F907-C279-6F03-C378-44BF92E57A05}"/>
              </a:ext>
            </a:extLst>
          </p:cNvPr>
          <p:cNvSpPr/>
          <p:nvPr/>
        </p:nvSpPr>
        <p:spPr>
          <a:xfrm>
            <a:off x="6187387" y="5556251"/>
            <a:ext cx="416247" cy="91935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1973" name="Rectangle 211972">
            <a:extLst>
              <a:ext uri="{FF2B5EF4-FFF2-40B4-BE49-F238E27FC236}">
                <a16:creationId xmlns:a16="http://schemas.microsoft.com/office/drawing/2014/main" id="{70E4C5CD-5AEC-C2CA-84A7-B367D72852F1}"/>
              </a:ext>
            </a:extLst>
          </p:cNvPr>
          <p:cNvSpPr/>
          <p:nvPr/>
        </p:nvSpPr>
        <p:spPr>
          <a:xfrm>
            <a:off x="6791682" y="5557645"/>
            <a:ext cx="416247" cy="91935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1974" name="Rectangle 211973">
            <a:extLst>
              <a:ext uri="{FF2B5EF4-FFF2-40B4-BE49-F238E27FC236}">
                <a16:creationId xmlns:a16="http://schemas.microsoft.com/office/drawing/2014/main" id="{8D3560BE-8E28-7C5E-C1A5-9628F06B086C}"/>
              </a:ext>
            </a:extLst>
          </p:cNvPr>
          <p:cNvSpPr/>
          <p:nvPr/>
        </p:nvSpPr>
        <p:spPr>
          <a:xfrm>
            <a:off x="7430430" y="5549901"/>
            <a:ext cx="416247" cy="91935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1975" name="Rectangle 211974">
            <a:extLst>
              <a:ext uri="{FF2B5EF4-FFF2-40B4-BE49-F238E27FC236}">
                <a16:creationId xmlns:a16="http://schemas.microsoft.com/office/drawing/2014/main" id="{1C3CB7C4-10E6-25C1-6A81-7E1408AA8DC2}"/>
              </a:ext>
            </a:extLst>
          </p:cNvPr>
          <p:cNvSpPr/>
          <p:nvPr/>
        </p:nvSpPr>
        <p:spPr>
          <a:xfrm>
            <a:off x="8034725" y="5551295"/>
            <a:ext cx="416247" cy="91935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211984" name="Straight Arrow Connector 211983">
            <a:extLst>
              <a:ext uri="{FF2B5EF4-FFF2-40B4-BE49-F238E27FC236}">
                <a16:creationId xmlns:a16="http://schemas.microsoft.com/office/drawing/2014/main" id="{CB7BC976-3EC2-473E-5C09-F51E9233444D}"/>
              </a:ext>
            </a:extLst>
          </p:cNvPr>
          <p:cNvCxnSpPr/>
          <p:nvPr/>
        </p:nvCxnSpPr>
        <p:spPr>
          <a:xfrm>
            <a:off x="2438400" y="5185976"/>
            <a:ext cx="1219200" cy="60522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985" name="TextBox 211984">
            <a:extLst>
              <a:ext uri="{FF2B5EF4-FFF2-40B4-BE49-F238E27FC236}">
                <a16:creationId xmlns:a16="http://schemas.microsoft.com/office/drawing/2014/main" id="{54092DAA-0892-212C-32B3-1CEA34F5F802}"/>
              </a:ext>
            </a:extLst>
          </p:cNvPr>
          <p:cNvSpPr txBox="1"/>
          <p:nvPr/>
        </p:nvSpPr>
        <p:spPr>
          <a:xfrm>
            <a:off x="1580509" y="4587271"/>
            <a:ext cx="18318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/>
              <a:t>Servers</a:t>
            </a:r>
            <a:endParaRPr lang="it-IT" dirty="0"/>
          </a:p>
        </p:txBody>
      </p:sp>
      <p:sp>
        <p:nvSpPr>
          <p:cNvPr id="211986" name="Rectangle 211985">
            <a:extLst>
              <a:ext uri="{FF2B5EF4-FFF2-40B4-BE49-F238E27FC236}">
                <a16:creationId xmlns:a16="http://schemas.microsoft.com/office/drawing/2014/main" id="{89A30E44-822E-CA64-B16F-1EA2B088EE28}"/>
              </a:ext>
            </a:extLst>
          </p:cNvPr>
          <p:cNvSpPr/>
          <p:nvPr/>
        </p:nvSpPr>
        <p:spPr>
          <a:xfrm>
            <a:off x="3784483" y="6324600"/>
            <a:ext cx="126000" cy="12600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1987" name="Rectangle 211986">
            <a:extLst>
              <a:ext uri="{FF2B5EF4-FFF2-40B4-BE49-F238E27FC236}">
                <a16:creationId xmlns:a16="http://schemas.microsoft.com/office/drawing/2014/main" id="{0D8E4BC0-A1DD-D3F1-79FA-0E6D9029F9AE}"/>
              </a:ext>
            </a:extLst>
          </p:cNvPr>
          <p:cNvSpPr/>
          <p:nvPr/>
        </p:nvSpPr>
        <p:spPr>
          <a:xfrm>
            <a:off x="3972188" y="6324600"/>
            <a:ext cx="126000" cy="12600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1988" name="Rectangle 211987">
            <a:extLst>
              <a:ext uri="{FF2B5EF4-FFF2-40B4-BE49-F238E27FC236}">
                <a16:creationId xmlns:a16="http://schemas.microsoft.com/office/drawing/2014/main" id="{55EEC0E9-3533-C6C5-69E4-D82D3CD26FE7}"/>
              </a:ext>
            </a:extLst>
          </p:cNvPr>
          <p:cNvSpPr/>
          <p:nvPr/>
        </p:nvSpPr>
        <p:spPr>
          <a:xfrm>
            <a:off x="3787065" y="6146287"/>
            <a:ext cx="126000" cy="12600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1989" name="Rectangle 211988">
            <a:extLst>
              <a:ext uri="{FF2B5EF4-FFF2-40B4-BE49-F238E27FC236}">
                <a16:creationId xmlns:a16="http://schemas.microsoft.com/office/drawing/2014/main" id="{8A0B7FD2-8224-3567-4BF0-DCB952034E5D}"/>
              </a:ext>
            </a:extLst>
          </p:cNvPr>
          <p:cNvSpPr/>
          <p:nvPr/>
        </p:nvSpPr>
        <p:spPr>
          <a:xfrm>
            <a:off x="3974770" y="6146287"/>
            <a:ext cx="126000" cy="12600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1991" name="Rectangle 211990">
            <a:extLst>
              <a:ext uri="{FF2B5EF4-FFF2-40B4-BE49-F238E27FC236}">
                <a16:creationId xmlns:a16="http://schemas.microsoft.com/office/drawing/2014/main" id="{7A932691-FA30-4BB8-E153-0E85F0FFDCB1}"/>
              </a:ext>
            </a:extLst>
          </p:cNvPr>
          <p:cNvSpPr/>
          <p:nvPr/>
        </p:nvSpPr>
        <p:spPr>
          <a:xfrm>
            <a:off x="3784483" y="5967974"/>
            <a:ext cx="126000" cy="12600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1995" name="Rectangle 211994">
            <a:extLst>
              <a:ext uri="{FF2B5EF4-FFF2-40B4-BE49-F238E27FC236}">
                <a16:creationId xmlns:a16="http://schemas.microsoft.com/office/drawing/2014/main" id="{7D77E8F9-8685-0B75-E997-35C665E21164}"/>
              </a:ext>
            </a:extLst>
          </p:cNvPr>
          <p:cNvSpPr/>
          <p:nvPr/>
        </p:nvSpPr>
        <p:spPr>
          <a:xfrm>
            <a:off x="3972188" y="5967974"/>
            <a:ext cx="126000" cy="12600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1996" name="Rectangle 211995">
            <a:extLst>
              <a:ext uri="{FF2B5EF4-FFF2-40B4-BE49-F238E27FC236}">
                <a16:creationId xmlns:a16="http://schemas.microsoft.com/office/drawing/2014/main" id="{E8584580-0985-FF2F-C70D-B3125E2C3D5E}"/>
              </a:ext>
            </a:extLst>
          </p:cNvPr>
          <p:cNvSpPr/>
          <p:nvPr/>
        </p:nvSpPr>
        <p:spPr>
          <a:xfrm>
            <a:off x="4394137" y="6324600"/>
            <a:ext cx="126000" cy="12600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1997" name="Rectangle 211996">
            <a:extLst>
              <a:ext uri="{FF2B5EF4-FFF2-40B4-BE49-F238E27FC236}">
                <a16:creationId xmlns:a16="http://schemas.microsoft.com/office/drawing/2014/main" id="{D4128E05-12C5-9EC4-82E7-C30521AC0B4E}"/>
              </a:ext>
            </a:extLst>
          </p:cNvPr>
          <p:cNvSpPr/>
          <p:nvPr/>
        </p:nvSpPr>
        <p:spPr>
          <a:xfrm>
            <a:off x="4581842" y="6324600"/>
            <a:ext cx="126000" cy="12600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1999" name="Rectangle 211998">
            <a:extLst>
              <a:ext uri="{FF2B5EF4-FFF2-40B4-BE49-F238E27FC236}">
                <a16:creationId xmlns:a16="http://schemas.microsoft.com/office/drawing/2014/main" id="{2A47CB0F-BB2A-A6E6-DD10-590BBAF98271}"/>
              </a:ext>
            </a:extLst>
          </p:cNvPr>
          <p:cNvSpPr/>
          <p:nvPr/>
        </p:nvSpPr>
        <p:spPr>
          <a:xfrm>
            <a:off x="4396719" y="6146287"/>
            <a:ext cx="126000" cy="12600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2004" name="Rectangle 212003">
            <a:extLst>
              <a:ext uri="{FF2B5EF4-FFF2-40B4-BE49-F238E27FC236}">
                <a16:creationId xmlns:a16="http://schemas.microsoft.com/office/drawing/2014/main" id="{66F02E6C-2B48-753E-254F-AD050C25BED4}"/>
              </a:ext>
            </a:extLst>
          </p:cNvPr>
          <p:cNvSpPr/>
          <p:nvPr/>
        </p:nvSpPr>
        <p:spPr>
          <a:xfrm>
            <a:off x="4581842" y="5967974"/>
            <a:ext cx="126000" cy="12600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2007" name="Rectangle 212006">
            <a:extLst>
              <a:ext uri="{FF2B5EF4-FFF2-40B4-BE49-F238E27FC236}">
                <a16:creationId xmlns:a16="http://schemas.microsoft.com/office/drawing/2014/main" id="{5B39B63B-4EB6-C291-908A-B92DD56768A7}"/>
              </a:ext>
            </a:extLst>
          </p:cNvPr>
          <p:cNvSpPr/>
          <p:nvPr/>
        </p:nvSpPr>
        <p:spPr>
          <a:xfrm>
            <a:off x="5221018" y="6324600"/>
            <a:ext cx="126000" cy="12600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2009" name="Rectangle 212008">
            <a:extLst>
              <a:ext uri="{FF2B5EF4-FFF2-40B4-BE49-F238E27FC236}">
                <a16:creationId xmlns:a16="http://schemas.microsoft.com/office/drawing/2014/main" id="{E963DDE4-EA71-3C6B-7BC5-D0EBA2A4B157}"/>
              </a:ext>
            </a:extLst>
          </p:cNvPr>
          <p:cNvSpPr/>
          <p:nvPr/>
        </p:nvSpPr>
        <p:spPr>
          <a:xfrm>
            <a:off x="5035895" y="6146287"/>
            <a:ext cx="126000" cy="12600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2010" name="Rectangle 212009">
            <a:extLst>
              <a:ext uri="{FF2B5EF4-FFF2-40B4-BE49-F238E27FC236}">
                <a16:creationId xmlns:a16="http://schemas.microsoft.com/office/drawing/2014/main" id="{942F1D08-A65D-B0A0-5F7E-77D733189905}"/>
              </a:ext>
            </a:extLst>
          </p:cNvPr>
          <p:cNvSpPr/>
          <p:nvPr/>
        </p:nvSpPr>
        <p:spPr>
          <a:xfrm>
            <a:off x="5223600" y="6146287"/>
            <a:ext cx="126000" cy="12600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2014" name="Rectangle 212013">
            <a:extLst>
              <a:ext uri="{FF2B5EF4-FFF2-40B4-BE49-F238E27FC236}">
                <a16:creationId xmlns:a16="http://schemas.microsoft.com/office/drawing/2014/main" id="{F9927070-F1E7-ED44-C0C4-5D8ACA9039FB}"/>
              </a:ext>
            </a:extLst>
          </p:cNvPr>
          <p:cNvSpPr/>
          <p:nvPr/>
        </p:nvSpPr>
        <p:spPr>
          <a:xfrm>
            <a:off x="5033313" y="5967974"/>
            <a:ext cx="126000" cy="12600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2016" name="Rectangle 212015">
            <a:extLst>
              <a:ext uri="{FF2B5EF4-FFF2-40B4-BE49-F238E27FC236}">
                <a16:creationId xmlns:a16="http://schemas.microsoft.com/office/drawing/2014/main" id="{49EA54EE-A6B3-2E43-BE77-B0EA7D6B1137}"/>
              </a:ext>
            </a:extLst>
          </p:cNvPr>
          <p:cNvSpPr/>
          <p:nvPr/>
        </p:nvSpPr>
        <p:spPr>
          <a:xfrm>
            <a:off x="5633072" y="6324600"/>
            <a:ext cx="126000" cy="12600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2027" name="Rectangle 212026">
            <a:extLst>
              <a:ext uri="{FF2B5EF4-FFF2-40B4-BE49-F238E27FC236}">
                <a16:creationId xmlns:a16="http://schemas.microsoft.com/office/drawing/2014/main" id="{1EB93666-A479-11FC-104A-73425A1997FE}"/>
              </a:ext>
            </a:extLst>
          </p:cNvPr>
          <p:cNvSpPr/>
          <p:nvPr/>
        </p:nvSpPr>
        <p:spPr>
          <a:xfrm>
            <a:off x="5635654" y="6146287"/>
            <a:ext cx="126000" cy="12600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2028" name="Rectangle 212027">
            <a:extLst>
              <a:ext uri="{FF2B5EF4-FFF2-40B4-BE49-F238E27FC236}">
                <a16:creationId xmlns:a16="http://schemas.microsoft.com/office/drawing/2014/main" id="{05CCFBB3-10E9-AE99-5CAA-BA89AF934F49}"/>
              </a:ext>
            </a:extLst>
          </p:cNvPr>
          <p:cNvSpPr/>
          <p:nvPr/>
        </p:nvSpPr>
        <p:spPr>
          <a:xfrm>
            <a:off x="5823359" y="6146287"/>
            <a:ext cx="126000" cy="12600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2030" name="Rectangle 212029">
            <a:extLst>
              <a:ext uri="{FF2B5EF4-FFF2-40B4-BE49-F238E27FC236}">
                <a16:creationId xmlns:a16="http://schemas.microsoft.com/office/drawing/2014/main" id="{6D49C747-2A68-358C-2924-D810DA4CB456}"/>
              </a:ext>
            </a:extLst>
          </p:cNvPr>
          <p:cNvSpPr/>
          <p:nvPr/>
        </p:nvSpPr>
        <p:spPr>
          <a:xfrm>
            <a:off x="5820777" y="5967974"/>
            <a:ext cx="126000" cy="12600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AFCAC61C-96A4-4E81-F0B9-D6C98A58D6E8}"/>
              </a:ext>
            </a:extLst>
          </p:cNvPr>
          <p:cNvSpPr/>
          <p:nvPr/>
        </p:nvSpPr>
        <p:spPr>
          <a:xfrm>
            <a:off x="6423316" y="6324600"/>
            <a:ext cx="126000" cy="12600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75F255CD-4358-7E73-3F5B-33B94CB3B517}"/>
              </a:ext>
            </a:extLst>
          </p:cNvPr>
          <p:cNvSpPr/>
          <p:nvPr/>
        </p:nvSpPr>
        <p:spPr>
          <a:xfrm>
            <a:off x="6238193" y="6146287"/>
            <a:ext cx="126000" cy="12600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EE0C151A-6371-C498-5348-4E98A598B6FD}"/>
              </a:ext>
            </a:extLst>
          </p:cNvPr>
          <p:cNvSpPr/>
          <p:nvPr/>
        </p:nvSpPr>
        <p:spPr>
          <a:xfrm>
            <a:off x="6423316" y="5967974"/>
            <a:ext cx="126000" cy="12600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103E1965-D7B9-5888-9A5A-BD2B70CE0298}"/>
              </a:ext>
            </a:extLst>
          </p:cNvPr>
          <p:cNvSpPr/>
          <p:nvPr/>
        </p:nvSpPr>
        <p:spPr>
          <a:xfrm>
            <a:off x="7031489" y="6324600"/>
            <a:ext cx="126000" cy="12600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C600F331-A38E-0037-B56F-FB192659217B}"/>
              </a:ext>
            </a:extLst>
          </p:cNvPr>
          <p:cNvSpPr/>
          <p:nvPr/>
        </p:nvSpPr>
        <p:spPr>
          <a:xfrm>
            <a:off x="6846366" y="6146287"/>
            <a:ext cx="126000" cy="12600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AA29CDA9-9C63-CEB8-7660-0061DF8C3CB6}"/>
              </a:ext>
            </a:extLst>
          </p:cNvPr>
          <p:cNvSpPr/>
          <p:nvPr/>
        </p:nvSpPr>
        <p:spPr>
          <a:xfrm>
            <a:off x="6843784" y="5967974"/>
            <a:ext cx="126000" cy="12600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D4DBEF4C-4CB2-EBEC-78D4-817FE3728DB6}"/>
              </a:ext>
            </a:extLst>
          </p:cNvPr>
          <p:cNvSpPr/>
          <p:nvPr/>
        </p:nvSpPr>
        <p:spPr>
          <a:xfrm>
            <a:off x="7031489" y="5967974"/>
            <a:ext cx="126000" cy="12600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E80A4910-F8F3-FD46-BF3B-00DBA7FA1C29}"/>
              </a:ext>
            </a:extLst>
          </p:cNvPr>
          <p:cNvSpPr/>
          <p:nvPr/>
        </p:nvSpPr>
        <p:spPr>
          <a:xfrm>
            <a:off x="7482875" y="6324600"/>
            <a:ext cx="126000" cy="12600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DE6DE86C-B166-AC47-E72A-BD0C96E16823}"/>
              </a:ext>
            </a:extLst>
          </p:cNvPr>
          <p:cNvSpPr/>
          <p:nvPr/>
        </p:nvSpPr>
        <p:spPr>
          <a:xfrm>
            <a:off x="7670580" y="6324600"/>
            <a:ext cx="126000" cy="12600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A99E689A-3F87-81C2-2D45-C10970DE156A}"/>
              </a:ext>
            </a:extLst>
          </p:cNvPr>
          <p:cNvSpPr/>
          <p:nvPr/>
        </p:nvSpPr>
        <p:spPr>
          <a:xfrm>
            <a:off x="7673162" y="6146287"/>
            <a:ext cx="126000" cy="12600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F3EFCCFA-582C-7F18-6F26-B1310046EB92}"/>
              </a:ext>
            </a:extLst>
          </p:cNvPr>
          <p:cNvSpPr/>
          <p:nvPr/>
        </p:nvSpPr>
        <p:spPr>
          <a:xfrm>
            <a:off x="8268813" y="6324600"/>
            <a:ext cx="126000" cy="12600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8E085D2D-6874-4F16-9CE5-B5E4F86E911F}"/>
              </a:ext>
            </a:extLst>
          </p:cNvPr>
          <p:cNvSpPr/>
          <p:nvPr/>
        </p:nvSpPr>
        <p:spPr>
          <a:xfrm>
            <a:off x="8083690" y="6146287"/>
            <a:ext cx="126000" cy="12600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69472DC6-54F2-CDCA-0655-9481BED17105}"/>
              </a:ext>
            </a:extLst>
          </p:cNvPr>
          <p:cNvSpPr/>
          <p:nvPr/>
        </p:nvSpPr>
        <p:spPr>
          <a:xfrm>
            <a:off x="8271395" y="6146287"/>
            <a:ext cx="126000" cy="12600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960ECE39-C627-25EF-D207-1ADF3496D432}"/>
              </a:ext>
            </a:extLst>
          </p:cNvPr>
          <p:cNvSpPr/>
          <p:nvPr/>
        </p:nvSpPr>
        <p:spPr>
          <a:xfrm>
            <a:off x="8081108" y="5967974"/>
            <a:ext cx="126000" cy="12600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1402833A-2C74-22D0-F998-0AAF18576A3A}"/>
              </a:ext>
            </a:extLst>
          </p:cNvPr>
          <p:cNvCxnSpPr>
            <a:cxnSpLocks/>
          </p:cNvCxnSpPr>
          <p:nvPr/>
        </p:nvCxnSpPr>
        <p:spPr>
          <a:xfrm flipH="1">
            <a:off x="8241287" y="5154192"/>
            <a:ext cx="1894372" cy="81378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163FD44D-BFC1-BE88-FB06-34C844388FBD}"/>
              </a:ext>
            </a:extLst>
          </p:cNvPr>
          <p:cNvSpPr txBox="1"/>
          <p:nvPr/>
        </p:nvSpPr>
        <p:spPr>
          <a:xfrm>
            <a:off x="8534400" y="4495800"/>
            <a:ext cx="38286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/>
              <a:t>Containers or </a:t>
            </a:r>
            <a:r>
              <a:rPr lang="it-IT" sz="3200" dirty="0" err="1"/>
              <a:t>VMs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582986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  <p:bldP spid="63" grpId="0" animBg="1"/>
      <p:bldP spid="211968" grpId="0" animBg="1"/>
      <p:bldP spid="211969" grpId="0" animBg="1"/>
      <p:bldP spid="211972" grpId="0" animBg="1"/>
      <p:bldP spid="211973" grpId="0" animBg="1"/>
      <p:bldP spid="211974" grpId="0" animBg="1"/>
      <p:bldP spid="211975" grpId="0" animBg="1"/>
      <p:bldP spid="211985" grpId="0"/>
      <p:bldP spid="211986" grpId="0" animBg="1"/>
      <p:bldP spid="211987" grpId="0" animBg="1"/>
      <p:bldP spid="211988" grpId="0" animBg="1"/>
      <p:bldP spid="211989" grpId="0" animBg="1"/>
      <p:bldP spid="211991" grpId="0" animBg="1"/>
      <p:bldP spid="211995" grpId="0" animBg="1"/>
      <p:bldP spid="211996" grpId="0" animBg="1"/>
      <p:bldP spid="211997" grpId="0" animBg="1"/>
      <p:bldP spid="211999" grpId="0" animBg="1"/>
      <p:bldP spid="212004" grpId="0" animBg="1"/>
      <p:bldP spid="212007" grpId="0" animBg="1"/>
      <p:bldP spid="212009" grpId="0" animBg="1"/>
      <p:bldP spid="212010" grpId="0" animBg="1"/>
      <p:bldP spid="212014" grpId="0" animBg="1"/>
      <p:bldP spid="212016" grpId="0" animBg="1"/>
      <p:bldP spid="212027" grpId="0" animBg="1"/>
      <p:bldP spid="212028" grpId="0" animBg="1"/>
      <p:bldP spid="212030" grpId="0" animBg="1"/>
      <p:bldP spid="64" grpId="0" animBg="1"/>
      <p:bldP spid="65" grpId="0" animBg="1"/>
      <p:bldP spid="68" grpId="0" animBg="1"/>
      <p:bldP spid="70" grpId="0" animBg="1"/>
      <p:bldP spid="71" grpId="0" animBg="1"/>
      <p:bldP spid="73" grpId="0" animBg="1"/>
      <p:bldP spid="74" grpId="0" animBg="1"/>
      <p:bldP spid="75" grpId="0" animBg="1"/>
      <p:bldP spid="76" grpId="0" animBg="1"/>
      <p:bldP spid="78" grpId="0" animBg="1"/>
      <p:bldP spid="82" grpId="0" animBg="1"/>
      <p:bldP spid="83" grpId="0" animBg="1"/>
      <p:bldP spid="84" grpId="0" animBg="1"/>
      <p:bldP spid="85" grpId="0" animBg="1"/>
      <p:bldP spid="88" grpId="0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970" name="Rectangle 2">
            <a:extLst>
              <a:ext uri="{FF2B5EF4-FFF2-40B4-BE49-F238E27FC236}">
                <a16:creationId xmlns:a16="http://schemas.microsoft.com/office/drawing/2014/main" id="{EDFD10A7-4F6B-B00A-C376-DC850B6EF27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 dirty="0"/>
              <a:t>containers or </a:t>
            </a:r>
            <a:r>
              <a:rPr lang="it-IT" altLang="it-IT" dirty="0" err="1"/>
              <a:t>VMs</a:t>
            </a:r>
            <a:r>
              <a:rPr lang="it-IT" altLang="it-IT" dirty="0"/>
              <a:t> of </a:t>
            </a:r>
            <a:r>
              <a:rPr lang="it-IT" altLang="it-IT" dirty="0" err="1"/>
              <a:t>different</a:t>
            </a:r>
            <a:r>
              <a:rPr lang="it-IT" altLang="it-IT" dirty="0"/>
              <a:t> </a:t>
            </a:r>
            <a:r>
              <a:rPr lang="it-IT" altLang="it-IT" dirty="0" err="1"/>
              <a:t>tenants</a:t>
            </a:r>
            <a:endParaRPr lang="en-US" altLang="it-IT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6D6ADE8-DE9B-4892-A34E-A74D2653B17F}"/>
              </a:ext>
            </a:extLst>
          </p:cNvPr>
          <p:cNvGrpSpPr/>
          <p:nvPr/>
        </p:nvGrpSpPr>
        <p:grpSpPr>
          <a:xfrm>
            <a:off x="3824866" y="1605064"/>
            <a:ext cx="4542268" cy="3957537"/>
            <a:chOff x="4292600" y="3330499"/>
            <a:chExt cx="3667125" cy="3195052"/>
          </a:xfrm>
        </p:grpSpPr>
        <p:sp>
          <p:nvSpPr>
            <p:cNvPr id="5" name="AutoShape 118">
              <a:extLst>
                <a:ext uri="{FF2B5EF4-FFF2-40B4-BE49-F238E27FC236}">
                  <a16:creationId xmlns:a16="http://schemas.microsoft.com/office/drawing/2014/main" id="{D7D449DF-56C5-E5F2-924A-169C3AF6CD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3381149"/>
              <a:ext cx="1508126" cy="540000"/>
            </a:xfrm>
            <a:prstGeom prst="roundRect">
              <a:avLst>
                <a:gd name="adj" fmla="val 31509"/>
              </a:avLst>
            </a:prstGeom>
            <a:solidFill>
              <a:srgbClr val="FFFF00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endParaRPr lang="en-GB"/>
            </a:p>
          </p:txBody>
        </p:sp>
        <p:sp>
          <p:nvSpPr>
            <p:cNvPr id="6" name="AutoShape 8">
              <a:extLst>
                <a:ext uri="{FF2B5EF4-FFF2-40B4-BE49-F238E27FC236}">
                  <a16:creationId xmlns:a16="http://schemas.microsoft.com/office/drawing/2014/main" id="{09648BBD-E46D-2C8C-B0FE-796099FDEF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46950" y="5600458"/>
              <a:ext cx="533400" cy="540000"/>
            </a:xfrm>
            <a:prstGeom prst="roundRect">
              <a:avLst>
                <a:gd name="adj" fmla="val 31509"/>
              </a:avLst>
            </a:prstGeom>
            <a:solidFill>
              <a:srgbClr val="000066">
                <a:alpha val="25000"/>
              </a:srgbClr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GB"/>
            </a:p>
          </p:txBody>
        </p:sp>
        <p:sp>
          <p:nvSpPr>
            <p:cNvPr id="8" name="AutoShape 9">
              <a:extLst>
                <a:ext uri="{FF2B5EF4-FFF2-40B4-BE49-F238E27FC236}">
                  <a16:creationId xmlns:a16="http://schemas.microsoft.com/office/drawing/2014/main" id="{2458A576-75F7-5087-077B-8357E7BD82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56350" y="5600458"/>
              <a:ext cx="533400" cy="540000"/>
            </a:xfrm>
            <a:prstGeom prst="roundRect">
              <a:avLst>
                <a:gd name="adj" fmla="val 31509"/>
              </a:avLst>
            </a:prstGeom>
            <a:solidFill>
              <a:srgbClr val="000066">
                <a:alpha val="50000"/>
              </a:srgbClr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GB"/>
            </a:p>
          </p:txBody>
        </p:sp>
        <p:sp>
          <p:nvSpPr>
            <p:cNvPr id="9" name="AutoShape 10">
              <a:extLst>
                <a:ext uri="{FF2B5EF4-FFF2-40B4-BE49-F238E27FC236}">
                  <a16:creationId xmlns:a16="http://schemas.microsoft.com/office/drawing/2014/main" id="{E76EE2AD-35F7-FBA5-C455-9F6E8B561D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65750" y="5600458"/>
              <a:ext cx="533400" cy="540000"/>
            </a:xfrm>
            <a:prstGeom prst="roundRect">
              <a:avLst>
                <a:gd name="adj" fmla="val 31509"/>
              </a:avLst>
            </a:prstGeom>
            <a:solidFill>
              <a:srgbClr val="006600">
                <a:alpha val="25000"/>
              </a:srgbClr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GB"/>
            </a:p>
          </p:txBody>
        </p:sp>
        <p:sp>
          <p:nvSpPr>
            <p:cNvPr id="10" name="AutoShape 11">
              <a:extLst>
                <a:ext uri="{FF2B5EF4-FFF2-40B4-BE49-F238E27FC236}">
                  <a16:creationId xmlns:a16="http://schemas.microsoft.com/office/drawing/2014/main" id="{675D7100-E954-49D5-6287-3CBE48C29D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75150" y="5600458"/>
              <a:ext cx="533400" cy="540000"/>
            </a:xfrm>
            <a:prstGeom prst="roundRect">
              <a:avLst>
                <a:gd name="adj" fmla="val 31509"/>
              </a:avLst>
            </a:prstGeom>
            <a:solidFill>
              <a:srgbClr val="006600">
                <a:alpha val="50000"/>
              </a:srgbClr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GB"/>
            </a:p>
          </p:txBody>
        </p:sp>
        <p:sp>
          <p:nvSpPr>
            <p:cNvPr id="11" name="AutoShape 14">
              <a:extLst>
                <a:ext uri="{FF2B5EF4-FFF2-40B4-BE49-F238E27FC236}">
                  <a16:creationId xmlns:a16="http://schemas.microsoft.com/office/drawing/2014/main" id="{0932A2B4-9E35-F6C5-208C-3E1CAFCEAC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40475" y="4707630"/>
              <a:ext cx="1517650" cy="540000"/>
            </a:xfrm>
            <a:prstGeom prst="roundRect">
              <a:avLst>
                <a:gd name="adj" fmla="val 31509"/>
              </a:avLst>
            </a:prstGeom>
            <a:solidFill>
              <a:srgbClr val="CCFF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endParaRPr lang="en-GB"/>
            </a:p>
          </p:txBody>
        </p:sp>
        <p:sp>
          <p:nvSpPr>
            <p:cNvPr id="12" name="AutoShape 15">
              <a:extLst>
                <a:ext uri="{FF2B5EF4-FFF2-40B4-BE49-F238E27FC236}">
                  <a16:creationId xmlns:a16="http://schemas.microsoft.com/office/drawing/2014/main" id="{62C4660B-CDA3-BD4B-3BC0-F871930848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88682" y="4694190"/>
              <a:ext cx="1517651" cy="540000"/>
            </a:xfrm>
            <a:prstGeom prst="roundRect">
              <a:avLst>
                <a:gd name="adj" fmla="val 31509"/>
              </a:avLst>
            </a:prstGeom>
            <a:solidFill>
              <a:srgbClr val="CCFF99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endParaRPr lang="en-GB"/>
            </a:p>
          </p:txBody>
        </p:sp>
        <p:sp>
          <p:nvSpPr>
            <p:cNvPr id="13" name="Oval 22">
              <a:extLst>
                <a:ext uri="{FF2B5EF4-FFF2-40B4-BE49-F238E27FC236}">
                  <a16:creationId xmlns:a16="http://schemas.microsoft.com/office/drawing/2014/main" id="{619A3357-71AC-256F-7AB9-F52597B712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9100" y="3457350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14" name="Oval 24">
              <a:extLst>
                <a:ext uri="{FF2B5EF4-FFF2-40B4-BE49-F238E27FC236}">
                  <a16:creationId xmlns:a16="http://schemas.microsoft.com/office/drawing/2014/main" id="{E783000F-4B83-B411-8D71-FE147FEFF9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41950" y="4773690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15" name="Oval 25">
              <a:extLst>
                <a:ext uri="{FF2B5EF4-FFF2-40B4-BE49-F238E27FC236}">
                  <a16:creationId xmlns:a16="http://schemas.microsoft.com/office/drawing/2014/main" id="{DEC4D066-653E-3375-6891-0CEFB1D4EB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32550" y="4773690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16" name="Oval 26">
              <a:extLst>
                <a:ext uri="{FF2B5EF4-FFF2-40B4-BE49-F238E27FC236}">
                  <a16:creationId xmlns:a16="http://schemas.microsoft.com/office/drawing/2014/main" id="{08C7FCA1-87B7-43F4-E183-5BC0DD7A07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23150" y="4773690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cxnSp>
          <p:nvCxnSpPr>
            <p:cNvPr id="17" name="AutoShape 30">
              <a:extLst>
                <a:ext uri="{FF2B5EF4-FFF2-40B4-BE49-F238E27FC236}">
                  <a16:creationId xmlns:a16="http://schemas.microsoft.com/office/drawing/2014/main" id="{5E1DF708-9878-8CAA-2331-BEAEC4C46D9B}"/>
                </a:ext>
              </a:extLst>
            </p:cNvPr>
            <p:cNvCxnSpPr>
              <a:cxnSpLocks noChangeShapeType="1"/>
              <a:stCxn id="13" idx="4"/>
              <a:endCxn id="15" idx="0"/>
            </p:cNvCxnSpPr>
            <p:nvPr/>
          </p:nvCxnSpPr>
          <p:spPr bwMode="auto">
            <a:xfrm>
              <a:off x="5689600" y="3838350"/>
              <a:ext cx="933450" cy="9353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AutoShape 32">
              <a:extLst>
                <a:ext uri="{FF2B5EF4-FFF2-40B4-BE49-F238E27FC236}">
                  <a16:creationId xmlns:a16="http://schemas.microsoft.com/office/drawing/2014/main" id="{613FBE48-D113-B63D-8D91-4CA6C59A9261}"/>
                </a:ext>
              </a:extLst>
            </p:cNvPr>
            <p:cNvCxnSpPr>
              <a:cxnSpLocks noChangeShapeType="1"/>
              <a:stCxn id="13" idx="4"/>
              <a:endCxn id="14" idx="0"/>
            </p:cNvCxnSpPr>
            <p:nvPr/>
          </p:nvCxnSpPr>
          <p:spPr bwMode="auto">
            <a:xfrm flipH="1">
              <a:off x="5632450" y="3838350"/>
              <a:ext cx="57150" cy="9353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AutoShape 33">
              <a:extLst>
                <a:ext uri="{FF2B5EF4-FFF2-40B4-BE49-F238E27FC236}">
                  <a16:creationId xmlns:a16="http://schemas.microsoft.com/office/drawing/2014/main" id="{F55DE2F6-2D85-DEB0-0512-5559DC143EFF}"/>
                </a:ext>
              </a:extLst>
            </p:cNvPr>
            <p:cNvCxnSpPr>
              <a:cxnSpLocks noChangeShapeType="1"/>
              <a:stCxn id="13" idx="4"/>
              <a:endCxn id="16" idx="0"/>
            </p:cNvCxnSpPr>
            <p:nvPr/>
          </p:nvCxnSpPr>
          <p:spPr bwMode="auto">
            <a:xfrm>
              <a:off x="5689600" y="3838350"/>
              <a:ext cx="1924050" cy="9353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0" name="Oval 38">
              <a:extLst>
                <a:ext uri="{FF2B5EF4-FFF2-40B4-BE49-F238E27FC236}">
                  <a16:creationId xmlns:a16="http://schemas.microsoft.com/office/drawing/2014/main" id="{E11D9AF0-224E-04D0-C7E7-0FCFEBB0B8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1350" y="4773690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cxnSp>
          <p:nvCxnSpPr>
            <p:cNvPr id="21" name="AutoShape 40">
              <a:extLst>
                <a:ext uri="{FF2B5EF4-FFF2-40B4-BE49-F238E27FC236}">
                  <a16:creationId xmlns:a16="http://schemas.microsoft.com/office/drawing/2014/main" id="{3AFF567A-DD0E-B4C4-B635-BE2379556847}"/>
                </a:ext>
              </a:extLst>
            </p:cNvPr>
            <p:cNvCxnSpPr>
              <a:cxnSpLocks noChangeShapeType="1"/>
              <a:stCxn id="13" idx="4"/>
              <a:endCxn id="20" idx="0"/>
            </p:cNvCxnSpPr>
            <p:nvPr/>
          </p:nvCxnSpPr>
          <p:spPr bwMode="auto">
            <a:xfrm flipH="1">
              <a:off x="4641850" y="3838350"/>
              <a:ext cx="1047750" cy="9353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2" name="Oval 43">
              <a:extLst>
                <a:ext uri="{FF2B5EF4-FFF2-40B4-BE49-F238E27FC236}">
                  <a16:creationId xmlns:a16="http://schemas.microsoft.com/office/drawing/2014/main" id="{CD5F50F8-2142-D995-B746-D126FB931C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41950" y="5688090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23" name="Oval 44">
              <a:extLst>
                <a:ext uri="{FF2B5EF4-FFF2-40B4-BE49-F238E27FC236}">
                  <a16:creationId xmlns:a16="http://schemas.microsoft.com/office/drawing/2014/main" id="{7BE6E536-15CE-B27B-EBE7-242237E869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32550" y="5688090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24" name="Oval 45">
              <a:extLst>
                <a:ext uri="{FF2B5EF4-FFF2-40B4-BE49-F238E27FC236}">
                  <a16:creationId xmlns:a16="http://schemas.microsoft.com/office/drawing/2014/main" id="{7B8113F9-5CA2-E459-1272-631319E7EE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23150" y="5688090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25" name="Oval 49">
              <a:extLst>
                <a:ext uri="{FF2B5EF4-FFF2-40B4-BE49-F238E27FC236}">
                  <a16:creationId xmlns:a16="http://schemas.microsoft.com/office/drawing/2014/main" id="{C2DE0A48-BD63-80F0-27C5-D38930BD9E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1350" y="5688090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cxnSp>
          <p:nvCxnSpPr>
            <p:cNvPr id="26" name="AutoShape 51">
              <a:extLst>
                <a:ext uri="{FF2B5EF4-FFF2-40B4-BE49-F238E27FC236}">
                  <a16:creationId xmlns:a16="http://schemas.microsoft.com/office/drawing/2014/main" id="{81589253-EDAE-A282-E8C4-39A59ADD840F}"/>
                </a:ext>
              </a:extLst>
            </p:cNvPr>
            <p:cNvCxnSpPr>
              <a:cxnSpLocks noChangeShapeType="1"/>
              <a:stCxn id="22" idx="0"/>
              <a:endCxn id="20" idx="4"/>
            </p:cNvCxnSpPr>
            <p:nvPr/>
          </p:nvCxnSpPr>
          <p:spPr bwMode="auto">
            <a:xfrm flipH="1" flipV="1">
              <a:off x="4641850" y="5154690"/>
              <a:ext cx="99060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" name="AutoShape 52">
              <a:extLst>
                <a:ext uri="{FF2B5EF4-FFF2-40B4-BE49-F238E27FC236}">
                  <a16:creationId xmlns:a16="http://schemas.microsoft.com/office/drawing/2014/main" id="{B539F27D-50FD-B2C2-762A-6BC58CD55488}"/>
                </a:ext>
              </a:extLst>
            </p:cNvPr>
            <p:cNvCxnSpPr>
              <a:cxnSpLocks noChangeShapeType="1"/>
              <a:stCxn id="22" idx="0"/>
              <a:endCxn id="14" idx="4"/>
            </p:cNvCxnSpPr>
            <p:nvPr/>
          </p:nvCxnSpPr>
          <p:spPr bwMode="auto">
            <a:xfrm flipV="1">
              <a:off x="5632450" y="5154690"/>
              <a:ext cx="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" name="AutoShape 53">
              <a:extLst>
                <a:ext uri="{FF2B5EF4-FFF2-40B4-BE49-F238E27FC236}">
                  <a16:creationId xmlns:a16="http://schemas.microsoft.com/office/drawing/2014/main" id="{47C3C89E-435B-737C-8B37-7D9F6E2BFA9F}"/>
                </a:ext>
              </a:extLst>
            </p:cNvPr>
            <p:cNvCxnSpPr>
              <a:cxnSpLocks noChangeShapeType="1"/>
              <a:stCxn id="25" idx="0"/>
              <a:endCxn id="20" idx="4"/>
            </p:cNvCxnSpPr>
            <p:nvPr/>
          </p:nvCxnSpPr>
          <p:spPr bwMode="auto">
            <a:xfrm flipV="1">
              <a:off x="4641850" y="5154690"/>
              <a:ext cx="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9" name="AutoShape 54">
              <a:extLst>
                <a:ext uri="{FF2B5EF4-FFF2-40B4-BE49-F238E27FC236}">
                  <a16:creationId xmlns:a16="http://schemas.microsoft.com/office/drawing/2014/main" id="{C0A7445B-A7AE-F7B2-CC49-77649E9B6109}"/>
                </a:ext>
              </a:extLst>
            </p:cNvPr>
            <p:cNvCxnSpPr>
              <a:cxnSpLocks noChangeShapeType="1"/>
              <a:stCxn id="25" idx="0"/>
              <a:endCxn id="14" idx="4"/>
            </p:cNvCxnSpPr>
            <p:nvPr/>
          </p:nvCxnSpPr>
          <p:spPr bwMode="auto">
            <a:xfrm flipV="1">
              <a:off x="4641850" y="5154690"/>
              <a:ext cx="99060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0" name="AutoShape 55">
              <a:extLst>
                <a:ext uri="{FF2B5EF4-FFF2-40B4-BE49-F238E27FC236}">
                  <a16:creationId xmlns:a16="http://schemas.microsoft.com/office/drawing/2014/main" id="{DB235A90-E0BA-CF0F-3821-D89D3534A672}"/>
                </a:ext>
              </a:extLst>
            </p:cNvPr>
            <p:cNvCxnSpPr>
              <a:cxnSpLocks noChangeShapeType="1"/>
              <a:stCxn id="24" idx="0"/>
              <a:endCxn id="15" idx="4"/>
            </p:cNvCxnSpPr>
            <p:nvPr/>
          </p:nvCxnSpPr>
          <p:spPr bwMode="auto">
            <a:xfrm flipH="1" flipV="1">
              <a:off x="6623050" y="5154690"/>
              <a:ext cx="99060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1" name="AutoShape 56">
              <a:extLst>
                <a:ext uri="{FF2B5EF4-FFF2-40B4-BE49-F238E27FC236}">
                  <a16:creationId xmlns:a16="http://schemas.microsoft.com/office/drawing/2014/main" id="{BC407E03-1A4A-38A2-DC1E-756BF1882668}"/>
                </a:ext>
              </a:extLst>
            </p:cNvPr>
            <p:cNvCxnSpPr>
              <a:cxnSpLocks noChangeShapeType="1"/>
              <a:stCxn id="24" idx="0"/>
              <a:endCxn id="16" idx="4"/>
            </p:cNvCxnSpPr>
            <p:nvPr/>
          </p:nvCxnSpPr>
          <p:spPr bwMode="auto">
            <a:xfrm flipV="1">
              <a:off x="7613650" y="5154690"/>
              <a:ext cx="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2" name="AutoShape 57">
              <a:extLst>
                <a:ext uri="{FF2B5EF4-FFF2-40B4-BE49-F238E27FC236}">
                  <a16:creationId xmlns:a16="http://schemas.microsoft.com/office/drawing/2014/main" id="{4082E689-9D1B-7424-7CDB-DE3EB75BE54D}"/>
                </a:ext>
              </a:extLst>
            </p:cNvPr>
            <p:cNvCxnSpPr>
              <a:cxnSpLocks noChangeShapeType="1"/>
              <a:stCxn id="23" idx="0"/>
              <a:endCxn id="15" idx="4"/>
            </p:cNvCxnSpPr>
            <p:nvPr/>
          </p:nvCxnSpPr>
          <p:spPr bwMode="auto">
            <a:xfrm flipV="1">
              <a:off x="6623050" y="5154690"/>
              <a:ext cx="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3" name="AutoShape 58">
              <a:extLst>
                <a:ext uri="{FF2B5EF4-FFF2-40B4-BE49-F238E27FC236}">
                  <a16:creationId xmlns:a16="http://schemas.microsoft.com/office/drawing/2014/main" id="{92CC4A5D-5BE4-1C67-2CCD-C458A9BDA862}"/>
                </a:ext>
              </a:extLst>
            </p:cNvPr>
            <p:cNvCxnSpPr>
              <a:cxnSpLocks noChangeShapeType="1"/>
              <a:stCxn id="23" idx="0"/>
              <a:endCxn id="16" idx="4"/>
            </p:cNvCxnSpPr>
            <p:nvPr/>
          </p:nvCxnSpPr>
          <p:spPr bwMode="auto">
            <a:xfrm flipV="1">
              <a:off x="6623050" y="5154690"/>
              <a:ext cx="99060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34" name="Line 71">
              <a:extLst>
                <a:ext uri="{FF2B5EF4-FFF2-40B4-BE49-F238E27FC236}">
                  <a16:creationId xmlns:a16="http://schemas.microsoft.com/office/drawing/2014/main" id="{22FE5345-655F-B6CE-A660-EB3EA5F3AC51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>
              <a:off x="4511250" y="6175876"/>
              <a:ext cx="470748" cy="228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endParaRPr lang="en-GB"/>
            </a:p>
          </p:txBody>
        </p:sp>
        <p:sp>
          <p:nvSpPr>
            <p:cNvPr id="35" name="Line 72">
              <a:extLst>
                <a:ext uri="{FF2B5EF4-FFF2-40B4-BE49-F238E27FC236}">
                  <a16:creationId xmlns:a16="http://schemas.microsoft.com/office/drawing/2014/main" id="{5F55C019-9EC5-6E87-D2FB-A6057509E74F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 flipV="1">
              <a:off x="4277888" y="6171113"/>
              <a:ext cx="470749" cy="2381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endParaRPr lang="en-GB"/>
            </a:p>
          </p:txBody>
        </p:sp>
        <p:sp>
          <p:nvSpPr>
            <p:cNvPr id="36" name="Line 73">
              <a:extLst>
                <a:ext uri="{FF2B5EF4-FFF2-40B4-BE49-F238E27FC236}">
                  <a16:creationId xmlns:a16="http://schemas.microsoft.com/office/drawing/2014/main" id="{19B9FF10-7D13-2273-297C-4330A40B87CA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>
              <a:off x="5516136" y="6161591"/>
              <a:ext cx="470749" cy="25717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endParaRPr lang="en-GB"/>
            </a:p>
          </p:txBody>
        </p:sp>
        <p:sp>
          <p:nvSpPr>
            <p:cNvPr id="37" name="Line 74">
              <a:extLst>
                <a:ext uri="{FF2B5EF4-FFF2-40B4-BE49-F238E27FC236}">
                  <a16:creationId xmlns:a16="http://schemas.microsoft.com/office/drawing/2014/main" id="{F2948B9B-26D3-8025-1ABD-54E5D8202589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 flipV="1">
              <a:off x="5268488" y="6171114"/>
              <a:ext cx="470749" cy="2381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endParaRPr lang="en-GB"/>
            </a:p>
          </p:txBody>
        </p:sp>
        <p:sp>
          <p:nvSpPr>
            <p:cNvPr id="38" name="Line 75">
              <a:extLst>
                <a:ext uri="{FF2B5EF4-FFF2-40B4-BE49-F238E27FC236}">
                  <a16:creationId xmlns:a16="http://schemas.microsoft.com/office/drawing/2014/main" id="{7F0C4CF0-02D2-FA85-59EB-1D53E6564AB7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>
              <a:off x="6503487" y="6164839"/>
              <a:ext cx="465622" cy="24554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endParaRPr lang="en-GB"/>
            </a:p>
          </p:txBody>
        </p:sp>
        <p:sp>
          <p:nvSpPr>
            <p:cNvPr id="39" name="Line 76">
              <a:extLst>
                <a:ext uri="{FF2B5EF4-FFF2-40B4-BE49-F238E27FC236}">
                  <a16:creationId xmlns:a16="http://schemas.microsoft.com/office/drawing/2014/main" id="{21D9CA23-0577-FFEB-615F-9D0249814666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 flipV="1">
              <a:off x="6255373" y="6167399"/>
              <a:ext cx="470749" cy="24555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endParaRPr lang="en-GB"/>
            </a:p>
          </p:txBody>
        </p:sp>
        <p:sp>
          <p:nvSpPr>
            <p:cNvPr id="40" name="Line 77">
              <a:extLst>
                <a:ext uri="{FF2B5EF4-FFF2-40B4-BE49-F238E27FC236}">
                  <a16:creationId xmlns:a16="http://schemas.microsoft.com/office/drawing/2014/main" id="{86028D62-B6CD-B743-1E63-D77B84A1A79D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>
              <a:off x="7506861" y="6152065"/>
              <a:ext cx="470749" cy="27622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endParaRPr lang="en-GB"/>
            </a:p>
          </p:txBody>
        </p:sp>
        <p:sp>
          <p:nvSpPr>
            <p:cNvPr id="41" name="Line 78">
              <a:extLst>
                <a:ext uri="{FF2B5EF4-FFF2-40B4-BE49-F238E27FC236}">
                  <a16:creationId xmlns:a16="http://schemas.microsoft.com/office/drawing/2014/main" id="{B6704DE3-25EB-C0E2-137D-DB8AB6F39A27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 flipV="1">
              <a:off x="7255500" y="6176926"/>
              <a:ext cx="470749" cy="22650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endParaRPr lang="en-GB"/>
            </a:p>
          </p:txBody>
        </p:sp>
        <p:sp>
          <p:nvSpPr>
            <p:cNvPr id="42" name="Oval 91">
              <a:extLst>
                <a:ext uri="{FF2B5EF4-FFF2-40B4-BE49-F238E27FC236}">
                  <a16:creationId xmlns:a16="http://schemas.microsoft.com/office/drawing/2014/main" id="{5D7CF168-2CA7-EB90-DB8D-1D121706D2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32550" y="3457350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cxnSp>
          <p:nvCxnSpPr>
            <p:cNvPr id="43" name="AutoShape 93">
              <a:extLst>
                <a:ext uri="{FF2B5EF4-FFF2-40B4-BE49-F238E27FC236}">
                  <a16:creationId xmlns:a16="http://schemas.microsoft.com/office/drawing/2014/main" id="{3677A7A7-2A57-9434-5392-5AD2C7BCC8D9}"/>
                </a:ext>
              </a:extLst>
            </p:cNvPr>
            <p:cNvCxnSpPr>
              <a:cxnSpLocks noChangeShapeType="1"/>
              <a:stCxn id="42" idx="4"/>
              <a:endCxn id="15" idx="0"/>
            </p:cNvCxnSpPr>
            <p:nvPr/>
          </p:nvCxnSpPr>
          <p:spPr bwMode="auto">
            <a:xfrm>
              <a:off x="6623050" y="3838350"/>
              <a:ext cx="0" cy="9353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4" name="AutoShape 94">
              <a:extLst>
                <a:ext uri="{FF2B5EF4-FFF2-40B4-BE49-F238E27FC236}">
                  <a16:creationId xmlns:a16="http://schemas.microsoft.com/office/drawing/2014/main" id="{24CEFEAA-671E-7F22-DB27-6DA899B736A8}"/>
                </a:ext>
              </a:extLst>
            </p:cNvPr>
            <p:cNvCxnSpPr>
              <a:cxnSpLocks noChangeShapeType="1"/>
              <a:stCxn id="42" idx="4"/>
              <a:endCxn id="14" idx="0"/>
            </p:cNvCxnSpPr>
            <p:nvPr/>
          </p:nvCxnSpPr>
          <p:spPr bwMode="auto">
            <a:xfrm flipH="1">
              <a:off x="5632450" y="3838350"/>
              <a:ext cx="990600" cy="9353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5" name="AutoShape 95">
              <a:extLst>
                <a:ext uri="{FF2B5EF4-FFF2-40B4-BE49-F238E27FC236}">
                  <a16:creationId xmlns:a16="http://schemas.microsoft.com/office/drawing/2014/main" id="{2F987350-782A-E3C6-FDF3-355DA9765382}"/>
                </a:ext>
              </a:extLst>
            </p:cNvPr>
            <p:cNvCxnSpPr>
              <a:cxnSpLocks noChangeShapeType="1"/>
              <a:stCxn id="42" idx="4"/>
              <a:endCxn id="16" idx="0"/>
            </p:cNvCxnSpPr>
            <p:nvPr/>
          </p:nvCxnSpPr>
          <p:spPr bwMode="auto">
            <a:xfrm>
              <a:off x="6623050" y="3838350"/>
              <a:ext cx="990600" cy="9353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6" name="AutoShape 102">
              <a:extLst>
                <a:ext uri="{FF2B5EF4-FFF2-40B4-BE49-F238E27FC236}">
                  <a16:creationId xmlns:a16="http://schemas.microsoft.com/office/drawing/2014/main" id="{F7EA80FC-F9FB-5551-F42D-FAAB249003C2}"/>
                </a:ext>
              </a:extLst>
            </p:cNvPr>
            <p:cNvCxnSpPr>
              <a:cxnSpLocks noChangeShapeType="1"/>
              <a:stCxn id="42" idx="4"/>
              <a:endCxn id="20" idx="0"/>
            </p:cNvCxnSpPr>
            <p:nvPr/>
          </p:nvCxnSpPr>
          <p:spPr bwMode="auto">
            <a:xfrm flipH="1">
              <a:off x="4641850" y="3838350"/>
              <a:ext cx="1981200" cy="9353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47" name="Rectangle: Rounded Corners 46">
              <a:extLst>
                <a:ext uri="{FF2B5EF4-FFF2-40B4-BE49-F238E27FC236}">
                  <a16:creationId xmlns:a16="http://schemas.microsoft.com/office/drawing/2014/main" id="{BBA931A2-07D5-B9E3-1F1D-81288E2A2813}"/>
                </a:ext>
              </a:extLst>
            </p:cNvPr>
            <p:cNvSpPr/>
            <p:nvPr/>
          </p:nvSpPr>
          <p:spPr>
            <a:xfrm>
              <a:off x="4292600" y="4647608"/>
              <a:ext cx="1720850" cy="1573881"/>
            </a:xfrm>
            <a:prstGeom prst="roundRect">
              <a:avLst/>
            </a:prstGeom>
            <a:noFill/>
            <a:ln w="9525">
              <a:solidFill>
                <a:schemeClr val="tx1"/>
              </a:solidFill>
              <a:prstDash val="dash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id="{7610962C-88C3-7A38-BF13-29E320B8A7BF}"/>
                </a:ext>
              </a:extLst>
            </p:cNvPr>
            <p:cNvSpPr/>
            <p:nvPr/>
          </p:nvSpPr>
          <p:spPr>
            <a:xfrm>
              <a:off x="6238875" y="4652462"/>
              <a:ext cx="1720850" cy="1573881"/>
            </a:xfrm>
            <a:prstGeom prst="roundRect">
              <a:avLst/>
            </a:prstGeom>
            <a:noFill/>
            <a:ln w="9525">
              <a:solidFill>
                <a:schemeClr val="tx1"/>
              </a:solidFill>
              <a:prstDash val="dash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id="{0FA8E12A-2642-BD56-E4FE-2D68AD4515D4}"/>
                </a:ext>
              </a:extLst>
            </p:cNvPr>
            <p:cNvSpPr/>
            <p:nvPr/>
          </p:nvSpPr>
          <p:spPr>
            <a:xfrm>
              <a:off x="5286335" y="3330499"/>
              <a:ext cx="1755815" cy="666903"/>
            </a:xfrm>
            <a:prstGeom prst="roundRect">
              <a:avLst/>
            </a:prstGeom>
            <a:noFill/>
            <a:ln w="9525">
              <a:solidFill>
                <a:schemeClr val="tx1"/>
              </a:solidFill>
              <a:prstDash val="dash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62" name="Rectangle 61">
            <a:extLst>
              <a:ext uri="{FF2B5EF4-FFF2-40B4-BE49-F238E27FC236}">
                <a16:creationId xmlns:a16="http://schemas.microsoft.com/office/drawing/2014/main" id="{9E867248-1DFD-D9AE-CFDF-76ED05E4BA95}"/>
              </a:ext>
            </a:extLst>
          </p:cNvPr>
          <p:cNvSpPr/>
          <p:nvPr/>
        </p:nvSpPr>
        <p:spPr>
          <a:xfrm>
            <a:off x="3735754" y="5562601"/>
            <a:ext cx="416247" cy="914399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544FF9EE-AA83-0A5C-0DA3-989F9AC4F184}"/>
              </a:ext>
            </a:extLst>
          </p:cNvPr>
          <p:cNvSpPr/>
          <p:nvPr/>
        </p:nvSpPr>
        <p:spPr>
          <a:xfrm>
            <a:off x="4340049" y="5563995"/>
            <a:ext cx="416247" cy="91300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1968" name="Rectangle 211967">
            <a:extLst>
              <a:ext uri="{FF2B5EF4-FFF2-40B4-BE49-F238E27FC236}">
                <a16:creationId xmlns:a16="http://schemas.microsoft.com/office/drawing/2014/main" id="{F7DDA195-9F18-2729-082A-89B2BB069EBC}"/>
              </a:ext>
            </a:extLst>
          </p:cNvPr>
          <p:cNvSpPr/>
          <p:nvPr/>
        </p:nvSpPr>
        <p:spPr>
          <a:xfrm>
            <a:off x="4978797" y="5556251"/>
            <a:ext cx="416247" cy="920749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1969" name="Rectangle 211968">
            <a:extLst>
              <a:ext uri="{FF2B5EF4-FFF2-40B4-BE49-F238E27FC236}">
                <a16:creationId xmlns:a16="http://schemas.microsoft.com/office/drawing/2014/main" id="{90570671-1ED3-7147-7B17-595CEE538075}"/>
              </a:ext>
            </a:extLst>
          </p:cNvPr>
          <p:cNvSpPr/>
          <p:nvPr/>
        </p:nvSpPr>
        <p:spPr>
          <a:xfrm>
            <a:off x="5583092" y="5557645"/>
            <a:ext cx="416247" cy="91935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1972" name="Rectangle 211971">
            <a:extLst>
              <a:ext uri="{FF2B5EF4-FFF2-40B4-BE49-F238E27FC236}">
                <a16:creationId xmlns:a16="http://schemas.microsoft.com/office/drawing/2014/main" id="{BD77F907-C279-6F03-C378-44BF92E57A05}"/>
              </a:ext>
            </a:extLst>
          </p:cNvPr>
          <p:cNvSpPr/>
          <p:nvPr/>
        </p:nvSpPr>
        <p:spPr>
          <a:xfrm>
            <a:off x="6187387" y="5556251"/>
            <a:ext cx="416247" cy="91935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1973" name="Rectangle 211972">
            <a:extLst>
              <a:ext uri="{FF2B5EF4-FFF2-40B4-BE49-F238E27FC236}">
                <a16:creationId xmlns:a16="http://schemas.microsoft.com/office/drawing/2014/main" id="{70E4C5CD-5AEC-C2CA-84A7-B367D72852F1}"/>
              </a:ext>
            </a:extLst>
          </p:cNvPr>
          <p:cNvSpPr/>
          <p:nvPr/>
        </p:nvSpPr>
        <p:spPr>
          <a:xfrm>
            <a:off x="6791682" y="5557645"/>
            <a:ext cx="416247" cy="91935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1974" name="Rectangle 211973">
            <a:extLst>
              <a:ext uri="{FF2B5EF4-FFF2-40B4-BE49-F238E27FC236}">
                <a16:creationId xmlns:a16="http://schemas.microsoft.com/office/drawing/2014/main" id="{8D3560BE-8E28-7C5E-C1A5-9628F06B086C}"/>
              </a:ext>
            </a:extLst>
          </p:cNvPr>
          <p:cNvSpPr/>
          <p:nvPr/>
        </p:nvSpPr>
        <p:spPr>
          <a:xfrm>
            <a:off x="7430430" y="5549901"/>
            <a:ext cx="416247" cy="91935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1975" name="Rectangle 211974">
            <a:extLst>
              <a:ext uri="{FF2B5EF4-FFF2-40B4-BE49-F238E27FC236}">
                <a16:creationId xmlns:a16="http://schemas.microsoft.com/office/drawing/2014/main" id="{1C3CB7C4-10E6-25C1-6A81-7E1408AA8DC2}"/>
              </a:ext>
            </a:extLst>
          </p:cNvPr>
          <p:cNvSpPr/>
          <p:nvPr/>
        </p:nvSpPr>
        <p:spPr>
          <a:xfrm>
            <a:off x="8034725" y="5551295"/>
            <a:ext cx="416247" cy="91935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1986" name="Rectangle 211985">
            <a:extLst>
              <a:ext uri="{FF2B5EF4-FFF2-40B4-BE49-F238E27FC236}">
                <a16:creationId xmlns:a16="http://schemas.microsoft.com/office/drawing/2014/main" id="{89A30E44-822E-CA64-B16F-1EA2B088EE28}"/>
              </a:ext>
            </a:extLst>
          </p:cNvPr>
          <p:cNvSpPr/>
          <p:nvPr/>
        </p:nvSpPr>
        <p:spPr>
          <a:xfrm>
            <a:off x="3784483" y="6324600"/>
            <a:ext cx="126000" cy="126000"/>
          </a:xfrm>
          <a:prstGeom prst="rect">
            <a:avLst/>
          </a:prstGeom>
          <a:solidFill>
            <a:srgbClr val="996633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1987" name="Rectangle 211986">
            <a:extLst>
              <a:ext uri="{FF2B5EF4-FFF2-40B4-BE49-F238E27FC236}">
                <a16:creationId xmlns:a16="http://schemas.microsoft.com/office/drawing/2014/main" id="{0D8E4BC0-A1DD-D3F1-79FA-0E6D9029F9AE}"/>
              </a:ext>
            </a:extLst>
          </p:cNvPr>
          <p:cNvSpPr/>
          <p:nvPr/>
        </p:nvSpPr>
        <p:spPr>
          <a:xfrm>
            <a:off x="3972188" y="6324600"/>
            <a:ext cx="126000" cy="126000"/>
          </a:xfrm>
          <a:prstGeom prst="rect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1988" name="Rectangle 211987">
            <a:extLst>
              <a:ext uri="{FF2B5EF4-FFF2-40B4-BE49-F238E27FC236}">
                <a16:creationId xmlns:a16="http://schemas.microsoft.com/office/drawing/2014/main" id="{55EEC0E9-3533-C6C5-69E4-D82D3CD26FE7}"/>
              </a:ext>
            </a:extLst>
          </p:cNvPr>
          <p:cNvSpPr/>
          <p:nvPr/>
        </p:nvSpPr>
        <p:spPr>
          <a:xfrm>
            <a:off x="3787065" y="6146287"/>
            <a:ext cx="126000" cy="126000"/>
          </a:xfrm>
          <a:prstGeom prst="rect">
            <a:avLst/>
          </a:prstGeom>
          <a:solidFill>
            <a:srgbClr val="7030A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1989" name="Rectangle 211988">
            <a:extLst>
              <a:ext uri="{FF2B5EF4-FFF2-40B4-BE49-F238E27FC236}">
                <a16:creationId xmlns:a16="http://schemas.microsoft.com/office/drawing/2014/main" id="{8A0B7FD2-8224-3567-4BF0-DCB952034E5D}"/>
              </a:ext>
            </a:extLst>
          </p:cNvPr>
          <p:cNvSpPr/>
          <p:nvPr/>
        </p:nvSpPr>
        <p:spPr>
          <a:xfrm>
            <a:off x="3974770" y="6146287"/>
            <a:ext cx="126000" cy="12600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1991" name="Rectangle 211990">
            <a:extLst>
              <a:ext uri="{FF2B5EF4-FFF2-40B4-BE49-F238E27FC236}">
                <a16:creationId xmlns:a16="http://schemas.microsoft.com/office/drawing/2014/main" id="{7A932691-FA30-4BB8-E153-0E85F0FFDCB1}"/>
              </a:ext>
            </a:extLst>
          </p:cNvPr>
          <p:cNvSpPr/>
          <p:nvPr/>
        </p:nvSpPr>
        <p:spPr>
          <a:xfrm>
            <a:off x="3784483" y="5967974"/>
            <a:ext cx="126000" cy="12600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1995" name="Rectangle 211994">
            <a:extLst>
              <a:ext uri="{FF2B5EF4-FFF2-40B4-BE49-F238E27FC236}">
                <a16:creationId xmlns:a16="http://schemas.microsoft.com/office/drawing/2014/main" id="{7D77E8F9-8685-0B75-E997-35C665E21164}"/>
              </a:ext>
            </a:extLst>
          </p:cNvPr>
          <p:cNvSpPr/>
          <p:nvPr/>
        </p:nvSpPr>
        <p:spPr>
          <a:xfrm>
            <a:off x="3972188" y="5967974"/>
            <a:ext cx="126000" cy="12600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1996" name="Rectangle 211995">
            <a:extLst>
              <a:ext uri="{FF2B5EF4-FFF2-40B4-BE49-F238E27FC236}">
                <a16:creationId xmlns:a16="http://schemas.microsoft.com/office/drawing/2014/main" id="{E8584580-0985-FF2F-C70D-B3125E2C3D5E}"/>
              </a:ext>
            </a:extLst>
          </p:cNvPr>
          <p:cNvSpPr/>
          <p:nvPr/>
        </p:nvSpPr>
        <p:spPr>
          <a:xfrm>
            <a:off x="4394137" y="6324600"/>
            <a:ext cx="126000" cy="126000"/>
          </a:xfrm>
          <a:prstGeom prst="rect">
            <a:avLst/>
          </a:prstGeom>
          <a:solidFill>
            <a:srgbClr val="0066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1997" name="Rectangle 211996">
            <a:extLst>
              <a:ext uri="{FF2B5EF4-FFF2-40B4-BE49-F238E27FC236}">
                <a16:creationId xmlns:a16="http://schemas.microsoft.com/office/drawing/2014/main" id="{D4128E05-12C5-9EC4-82E7-C30521AC0B4E}"/>
              </a:ext>
            </a:extLst>
          </p:cNvPr>
          <p:cNvSpPr/>
          <p:nvPr/>
        </p:nvSpPr>
        <p:spPr>
          <a:xfrm>
            <a:off x="4581842" y="6324600"/>
            <a:ext cx="126000" cy="12600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1999" name="Rectangle 211998">
            <a:extLst>
              <a:ext uri="{FF2B5EF4-FFF2-40B4-BE49-F238E27FC236}">
                <a16:creationId xmlns:a16="http://schemas.microsoft.com/office/drawing/2014/main" id="{2A47CB0F-BB2A-A6E6-DD10-590BBAF98271}"/>
              </a:ext>
            </a:extLst>
          </p:cNvPr>
          <p:cNvSpPr/>
          <p:nvPr/>
        </p:nvSpPr>
        <p:spPr>
          <a:xfrm>
            <a:off x="4396719" y="6146287"/>
            <a:ext cx="126000" cy="126000"/>
          </a:xfrm>
          <a:prstGeom prst="rect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2004" name="Rectangle 212003">
            <a:extLst>
              <a:ext uri="{FF2B5EF4-FFF2-40B4-BE49-F238E27FC236}">
                <a16:creationId xmlns:a16="http://schemas.microsoft.com/office/drawing/2014/main" id="{66F02E6C-2B48-753E-254F-AD050C25BED4}"/>
              </a:ext>
            </a:extLst>
          </p:cNvPr>
          <p:cNvSpPr/>
          <p:nvPr/>
        </p:nvSpPr>
        <p:spPr>
          <a:xfrm>
            <a:off x="4581842" y="5967974"/>
            <a:ext cx="126000" cy="12600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2007" name="Rectangle 212006">
            <a:extLst>
              <a:ext uri="{FF2B5EF4-FFF2-40B4-BE49-F238E27FC236}">
                <a16:creationId xmlns:a16="http://schemas.microsoft.com/office/drawing/2014/main" id="{5B39B63B-4EB6-C291-908A-B92DD56768A7}"/>
              </a:ext>
            </a:extLst>
          </p:cNvPr>
          <p:cNvSpPr/>
          <p:nvPr/>
        </p:nvSpPr>
        <p:spPr>
          <a:xfrm>
            <a:off x="5221018" y="6324600"/>
            <a:ext cx="126000" cy="12600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2009" name="Rectangle 212008">
            <a:extLst>
              <a:ext uri="{FF2B5EF4-FFF2-40B4-BE49-F238E27FC236}">
                <a16:creationId xmlns:a16="http://schemas.microsoft.com/office/drawing/2014/main" id="{E963DDE4-EA71-3C6B-7BC5-D0EBA2A4B157}"/>
              </a:ext>
            </a:extLst>
          </p:cNvPr>
          <p:cNvSpPr/>
          <p:nvPr/>
        </p:nvSpPr>
        <p:spPr>
          <a:xfrm>
            <a:off x="5035895" y="6146287"/>
            <a:ext cx="126000" cy="126000"/>
          </a:xfrm>
          <a:prstGeom prst="rect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2010" name="Rectangle 212009">
            <a:extLst>
              <a:ext uri="{FF2B5EF4-FFF2-40B4-BE49-F238E27FC236}">
                <a16:creationId xmlns:a16="http://schemas.microsoft.com/office/drawing/2014/main" id="{942F1D08-A65D-B0A0-5F7E-77D733189905}"/>
              </a:ext>
            </a:extLst>
          </p:cNvPr>
          <p:cNvSpPr/>
          <p:nvPr/>
        </p:nvSpPr>
        <p:spPr>
          <a:xfrm>
            <a:off x="5223600" y="6146287"/>
            <a:ext cx="126000" cy="126000"/>
          </a:xfrm>
          <a:prstGeom prst="rect">
            <a:avLst/>
          </a:prstGeom>
          <a:solidFill>
            <a:srgbClr val="00B05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2014" name="Rectangle 212013">
            <a:extLst>
              <a:ext uri="{FF2B5EF4-FFF2-40B4-BE49-F238E27FC236}">
                <a16:creationId xmlns:a16="http://schemas.microsoft.com/office/drawing/2014/main" id="{F9927070-F1E7-ED44-C0C4-5D8ACA9039FB}"/>
              </a:ext>
            </a:extLst>
          </p:cNvPr>
          <p:cNvSpPr/>
          <p:nvPr/>
        </p:nvSpPr>
        <p:spPr>
          <a:xfrm>
            <a:off x="5033313" y="5967974"/>
            <a:ext cx="126000" cy="12600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2016" name="Rectangle 212015">
            <a:extLst>
              <a:ext uri="{FF2B5EF4-FFF2-40B4-BE49-F238E27FC236}">
                <a16:creationId xmlns:a16="http://schemas.microsoft.com/office/drawing/2014/main" id="{49EA54EE-A6B3-2E43-BE77-B0EA7D6B1137}"/>
              </a:ext>
            </a:extLst>
          </p:cNvPr>
          <p:cNvSpPr/>
          <p:nvPr/>
        </p:nvSpPr>
        <p:spPr>
          <a:xfrm>
            <a:off x="5633072" y="6324600"/>
            <a:ext cx="126000" cy="126000"/>
          </a:xfrm>
          <a:prstGeom prst="rect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2027" name="Rectangle 212026">
            <a:extLst>
              <a:ext uri="{FF2B5EF4-FFF2-40B4-BE49-F238E27FC236}">
                <a16:creationId xmlns:a16="http://schemas.microsoft.com/office/drawing/2014/main" id="{1EB93666-A479-11FC-104A-73425A1997FE}"/>
              </a:ext>
            </a:extLst>
          </p:cNvPr>
          <p:cNvSpPr/>
          <p:nvPr/>
        </p:nvSpPr>
        <p:spPr>
          <a:xfrm>
            <a:off x="5635654" y="6146287"/>
            <a:ext cx="126000" cy="12600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2028" name="Rectangle 212027">
            <a:extLst>
              <a:ext uri="{FF2B5EF4-FFF2-40B4-BE49-F238E27FC236}">
                <a16:creationId xmlns:a16="http://schemas.microsoft.com/office/drawing/2014/main" id="{05CCFBB3-10E9-AE99-5CAA-BA89AF934F49}"/>
              </a:ext>
            </a:extLst>
          </p:cNvPr>
          <p:cNvSpPr/>
          <p:nvPr/>
        </p:nvSpPr>
        <p:spPr>
          <a:xfrm>
            <a:off x="5823359" y="6146287"/>
            <a:ext cx="126000" cy="126000"/>
          </a:xfrm>
          <a:prstGeom prst="rect">
            <a:avLst/>
          </a:prstGeom>
          <a:solidFill>
            <a:srgbClr val="996633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2030" name="Rectangle 212029">
            <a:extLst>
              <a:ext uri="{FF2B5EF4-FFF2-40B4-BE49-F238E27FC236}">
                <a16:creationId xmlns:a16="http://schemas.microsoft.com/office/drawing/2014/main" id="{6D49C747-2A68-358C-2924-D810DA4CB456}"/>
              </a:ext>
            </a:extLst>
          </p:cNvPr>
          <p:cNvSpPr/>
          <p:nvPr/>
        </p:nvSpPr>
        <p:spPr>
          <a:xfrm>
            <a:off x="5820777" y="5967974"/>
            <a:ext cx="126000" cy="12600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AFCAC61C-96A4-4E81-F0B9-D6C98A58D6E8}"/>
              </a:ext>
            </a:extLst>
          </p:cNvPr>
          <p:cNvSpPr/>
          <p:nvPr/>
        </p:nvSpPr>
        <p:spPr>
          <a:xfrm>
            <a:off x="6423316" y="6324600"/>
            <a:ext cx="126000" cy="126000"/>
          </a:xfrm>
          <a:prstGeom prst="rect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75F255CD-4358-7E73-3F5B-33B94CB3B517}"/>
              </a:ext>
            </a:extLst>
          </p:cNvPr>
          <p:cNvSpPr/>
          <p:nvPr/>
        </p:nvSpPr>
        <p:spPr>
          <a:xfrm>
            <a:off x="6238193" y="6146287"/>
            <a:ext cx="126000" cy="126000"/>
          </a:xfrm>
          <a:prstGeom prst="rect">
            <a:avLst/>
          </a:prstGeom>
          <a:solidFill>
            <a:srgbClr val="0066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EE0C151A-6371-C498-5348-4E98A598B6FD}"/>
              </a:ext>
            </a:extLst>
          </p:cNvPr>
          <p:cNvSpPr/>
          <p:nvPr/>
        </p:nvSpPr>
        <p:spPr>
          <a:xfrm>
            <a:off x="6423316" y="5967974"/>
            <a:ext cx="126000" cy="12600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103E1965-D7B9-5888-9A5A-BD2B70CE0298}"/>
              </a:ext>
            </a:extLst>
          </p:cNvPr>
          <p:cNvSpPr/>
          <p:nvPr/>
        </p:nvSpPr>
        <p:spPr>
          <a:xfrm>
            <a:off x="7031489" y="6324600"/>
            <a:ext cx="126000" cy="126000"/>
          </a:xfrm>
          <a:prstGeom prst="rect">
            <a:avLst/>
          </a:prstGeom>
          <a:solidFill>
            <a:srgbClr val="0066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C600F331-A38E-0037-B56F-FB192659217B}"/>
              </a:ext>
            </a:extLst>
          </p:cNvPr>
          <p:cNvSpPr/>
          <p:nvPr/>
        </p:nvSpPr>
        <p:spPr>
          <a:xfrm>
            <a:off x="6846366" y="6146287"/>
            <a:ext cx="126000" cy="126000"/>
          </a:xfrm>
          <a:prstGeom prst="rect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AA29CDA9-9C63-CEB8-7660-0061DF8C3CB6}"/>
              </a:ext>
            </a:extLst>
          </p:cNvPr>
          <p:cNvSpPr/>
          <p:nvPr/>
        </p:nvSpPr>
        <p:spPr>
          <a:xfrm>
            <a:off x="6843784" y="5967974"/>
            <a:ext cx="126000" cy="126000"/>
          </a:xfrm>
          <a:prstGeom prst="rect">
            <a:avLst/>
          </a:prstGeom>
          <a:solidFill>
            <a:srgbClr val="00B05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D4DBEF4C-4CB2-EBEC-78D4-817FE3728DB6}"/>
              </a:ext>
            </a:extLst>
          </p:cNvPr>
          <p:cNvSpPr/>
          <p:nvPr/>
        </p:nvSpPr>
        <p:spPr>
          <a:xfrm>
            <a:off x="7031489" y="5967974"/>
            <a:ext cx="126000" cy="126000"/>
          </a:xfrm>
          <a:prstGeom prst="rect">
            <a:avLst/>
          </a:prstGeom>
          <a:solidFill>
            <a:srgbClr val="7030A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E80A4910-F8F3-FD46-BF3B-00DBA7FA1C29}"/>
              </a:ext>
            </a:extLst>
          </p:cNvPr>
          <p:cNvSpPr/>
          <p:nvPr/>
        </p:nvSpPr>
        <p:spPr>
          <a:xfrm>
            <a:off x="7482875" y="6324600"/>
            <a:ext cx="126000" cy="126000"/>
          </a:xfrm>
          <a:prstGeom prst="rect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DE6DE86C-B166-AC47-E72A-BD0C96E16823}"/>
              </a:ext>
            </a:extLst>
          </p:cNvPr>
          <p:cNvSpPr/>
          <p:nvPr/>
        </p:nvSpPr>
        <p:spPr>
          <a:xfrm>
            <a:off x="7670580" y="6324600"/>
            <a:ext cx="126000" cy="126000"/>
          </a:xfrm>
          <a:prstGeom prst="rect">
            <a:avLst/>
          </a:prstGeom>
          <a:solidFill>
            <a:srgbClr val="0066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A99E689A-3F87-81C2-2D45-C10970DE156A}"/>
              </a:ext>
            </a:extLst>
          </p:cNvPr>
          <p:cNvSpPr/>
          <p:nvPr/>
        </p:nvSpPr>
        <p:spPr>
          <a:xfrm>
            <a:off x="7673162" y="6146287"/>
            <a:ext cx="126000" cy="126000"/>
          </a:xfrm>
          <a:prstGeom prst="rect">
            <a:avLst/>
          </a:prstGeom>
          <a:solidFill>
            <a:srgbClr val="00B05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F3EFCCFA-582C-7F18-6F26-B1310046EB92}"/>
              </a:ext>
            </a:extLst>
          </p:cNvPr>
          <p:cNvSpPr/>
          <p:nvPr/>
        </p:nvSpPr>
        <p:spPr>
          <a:xfrm>
            <a:off x="8268813" y="6324600"/>
            <a:ext cx="126000" cy="126000"/>
          </a:xfrm>
          <a:prstGeom prst="rect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8E085D2D-6874-4F16-9CE5-B5E4F86E911F}"/>
              </a:ext>
            </a:extLst>
          </p:cNvPr>
          <p:cNvSpPr/>
          <p:nvPr/>
        </p:nvSpPr>
        <p:spPr>
          <a:xfrm>
            <a:off x="8083690" y="6146287"/>
            <a:ext cx="126000" cy="126000"/>
          </a:xfrm>
          <a:prstGeom prst="rect">
            <a:avLst/>
          </a:prstGeom>
          <a:solidFill>
            <a:srgbClr val="7030A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69472DC6-54F2-CDCA-0655-9481BED17105}"/>
              </a:ext>
            </a:extLst>
          </p:cNvPr>
          <p:cNvSpPr/>
          <p:nvPr/>
        </p:nvSpPr>
        <p:spPr>
          <a:xfrm>
            <a:off x="8271395" y="6146287"/>
            <a:ext cx="126000" cy="126000"/>
          </a:xfrm>
          <a:prstGeom prst="rect">
            <a:avLst/>
          </a:prstGeom>
          <a:solidFill>
            <a:srgbClr val="7030A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960ECE39-C627-25EF-D207-1ADF3496D432}"/>
              </a:ext>
            </a:extLst>
          </p:cNvPr>
          <p:cNvSpPr/>
          <p:nvPr/>
        </p:nvSpPr>
        <p:spPr>
          <a:xfrm>
            <a:off x="8081108" y="5967974"/>
            <a:ext cx="126000" cy="126000"/>
          </a:xfrm>
          <a:prstGeom prst="rect">
            <a:avLst/>
          </a:prstGeom>
          <a:solidFill>
            <a:srgbClr val="00B05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F55B8E1-8596-C504-8194-61BE038E0CC0}"/>
              </a:ext>
            </a:extLst>
          </p:cNvPr>
          <p:cNvSpPr txBox="1"/>
          <p:nvPr/>
        </p:nvSpPr>
        <p:spPr>
          <a:xfrm>
            <a:off x="304800" y="3505200"/>
            <a:ext cx="348268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different colours represent different tenants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2BD068DF-7332-6A4B-4029-AD6F4B3D4069}"/>
              </a:ext>
            </a:extLst>
          </p:cNvPr>
          <p:cNvCxnSpPr>
            <a:cxnSpLocks/>
            <a:stCxn id="51" idx="2"/>
            <a:endCxn id="62" idx="1"/>
          </p:cNvCxnSpPr>
          <p:nvPr/>
        </p:nvCxnSpPr>
        <p:spPr>
          <a:xfrm>
            <a:off x="2046145" y="4890195"/>
            <a:ext cx="1689609" cy="112960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927987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66835-B88A-E137-59FC-7B42DF48A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EVPN-BGP – </a:t>
            </a:r>
            <a:r>
              <a:rPr lang="it-IT" dirty="0" err="1"/>
              <a:t>where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the VTEP?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181F9A-65BC-C359-9CD4-FECB4406B8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containers must be unaware of </a:t>
            </a:r>
            <a:r>
              <a:rPr lang="en-GB" dirty="0" err="1"/>
              <a:t>tunneling</a:t>
            </a:r>
            <a:endParaRPr lang="en-GB" dirty="0"/>
          </a:p>
          <a:p>
            <a:r>
              <a:rPr lang="en-GB" dirty="0"/>
              <a:t>different choices for positioning the VTEP</a:t>
            </a:r>
          </a:p>
          <a:p>
            <a:pPr lvl="1"/>
            <a:r>
              <a:rPr lang="en-GB" dirty="0"/>
              <a:t>in each server</a:t>
            </a:r>
          </a:p>
          <a:p>
            <a:pPr lvl="2"/>
            <a:r>
              <a:rPr lang="en-GB" dirty="0"/>
              <a:t>the server should have a BGP peering for enabling EVPN-BGP</a:t>
            </a:r>
          </a:p>
          <a:p>
            <a:pPr lvl="2"/>
            <a:r>
              <a:rPr lang="en-GB" dirty="0"/>
              <a:t>the server CPU would be used to route packets</a:t>
            </a:r>
          </a:p>
          <a:p>
            <a:pPr lvl="1"/>
            <a:r>
              <a:rPr lang="en-GB" u="sng" dirty="0"/>
              <a:t>in each </a:t>
            </a:r>
            <a:r>
              <a:rPr lang="en-GB" u="sng"/>
              <a:t>Leaf</a:t>
            </a:r>
            <a:endParaRPr lang="en-GB" u="sng" dirty="0"/>
          </a:p>
          <a:p>
            <a:pPr lvl="2"/>
            <a:r>
              <a:rPr lang="en-GB"/>
              <a:t>a Leaf </a:t>
            </a:r>
            <a:r>
              <a:rPr lang="en-GB" dirty="0"/>
              <a:t>already </a:t>
            </a:r>
            <a:r>
              <a:rPr lang="en-GB"/>
              <a:t>has </a:t>
            </a:r>
            <a:r>
              <a:rPr lang="en-GB" dirty="0"/>
              <a:t>a BGP peering</a:t>
            </a:r>
          </a:p>
          <a:p>
            <a:pPr lvl="2"/>
            <a:r>
              <a:rPr lang="en-GB"/>
              <a:t>a Leaf </a:t>
            </a:r>
            <a:r>
              <a:rPr lang="en-GB" dirty="0"/>
              <a:t>is a router, so it has dedicated routing hardware</a:t>
            </a:r>
          </a:p>
          <a:p>
            <a:pPr lvl="2"/>
            <a:r>
              <a:rPr lang="en-GB"/>
              <a:t>usage of VLANs in the link connecting a Leaf </a:t>
            </a:r>
            <a:r>
              <a:rPr lang="en-GB" dirty="0"/>
              <a:t>and </a:t>
            </a:r>
            <a:r>
              <a:rPr lang="en-GB"/>
              <a:t>a server to distinguish tenants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7737943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4A691C-B819-FC4B-85BC-66DE144081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inside the </a:t>
            </a:r>
            <a:r>
              <a:rPr lang="it-IT"/>
              <a:t>Leaves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E7B016-BA1E-E72B-5B10-E9D0EBE201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/>
              <a:t>VLANs are </a:t>
            </a:r>
            <a:r>
              <a:rPr lang="en-GB" dirty="0"/>
              <a:t>used</a:t>
            </a:r>
          </a:p>
          <a:p>
            <a:r>
              <a:rPr lang="en-GB" dirty="0"/>
              <a:t>mapping between VNIs and VLAN IDs</a:t>
            </a:r>
          </a:p>
          <a:p>
            <a:pPr lvl="1"/>
            <a:r>
              <a:rPr lang="en-GB" dirty="0"/>
              <a:t>tenants are unaware of the mapping</a:t>
            </a:r>
          </a:p>
          <a:p>
            <a:r>
              <a:rPr lang="en-GB"/>
              <a:t>Leaves </a:t>
            </a:r>
            <a:r>
              <a:rPr lang="en-GB" dirty="0"/>
              <a:t>decapsulate VXLAN </a:t>
            </a:r>
            <a:r>
              <a:rPr lang="en-GB"/>
              <a:t>received </a:t>
            </a:r>
            <a:r>
              <a:rPr lang="en-GB" dirty="0"/>
              <a:t>packets and encapsulate them into VLAN frames, according to the mapping</a:t>
            </a:r>
            <a:endParaRPr lang="en-GB"/>
          </a:p>
          <a:p>
            <a:pPr lvl="1"/>
            <a:r>
              <a:rPr lang="en-GB"/>
              <a:t>and vice-versa</a:t>
            </a:r>
          </a:p>
        </p:txBody>
      </p:sp>
    </p:spTree>
    <p:extLst>
      <p:ext uri="{BB962C8B-B14F-4D97-AF65-F5344CB8AC3E}">
        <p14:creationId xmlns:p14="http://schemas.microsoft.com/office/powerpoint/2010/main" val="171394218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802EB4-405E-B431-C861-5DAF353593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inside the servers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867BCB-C205-BF78-5C00-8C2E4BAA3F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the server uses the VLAN IDs to forward packets to the correct containers/VMs</a:t>
            </a:r>
          </a:p>
          <a:p>
            <a:r>
              <a:rPr lang="en-GB" dirty="0"/>
              <a:t>the server </a:t>
            </a:r>
            <a:r>
              <a:rPr lang="en-GB" dirty="0" err="1"/>
              <a:t>untags</a:t>
            </a:r>
            <a:r>
              <a:rPr lang="en-GB" dirty="0"/>
              <a:t> the packets so that the containers/VMs are unaware of the VLANs</a:t>
            </a:r>
          </a:p>
          <a:p>
            <a:pPr lvl="1"/>
            <a:r>
              <a:rPr lang="en-GB" dirty="0"/>
              <a:t>containers/VMs of the same tenant </a:t>
            </a:r>
            <a:r>
              <a:rPr lang="en-GB"/>
              <a:t>share</a:t>
            </a:r>
            <a:r>
              <a:rPr lang="en-GB" dirty="0"/>
              <a:t> the same virtual Layer-2 network</a:t>
            </a:r>
          </a:p>
        </p:txBody>
      </p:sp>
    </p:spTree>
    <p:extLst>
      <p:ext uri="{BB962C8B-B14F-4D97-AF65-F5344CB8AC3E}">
        <p14:creationId xmlns:p14="http://schemas.microsoft.com/office/powerpoint/2010/main" val="26428400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6E00F21-2EED-F411-6926-86EF252DB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fabric architecture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89D0B73E-A645-D839-626B-E013F7AB417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why Fat-Trees?</a:t>
            </a:r>
          </a:p>
        </p:txBody>
      </p:sp>
    </p:spTree>
    <p:extLst>
      <p:ext uri="{BB962C8B-B14F-4D97-AF65-F5344CB8AC3E}">
        <p14:creationId xmlns:p14="http://schemas.microsoft.com/office/powerpoint/2010/main" val="819651198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970" name="Rectangle 2">
            <a:extLst>
              <a:ext uri="{FF2B5EF4-FFF2-40B4-BE49-F238E27FC236}">
                <a16:creationId xmlns:a16="http://schemas.microsoft.com/office/drawing/2014/main" id="{EDFD10A7-4F6B-B00A-C376-DC850B6EF27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it-IT" dirty="0"/>
              <a:t>deploying VXLAN</a:t>
            </a:r>
            <a:endParaRPr lang="en-US" altLang="it-IT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15466F3-BFCF-DAB0-B8BC-79FABAB9EB8F}"/>
              </a:ext>
            </a:extLst>
          </p:cNvPr>
          <p:cNvSpPr txBox="1"/>
          <p:nvPr/>
        </p:nvSpPr>
        <p:spPr>
          <a:xfrm>
            <a:off x="1250284" y="1600200"/>
            <a:ext cx="2178716" cy="13234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  <a:t>VLAN ID   VNI</a:t>
            </a:r>
          </a:p>
          <a:p>
            <a: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GB" sz="2000" dirty="0">
                <a:solidFill>
                  <a:srgbClr val="0732E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10     5010</a:t>
            </a:r>
          </a:p>
          <a:p>
            <a: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GB" sz="2000" dirty="0">
                <a:solidFill>
                  <a:srgbClr val="99663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20     5020</a:t>
            </a:r>
          </a:p>
          <a:p>
            <a:r>
              <a:rPr lang="en-GB" sz="2000" dirty="0">
                <a:solidFill>
                  <a:srgbClr val="99663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  <a:t>…       …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BCADB38B-13C3-77AC-A506-CC8B14333615}"/>
              </a:ext>
            </a:extLst>
          </p:cNvPr>
          <p:cNvCxnSpPr>
            <a:cxnSpLocks/>
            <a:stCxn id="51" idx="2"/>
            <a:endCxn id="211992" idx="2"/>
          </p:cNvCxnSpPr>
          <p:nvPr/>
        </p:nvCxnSpPr>
        <p:spPr>
          <a:xfrm>
            <a:off x="2339642" y="2923639"/>
            <a:ext cx="1681859" cy="183760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968" name="TextBox 211967">
            <a:extLst>
              <a:ext uri="{FF2B5EF4-FFF2-40B4-BE49-F238E27FC236}">
                <a16:creationId xmlns:a16="http://schemas.microsoft.com/office/drawing/2014/main" id="{4E0C9479-705E-E18B-8391-5283C50A5CBA}"/>
              </a:ext>
            </a:extLst>
          </p:cNvPr>
          <p:cNvSpPr txBox="1"/>
          <p:nvPr/>
        </p:nvSpPr>
        <p:spPr>
          <a:xfrm>
            <a:off x="10641117" y="4391914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VXLAN</a:t>
            </a:r>
          </a:p>
        </p:txBody>
      </p:sp>
      <p:sp>
        <p:nvSpPr>
          <p:cNvPr id="211971" name="TextBox 211970">
            <a:extLst>
              <a:ext uri="{FF2B5EF4-FFF2-40B4-BE49-F238E27FC236}">
                <a16:creationId xmlns:a16="http://schemas.microsoft.com/office/drawing/2014/main" id="{15DE6759-D6E6-61AC-55AC-FF26AA40F46A}"/>
              </a:ext>
            </a:extLst>
          </p:cNvPr>
          <p:cNvSpPr txBox="1"/>
          <p:nvPr/>
        </p:nvSpPr>
        <p:spPr>
          <a:xfrm>
            <a:off x="10641117" y="4761246"/>
            <a:ext cx="941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/>
              <a:t>VLAN</a:t>
            </a:r>
          </a:p>
        </p:txBody>
      </p:sp>
      <p:sp>
        <p:nvSpPr>
          <p:cNvPr id="211975" name="TextBox 211974">
            <a:extLst>
              <a:ext uri="{FF2B5EF4-FFF2-40B4-BE49-F238E27FC236}">
                <a16:creationId xmlns:a16="http://schemas.microsoft.com/office/drawing/2014/main" id="{CCF8228C-5E8D-AE30-B0BC-3806C6E053C6}"/>
              </a:ext>
            </a:extLst>
          </p:cNvPr>
          <p:cNvSpPr txBox="1"/>
          <p:nvPr/>
        </p:nvSpPr>
        <p:spPr>
          <a:xfrm>
            <a:off x="9448800" y="5802868"/>
            <a:ext cx="2133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/>
              <a:t>no encapsulation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CA5150DB-A1B0-A496-C40A-EAE46016F497}"/>
              </a:ext>
            </a:extLst>
          </p:cNvPr>
          <p:cNvGrpSpPr/>
          <p:nvPr/>
        </p:nvGrpSpPr>
        <p:grpSpPr>
          <a:xfrm>
            <a:off x="3824866" y="1605064"/>
            <a:ext cx="4542268" cy="3957537"/>
            <a:chOff x="4292600" y="3330499"/>
            <a:chExt cx="3667125" cy="3195052"/>
          </a:xfrm>
        </p:grpSpPr>
        <p:sp>
          <p:nvSpPr>
            <p:cNvPr id="54" name="AutoShape 118">
              <a:extLst>
                <a:ext uri="{FF2B5EF4-FFF2-40B4-BE49-F238E27FC236}">
                  <a16:creationId xmlns:a16="http://schemas.microsoft.com/office/drawing/2014/main" id="{465BA0B7-88CE-81A9-D095-DFF4880C3D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3381149"/>
              <a:ext cx="1508126" cy="540000"/>
            </a:xfrm>
            <a:prstGeom prst="roundRect">
              <a:avLst>
                <a:gd name="adj" fmla="val 31509"/>
              </a:avLst>
            </a:prstGeom>
            <a:solidFill>
              <a:srgbClr val="FFFF00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endParaRPr lang="en-GB"/>
            </a:p>
          </p:txBody>
        </p:sp>
        <p:sp>
          <p:nvSpPr>
            <p:cNvPr id="55" name="AutoShape 8">
              <a:extLst>
                <a:ext uri="{FF2B5EF4-FFF2-40B4-BE49-F238E27FC236}">
                  <a16:creationId xmlns:a16="http://schemas.microsoft.com/office/drawing/2014/main" id="{AF653E8B-1C18-6574-BB0A-3212748D01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46950" y="5600458"/>
              <a:ext cx="533400" cy="540000"/>
            </a:xfrm>
            <a:prstGeom prst="roundRect">
              <a:avLst>
                <a:gd name="adj" fmla="val 31509"/>
              </a:avLst>
            </a:prstGeom>
            <a:solidFill>
              <a:srgbClr val="000066">
                <a:alpha val="25000"/>
              </a:srgbClr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GB"/>
            </a:p>
          </p:txBody>
        </p:sp>
        <p:sp>
          <p:nvSpPr>
            <p:cNvPr id="56" name="AutoShape 9">
              <a:extLst>
                <a:ext uri="{FF2B5EF4-FFF2-40B4-BE49-F238E27FC236}">
                  <a16:creationId xmlns:a16="http://schemas.microsoft.com/office/drawing/2014/main" id="{872DA8E0-53AB-6BEF-085C-7E4439B4F7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56350" y="5600458"/>
              <a:ext cx="533400" cy="540000"/>
            </a:xfrm>
            <a:prstGeom prst="roundRect">
              <a:avLst>
                <a:gd name="adj" fmla="val 31509"/>
              </a:avLst>
            </a:prstGeom>
            <a:solidFill>
              <a:srgbClr val="000066">
                <a:alpha val="50000"/>
              </a:srgbClr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GB"/>
            </a:p>
          </p:txBody>
        </p:sp>
        <p:sp>
          <p:nvSpPr>
            <p:cNvPr id="57" name="AutoShape 10">
              <a:extLst>
                <a:ext uri="{FF2B5EF4-FFF2-40B4-BE49-F238E27FC236}">
                  <a16:creationId xmlns:a16="http://schemas.microsoft.com/office/drawing/2014/main" id="{5741384D-6BA8-EE34-85ED-0973BD0147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65750" y="5600458"/>
              <a:ext cx="533400" cy="540000"/>
            </a:xfrm>
            <a:prstGeom prst="roundRect">
              <a:avLst>
                <a:gd name="adj" fmla="val 31509"/>
              </a:avLst>
            </a:prstGeom>
            <a:solidFill>
              <a:srgbClr val="006600">
                <a:alpha val="25000"/>
              </a:srgbClr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GB"/>
            </a:p>
          </p:txBody>
        </p:sp>
        <p:sp>
          <p:nvSpPr>
            <p:cNvPr id="58" name="AutoShape 11">
              <a:extLst>
                <a:ext uri="{FF2B5EF4-FFF2-40B4-BE49-F238E27FC236}">
                  <a16:creationId xmlns:a16="http://schemas.microsoft.com/office/drawing/2014/main" id="{1A2AF91F-DDD1-349A-A941-36C8C9554C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75150" y="5600458"/>
              <a:ext cx="533400" cy="540000"/>
            </a:xfrm>
            <a:prstGeom prst="roundRect">
              <a:avLst>
                <a:gd name="adj" fmla="val 31509"/>
              </a:avLst>
            </a:prstGeom>
            <a:solidFill>
              <a:srgbClr val="006600">
                <a:alpha val="50000"/>
              </a:srgbClr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GB"/>
            </a:p>
          </p:txBody>
        </p:sp>
        <p:sp>
          <p:nvSpPr>
            <p:cNvPr id="59" name="AutoShape 14">
              <a:extLst>
                <a:ext uri="{FF2B5EF4-FFF2-40B4-BE49-F238E27FC236}">
                  <a16:creationId xmlns:a16="http://schemas.microsoft.com/office/drawing/2014/main" id="{CC7535EA-144E-567D-D221-C6189A931D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40475" y="4707630"/>
              <a:ext cx="1517650" cy="540000"/>
            </a:xfrm>
            <a:prstGeom prst="roundRect">
              <a:avLst>
                <a:gd name="adj" fmla="val 31509"/>
              </a:avLst>
            </a:prstGeom>
            <a:solidFill>
              <a:srgbClr val="CCFF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endParaRPr lang="en-GB"/>
            </a:p>
          </p:txBody>
        </p:sp>
        <p:sp>
          <p:nvSpPr>
            <p:cNvPr id="60" name="AutoShape 15">
              <a:extLst>
                <a:ext uri="{FF2B5EF4-FFF2-40B4-BE49-F238E27FC236}">
                  <a16:creationId xmlns:a16="http://schemas.microsoft.com/office/drawing/2014/main" id="{B9E5CBA5-14C2-3333-2EB1-E644DA884F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88682" y="4694190"/>
              <a:ext cx="1517651" cy="540000"/>
            </a:xfrm>
            <a:prstGeom prst="roundRect">
              <a:avLst>
                <a:gd name="adj" fmla="val 31509"/>
              </a:avLst>
            </a:prstGeom>
            <a:solidFill>
              <a:srgbClr val="CCFF99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endParaRPr lang="en-GB"/>
            </a:p>
          </p:txBody>
        </p:sp>
        <p:sp>
          <p:nvSpPr>
            <p:cNvPr id="61" name="Oval 22">
              <a:extLst>
                <a:ext uri="{FF2B5EF4-FFF2-40B4-BE49-F238E27FC236}">
                  <a16:creationId xmlns:a16="http://schemas.microsoft.com/office/drawing/2014/main" id="{12401E34-6D65-5C75-128E-791202B3E0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9100" y="3457350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211976" name="Oval 24">
              <a:extLst>
                <a:ext uri="{FF2B5EF4-FFF2-40B4-BE49-F238E27FC236}">
                  <a16:creationId xmlns:a16="http://schemas.microsoft.com/office/drawing/2014/main" id="{6FFF6503-6230-96A2-CC9B-4401F3E842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41950" y="4773690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211977" name="Oval 25">
              <a:extLst>
                <a:ext uri="{FF2B5EF4-FFF2-40B4-BE49-F238E27FC236}">
                  <a16:creationId xmlns:a16="http://schemas.microsoft.com/office/drawing/2014/main" id="{49F2A39A-4BBA-B2D5-9459-2623A3055F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32550" y="4773690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211978" name="Oval 26">
              <a:extLst>
                <a:ext uri="{FF2B5EF4-FFF2-40B4-BE49-F238E27FC236}">
                  <a16:creationId xmlns:a16="http://schemas.microsoft.com/office/drawing/2014/main" id="{E0743877-6CB1-FBBF-7983-A36B5E497B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23150" y="4773690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cxnSp>
          <p:nvCxnSpPr>
            <p:cNvPr id="211979" name="AutoShape 30">
              <a:extLst>
                <a:ext uri="{FF2B5EF4-FFF2-40B4-BE49-F238E27FC236}">
                  <a16:creationId xmlns:a16="http://schemas.microsoft.com/office/drawing/2014/main" id="{73AC1F8B-D77B-1B51-CCF5-3BE5CB38E911}"/>
                </a:ext>
              </a:extLst>
            </p:cNvPr>
            <p:cNvCxnSpPr>
              <a:cxnSpLocks noChangeShapeType="1"/>
              <a:stCxn id="61" idx="4"/>
              <a:endCxn id="211977" idx="0"/>
            </p:cNvCxnSpPr>
            <p:nvPr/>
          </p:nvCxnSpPr>
          <p:spPr bwMode="auto">
            <a:xfrm>
              <a:off x="5689600" y="3838350"/>
              <a:ext cx="933450" cy="9353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1980" name="AutoShape 32">
              <a:extLst>
                <a:ext uri="{FF2B5EF4-FFF2-40B4-BE49-F238E27FC236}">
                  <a16:creationId xmlns:a16="http://schemas.microsoft.com/office/drawing/2014/main" id="{9806EEB0-1D26-64F4-A985-763F31A0141E}"/>
                </a:ext>
              </a:extLst>
            </p:cNvPr>
            <p:cNvCxnSpPr>
              <a:cxnSpLocks noChangeShapeType="1"/>
              <a:stCxn id="61" idx="4"/>
              <a:endCxn id="211976" idx="0"/>
            </p:cNvCxnSpPr>
            <p:nvPr/>
          </p:nvCxnSpPr>
          <p:spPr bwMode="auto">
            <a:xfrm flipH="1">
              <a:off x="5632450" y="3838350"/>
              <a:ext cx="57150" cy="9353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1981" name="AutoShape 33">
              <a:extLst>
                <a:ext uri="{FF2B5EF4-FFF2-40B4-BE49-F238E27FC236}">
                  <a16:creationId xmlns:a16="http://schemas.microsoft.com/office/drawing/2014/main" id="{B8326689-869B-5C0C-B0BD-DDAF317E19A1}"/>
                </a:ext>
              </a:extLst>
            </p:cNvPr>
            <p:cNvCxnSpPr>
              <a:cxnSpLocks noChangeShapeType="1"/>
              <a:stCxn id="61" idx="4"/>
              <a:endCxn id="211978" idx="0"/>
            </p:cNvCxnSpPr>
            <p:nvPr/>
          </p:nvCxnSpPr>
          <p:spPr bwMode="auto">
            <a:xfrm>
              <a:off x="5689600" y="3838350"/>
              <a:ext cx="1924050" cy="9353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11982" name="Oval 38">
              <a:extLst>
                <a:ext uri="{FF2B5EF4-FFF2-40B4-BE49-F238E27FC236}">
                  <a16:creationId xmlns:a16="http://schemas.microsoft.com/office/drawing/2014/main" id="{AC30BD20-230C-8EAD-BE34-80C2C255A5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1350" y="4773690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cxnSp>
          <p:nvCxnSpPr>
            <p:cNvPr id="211983" name="AutoShape 40">
              <a:extLst>
                <a:ext uri="{FF2B5EF4-FFF2-40B4-BE49-F238E27FC236}">
                  <a16:creationId xmlns:a16="http://schemas.microsoft.com/office/drawing/2014/main" id="{EEB0BA0E-C689-5A55-0AA1-92410838E4CC}"/>
                </a:ext>
              </a:extLst>
            </p:cNvPr>
            <p:cNvCxnSpPr>
              <a:cxnSpLocks noChangeShapeType="1"/>
              <a:stCxn id="61" idx="4"/>
              <a:endCxn id="211982" idx="0"/>
            </p:cNvCxnSpPr>
            <p:nvPr/>
          </p:nvCxnSpPr>
          <p:spPr bwMode="auto">
            <a:xfrm flipH="1">
              <a:off x="4641850" y="3838350"/>
              <a:ext cx="1047750" cy="9353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11984" name="Oval 43">
              <a:extLst>
                <a:ext uri="{FF2B5EF4-FFF2-40B4-BE49-F238E27FC236}">
                  <a16:creationId xmlns:a16="http://schemas.microsoft.com/office/drawing/2014/main" id="{0FC6F37C-6669-2DAE-3F9D-0C9E10C35A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41950" y="5688090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211985" name="Oval 44">
              <a:extLst>
                <a:ext uri="{FF2B5EF4-FFF2-40B4-BE49-F238E27FC236}">
                  <a16:creationId xmlns:a16="http://schemas.microsoft.com/office/drawing/2014/main" id="{8CAE3FD6-F108-2972-6326-65FD830FF1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32550" y="5688090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211990" name="Oval 45">
              <a:extLst>
                <a:ext uri="{FF2B5EF4-FFF2-40B4-BE49-F238E27FC236}">
                  <a16:creationId xmlns:a16="http://schemas.microsoft.com/office/drawing/2014/main" id="{7306588A-F8ED-E2B6-2443-FA2EACE98C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23150" y="5688090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211992" name="Oval 49">
              <a:extLst>
                <a:ext uri="{FF2B5EF4-FFF2-40B4-BE49-F238E27FC236}">
                  <a16:creationId xmlns:a16="http://schemas.microsoft.com/office/drawing/2014/main" id="{BCC0E68A-BC99-7B26-B22E-0AADCC2170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1350" y="5688090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cxnSp>
          <p:nvCxnSpPr>
            <p:cNvPr id="211993" name="AutoShape 51">
              <a:extLst>
                <a:ext uri="{FF2B5EF4-FFF2-40B4-BE49-F238E27FC236}">
                  <a16:creationId xmlns:a16="http://schemas.microsoft.com/office/drawing/2014/main" id="{0D9BC359-DD5B-D955-CF41-6463220B55BA}"/>
                </a:ext>
              </a:extLst>
            </p:cNvPr>
            <p:cNvCxnSpPr>
              <a:cxnSpLocks noChangeShapeType="1"/>
              <a:stCxn id="211984" idx="0"/>
              <a:endCxn id="211982" idx="4"/>
            </p:cNvCxnSpPr>
            <p:nvPr/>
          </p:nvCxnSpPr>
          <p:spPr bwMode="auto">
            <a:xfrm flipH="1" flipV="1">
              <a:off x="4641850" y="5154690"/>
              <a:ext cx="99060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1994" name="AutoShape 52">
              <a:extLst>
                <a:ext uri="{FF2B5EF4-FFF2-40B4-BE49-F238E27FC236}">
                  <a16:creationId xmlns:a16="http://schemas.microsoft.com/office/drawing/2014/main" id="{84430243-3564-A96E-91F1-D0EAC7AFEF33}"/>
                </a:ext>
              </a:extLst>
            </p:cNvPr>
            <p:cNvCxnSpPr>
              <a:cxnSpLocks noChangeShapeType="1"/>
              <a:stCxn id="211984" idx="0"/>
              <a:endCxn id="211976" idx="4"/>
            </p:cNvCxnSpPr>
            <p:nvPr/>
          </p:nvCxnSpPr>
          <p:spPr bwMode="auto">
            <a:xfrm flipV="1">
              <a:off x="5632450" y="5154690"/>
              <a:ext cx="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1996" name="AutoShape 53">
              <a:extLst>
                <a:ext uri="{FF2B5EF4-FFF2-40B4-BE49-F238E27FC236}">
                  <a16:creationId xmlns:a16="http://schemas.microsoft.com/office/drawing/2014/main" id="{1C41CC21-034E-0434-656A-096E053CBC4A}"/>
                </a:ext>
              </a:extLst>
            </p:cNvPr>
            <p:cNvCxnSpPr>
              <a:cxnSpLocks noChangeShapeType="1"/>
              <a:stCxn id="211992" idx="0"/>
              <a:endCxn id="211982" idx="4"/>
            </p:cNvCxnSpPr>
            <p:nvPr/>
          </p:nvCxnSpPr>
          <p:spPr bwMode="auto">
            <a:xfrm flipV="1">
              <a:off x="4641850" y="5154690"/>
              <a:ext cx="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1997" name="AutoShape 54">
              <a:extLst>
                <a:ext uri="{FF2B5EF4-FFF2-40B4-BE49-F238E27FC236}">
                  <a16:creationId xmlns:a16="http://schemas.microsoft.com/office/drawing/2014/main" id="{29B6F6CB-A3B2-521C-F083-96E6FF555106}"/>
                </a:ext>
              </a:extLst>
            </p:cNvPr>
            <p:cNvCxnSpPr>
              <a:cxnSpLocks noChangeShapeType="1"/>
              <a:stCxn id="211992" idx="0"/>
              <a:endCxn id="211976" idx="4"/>
            </p:cNvCxnSpPr>
            <p:nvPr/>
          </p:nvCxnSpPr>
          <p:spPr bwMode="auto">
            <a:xfrm flipV="1">
              <a:off x="4641850" y="5154690"/>
              <a:ext cx="99060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1998" name="AutoShape 55">
              <a:extLst>
                <a:ext uri="{FF2B5EF4-FFF2-40B4-BE49-F238E27FC236}">
                  <a16:creationId xmlns:a16="http://schemas.microsoft.com/office/drawing/2014/main" id="{288AB9AF-2632-716D-EAAD-DA2E4BDC0B92}"/>
                </a:ext>
              </a:extLst>
            </p:cNvPr>
            <p:cNvCxnSpPr>
              <a:cxnSpLocks noChangeShapeType="1"/>
              <a:stCxn id="211990" idx="0"/>
              <a:endCxn id="211977" idx="4"/>
            </p:cNvCxnSpPr>
            <p:nvPr/>
          </p:nvCxnSpPr>
          <p:spPr bwMode="auto">
            <a:xfrm flipH="1" flipV="1">
              <a:off x="6623050" y="5154690"/>
              <a:ext cx="99060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1999" name="AutoShape 56">
              <a:extLst>
                <a:ext uri="{FF2B5EF4-FFF2-40B4-BE49-F238E27FC236}">
                  <a16:creationId xmlns:a16="http://schemas.microsoft.com/office/drawing/2014/main" id="{C4BC132B-6E0E-3FD1-D153-79EAA4CA2FA5}"/>
                </a:ext>
              </a:extLst>
            </p:cNvPr>
            <p:cNvCxnSpPr>
              <a:cxnSpLocks noChangeShapeType="1"/>
              <a:stCxn id="211990" idx="0"/>
              <a:endCxn id="211978" idx="4"/>
            </p:cNvCxnSpPr>
            <p:nvPr/>
          </p:nvCxnSpPr>
          <p:spPr bwMode="auto">
            <a:xfrm flipV="1">
              <a:off x="7613650" y="5154690"/>
              <a:ext cx="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2000" name="AutoShape 57">
              <a:extLst>
                <a:ext uri="{FF2B5EF4-FFF2-40B4-BE49-F238E27FC236}">
                  <a16:creationId xmlns:a16="http://schemas.microsoft.com/office/drawing/2014/main" id="{33D0FD2F-D2D1-3E69-4DBA-C5194BADF7F5}"/>
                </a:ext>
              </a:extLst>
            </p:cNvPr>
            <p:cNvCxnSpPr>
              <a:cxnSpLocks noChangeShapeType="1"/>
              <a:stCxn id="211985" idx="0"/>
              <a:endCxn id="211977" idx="4"/>
            </p:cNvCxnSpPr>
            <p:nvPr/>
          </p:nvCxnSpPr>
          <p:spPr bwMode="auto">
            <a:xfrm flipV="1">
              <a:off x="6623050" y="5154690"/>
              <a:ext cx="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2001" name="AutoShape 58">
              <a:extLst>
                <a:ext uri="{FF2B5EF4-FFF2-40B4-BE49-F238E27FC236}">
                  <a16:creationId xmlns:a16="http://schemas.microsoft.com/office/drawing/2014/main" id="{D1FEEEB9-8F52-7DDC-3CAB-F6F68B7F858D}"/>
                </a:ext>
              </a:extLst>
            </p:cNvPr>
            <p:cNvCxnSpPr>
              <a:cxnSpLocks noChangeShapeType="1"/>
              <a:stCxn id="211985" idx="0"/>
              <a:endCxn id="211978" idx="4"/>
            </p:cNvCxnSpPr>
            <p:nvPr/>
          </p:nvCxnSpPr>
          <p:spPr bwMode="auto">
            <a:xfrm flipV="1">
              <a:off x="6623050" y="5154690"/>
              <a:ext cx="99060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12002" name="Line 71">
              <a:extLst>
                <a:ext uri="{FF2B5EF4-FFF2-40B4-BE49-F238E27FC236}">
                  <a16:creationId xmlns:a16="http://schemas.microsoft.com/office/drawing/2014/main" id="{5B639B62-5AAC-7561-B98F-4B74C7562620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>
              <a:off x="4511250" y="6175876"/>
              <a:ext cx="470748" cy="228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endParaRPr lang="en-GB"/>
            </a:p>
          </p:txBody>
        </p:sp>
        <p:sp>
          <p:nvSpPr>
            <p:cNvPr id="212003" name="Line 72">
              <a:extLst>
                <a:ext uri="{FF2B5EF4-FFF2-40B4-BE49-F238E27FC236}">
                  <a16:creationId xmlns:a16="http://schemas.microsoft.com/office/drawing/2014/main" id="{98130921-2744-50B1-A1C4-664675671E0B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 flipV="1">
              <a:off x="4277888" y="6171113"/>
              <a:ext cx="470749" cy="2381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endParaRPr lang="en-GB"/>
            </a:p>
          </p:txBody>
        </p:sp>
        <p:sp>
          <p:nvSpPr>
            <p:cNvPr id="212004" name="Line 73">
              <a:extLst>
                <a:ext uri="{FF2B5EF4-FFF2-40B4-BE49-F238E27FC236}">
                  <a16:creationId xmlns:a16="http://schemas.microsoft.com/office/drawing/2014/main" id="{FBB5C48D-6F9A-9C3E-7622-A96CBB84F9C7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>
              <a:off x="5516136" y="6161591"/>
              <a:ext cx="470749" cy="25717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endParaRPr lang="en-GB"/>
            </a:p>
          </p:txBody>
        </p:sp>
        <p:sp>
          <p:nvSpPr>
            <p:cNvPr id="212005" name="Line 74">
              <a:extLst>
                <a:ext uri="{FF2B5EF4-FFF2-40B4-BE49-F238E27FC236}">
                  <a16:creationId xmlns:a16="http://schemas.microsoft.com/office/drawing/2014/main" id="{B188881A-7DED-42E2-42AA-689003EF16DC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 flipV="1">
              <a:off x="5268488" y="6171114"/>
              <a:ext cx="470749" cy="2381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endParaRPr lang="en-GB"/>
            </a:p>
          </p:txBody>
        </p:sp>
        <p:sp>
          <p:nvSpPr>
            <p:cNvPr id="212006" name="Line 75">
              <a:extLst>
                <a:ext uri="{FF2B5EF4-FFF2-40B4-BE49-F238E27FC236}">
                  <a16:creationId xmlns:a16="http://schemas.microsoft.com/office/drawing/2014/main" id="{B53CD132-571E-9877-2005-102EE3D124DD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>
              <a:off x="6503487" y="6164839"/>
              <a:ext cx="465622" cy="24554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endParaRPr lang="en-GB"/>
            </a:p>
          </p:txBody>
        </p:sp>
        <p:sp>
          <p:nvSpPr>
            <p:cNvPr id="212007" name="Line 76">
              <a:extLst>
                <a:ext uri="{FF2B5EF4-FFF2-40B4-BE49-F238E27FC236}">
                  <a16:creationId xmlns:a16="http://schemas.microsoft.com/office/drawing/2014/main" id="{67A6B6F1-F30D-1735-8A16-94B7EDAC31FA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 flipV="1">
              <a:off x="6255373" y="6167399"/>
              <a:ext cx="470749" cy="24555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endParaRPr lang="en-GB"/>
            </a:p>
          </p:txBody>
        </p:sp>
        <p:sp>
          <p:nvSpPr>
            <p:cNvPr id="212008" name="Line 77">
              <a:extLst>
                <a:ext uri="{FF2B5EF4-FFF2-40B4-BE49-F238E27FC236}">
                  <a16:creationId xmlns:a16="http://schemas.microsoft.com/office/drawing/2014/main" id="{E5B98327-BFCA-AA6D-3F60-902CF13646F4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>
              <a:off x="7506861" y="6152065"/>
              <a:ext cx="470749" cy="27622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endParaRPr lang="en-GB"/>
            </a:p>
          </p:txBody>
        </p:sp>
        <p:sp>
          <p:nvSpPr>
            <p:cNvPr id="212009" name="Line 78">
              <a:extLst>
                <a:ext uri="{FF2B5EF4-FFF2-40B4-BE49-F238E27FC236}">
                  <a16:creationId xmlns:a16="http://schemas.microsoft.com/office/drawing/2014/main" id="{F7401599-E2FF-080D-C056-2D4193C0079A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 flipV="1">
              <a:off x="7255500" y="6176926"/>
              <a:ext cx="470749" cy="22650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endParaRPr lang="en-GB"/>
            </a:p>
          </p:txBody>
        </p:sp>
        <p:sp>
          <p:nvSpPr>
            <p:cNvPr id="212010" name="Oval 91">
              <a:extLst>
                <a:ext uri="{FF2B5EF4-FFF2-40B4-BE49-F238E27FC236}">
                  <a16:creationId xmlns:a16="http://schemas.microsoft.com/office/drawing/2014/main" id="{35E70EF1-B9CC-2D4C-3D4B-7B31B5FBAA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32550" y="3457350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cxnSp>
          <p:nvCxnSpPr>
            <p:cNvPr id="212011" name="AutoShape 93">
              <a:extLst>
                <a:ext uri="{FF2B5EF4-FFF2-40B4-BE49-F238E27FC236}">
                  <a16:creationId xmlns:a16="http://schemas.microsoft.com/office/drawing/2014/main" id="{570A1711-E982-4910-F394-C4B1CA2D8936}"/>
                </a:ext>
              </a:extLst>
            </p:cNvPr>
            <p:cNvCxnSpPr>
              <a:cxnSpLocks noChangeShapeType="1"/>
              <a:stCxn id="212010" idx="4"/>
              <a:endCxn id="211977" idx="0"/>
            </p:cNvCxnSpPr>
            <p:nvPr/>
          </p:nvCxnSpPr>
          <p:spPr bwMode="auto">
            <a:xfrm>
              <a:off x="6623050" y="3838350"/>
              <a:ext cx="0" cy="9353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2012" name="AutoShape 94">
              <a:extLst>
                <a:ext uri="{FF2B5EF4-FFF2-40B4-BE49-F238E27FC236}">
                  <a16:creationId xmlns:a16="http://schemas.microsoft.com/office/drawing/2014/main" id="{F2A19965-F06E-F20F-B0E8-32B4FBC42731}"/>
                </a:ext>
              </a:extLst>
            </p:cNvPr>
            <p:cNvCxnSpPr>
              <a:cxnSpLocks noChangeShapeType="1"/>
              <a:stCxn id="212010" idx="4"/>
              <a:endCxn id="211976" idx="0"/>
            </p:cNvCxnSpPr>
            <p:nvPr/>
          </p:nvCxnSpPr>
          <p:spPr bwMode="auto">
            <a:xfrm flipH="1">
              <a:off x="5632450" y="3838350"/>
              <a:ext cx="990600" cy="9353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2013" name="AutoShape 95">
              <a:extLst>
                <a:ext uri="{FF2B5EF4-FFF2-40B4-BE49-F238E27FC236}">
                  <a16:creationId xmlns:a16="http://schemas.microsoft.com/office/drawing/2014/main" id="{B399A789-E2A8-30F7-E11D-D3AF2BC19038}"/>
                </a:ext>
              </a:extLst>
            </p:cNvPr>
            <p:cNvCxnSpPr>
              <a:cxnSpLocks noChangeShapeType="1"/>
              <a:stCxn id="212010" idx="4"/>
              <a:endCxn id="211978" idx="0"/>
            </p:cNvCxnSpPr>
            <p:nvPr/>
          </p:nvCxnSpPr>
          <p:spPr bwMode="auto">
            <a:xfrm>
              <a:off x="6623050" y="3838350"/>
              <a:ext cx="990600" cy="9353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2014" name="AutoShape 102">
              <a:extLst>
                <a:ext uri="{FF2B5EF4-FFF2-40B4-BE49-F238E27FC236}">
                  <a16:creationId xmlns:a16="http://schemas.microsoft.com/office/drawing/2014/main" id="{6C7ACC37-9339-2C10-05F8-C59D3F02F5AA}"/>
                </a:ext>
              </a:extLst>
            </p:cNvPr>
            <p:cNvCxnSpPr>
              <a:cxnSpLocks noChangeShapeType="1"/>
              <a:stCxn id="212010" idx="4"/>
              <a:endCxn id="211982" idx="0"/>
            </p:cNvCxnSpPr>
            <p:nvPr/>
          </p:nvCxnSpPr>
          <p:spPr bwMode="auto">
            <a:xfrm flipH="1">
              <a:off x="4641850" y="3838350"/>
              <a:ext cx="1981200" cy="9353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12015" name="Rectangle: Rounded Corners 46">
              <a:extLst>
                <a:ext uri="{FF2B5EF4-FFF2-40B4-BE49-F238E27FC236}">
                  <a16:creationId xmlns:a16="http://schemas.microsoft.com/office/drawing/2014/main" id="{C2936F02-08F4-1DC6-D74E-9775EAF0700E}"/>
                </a:ext>
              </a:extLst>
            </p:cNvPr>
            <p:cNvSpPr/>
            <p:nvPr/>
          </p:nvSpPr>
          <p:spPr>
            <a:xfrm>
              <a:off x="4292600" y="4647608"/>
              <a:ext cx="1720850" cy="1573881"/>
            </a:xfrm>
            <a:prstGeom prst="roundRect">
              <a:avLst/>
            </a:prstGeom>
            <a:noFill/>
            <a:ln w="9525">
              <a:solidFill>
                <a:schemeClr val="tx1"/>
              </a:solidFill>
              <a:prstDash val="dash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2017" name="Rectangle: Rounded Corners 47">
              <a:extLst>
                <a:ext uri="{FF2B5EF4-FFF2-40B4-BE49-F238E27FC236}">
                  <a16:creationId xmlns:a16="http://schemas.microsoft.com/office/drawing/2014/main" id="{2CFCBB39-FF88-F2E9-AC6F-DC66BA5EC1E0}"/>
                </a:ext>
              </a:extLst>
            </p:cNvPr>
            <p:cNvSpPr/>
            <p:nvPr/>
          </p:nvSpPr>
          <p:spPr>
            <a:xfrm>
              <a:off x="6238875" y="4652462"/>
              <a:ext cx="1720850" cy="1573881"/>
            </a:xfrm>
            <a:prstGeom prst="roundRect">
              <a:avLst/>
            </a:prstGeom>
            <a:noFill/>
            <a:ln w="9525">
              <a:solidFill>
                <a:schemeClr val="tx1"/>
              </a:solidFill>
              <a:prstDash val="dash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2018" name="Rectangle: Rounded Corners 48">
              <a:extLst>
                <a:ext uri="{FF2B5EF4-FFF2-40B4-BE49-F238E27FC236}">
                  <a16:creationId xmlns:a16="http://schemas.microsoft.com/office/drawing/2014/main" id="{4D4689E5-E75B-1553-A5DC-F28181403922}"/>
                </a:ext>
              </a:extLst>
            </p:cNvPr>
            <p:cNvSpPr/>
            <p:nvPr/>
          </p:nvSpPr>
          <p:spPr>
            <a:xfrm>
              <a:off x="5286335" y="3330499"/>
              <a:ext cx="1755815" cy="666903"/>
            </a:xfrm>
            <a:prstGeom prst="roundRect">
              <a:avLst/>
            </a:prstGeom>
            <a:noFill/>
            <a:ln w="9525">
              <a:solidFill>
                <a:schemeClr val="tx1"/>
              </a:solidFill>
              <a:prstDash val="dash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12019" name="Rectangle 212018">
            <a:extLst>
              <a:ext uri="{FF2B5EF4-FFF2-40B4-BE49-F238E27FC236}">
                <a16:creationId xmlns:a16="http://schemas.microsoft.com/office/drawing/2014/main" id="{B268F197-7874-A5A9-E8C1-3286C703A9C3}"/>
              </a:ext>
            </a:extLst>
          </p:cNvPr>
          <p:cNvSpPr/>
          <p:nvPr/>
        </p:nvSpPr>
        <p:spPr>
          <a:xfrm>
            <a:off x="3735754" y="5562601"/>
            <a:ext cx="416247" cy="914399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2020" name="Rectangle 212019">
            <a:extLst>
              <a:ext uri="{FF2B5EF4-FFF2-40B4-BE49-F238E27FC236}">
                <a16:creationId xmlns:a16="http://schemas.microsoft.com/office/drawing/2014/main" id="{1E4417C1-8776-469A-61E1-A6FD4264DB8F}"/>
              </a:ext>
            </a:extLst>
          </p:cNvPr>
          <p:cNvSpPr/>
          <p:nvPr/>
        </p:nvSpPr>
        <p:spPr>
          <a:xfrm>
            <a:off x="4340049" y="5563995"/>
            <a:ext cx="416247" cy="91300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2021" name="Rectangle 212020">
            <a:extLst>
              <a:ext uri="{FF2B5EF4-FFF2-40B4-BE49-F238E27FC236}">
                <a16:creationId xmlns:a16="http://schemas.microsoft.com/office/drawing/2014/main" id="{61911E0C-1C74-CB94-BE08-7ED78CA229EA}"/>
              </a:ext>
            </a:extLst>
          </p:cNvPr>
          <p:cNvSpPr/>
          <p:nvPr/>
        </p:nvSpPr>
        <p:spPr>
          <a:xfrm>
            <a:off x="4978797" y="5556251"/>
            <a:ext cx="416247" cy="920749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2022" name="Rectangle 212021">
            <a:extLst>
              <a:ext uri="{FF2B5EF4-FFF2-40B4-BE49-F238E27FC236}">
                <a16:creationId xmlns:a16="http://schemas.microsoft.com/office/drawing/2014/main" id="{2AEA2D63-045B-74F7-18CB-4F54EE8E80B8}"/>
              </a:ext>
            </a:extLst>
          </p:cNvPr>
          <p:cNvSpPr/>
          <p:nvPr/>
        </p:nvSpPr>
        <p:spPr>
          <a:xfrm>
            <a:off x="5583092" y="5557645"/>
            <a:ext cx="416247" cy="91935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2023" name="Rectangle 212022">
            <a:extLst>
              <a:ext uri="{FF2B5EF4-FFF2-40B4-BE49-F238E27FC236}">
                <a16:creationId xmlns:a16="http://schemas.microsoft.com/office/drawing/2014/main" id="{42F6E567-0999-9B7D-8109-7CA613BBA683}"/>
              </a:ext>
            </a:extLst>
          </p:cNvPr>
          <p:cNvSpPr/>
          <p:nvPr/>
        </p:nvSpPr>
        <p:spPr>
          <a:xfrm>
            <a:off x="6187387" y="5556251"/>
            <a:ext cx="416247" cy="91935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2024" name="Rectangle 212023">
            <a:extLst>
              <a:ext uri="{FF2B5EF4-FFF2-40B4-BE49-F238E27FC236}">
                <a16:creationId xmlns:a16="http://schemas.microsoft.com/office/drawing/2014/main" id="{BBAE2680-13EB-3FFF-A7F9-90AEABD16CE2}"/>
              </a:ext>
            </a:extLst>
          </p:cNvPr>
          <p:cNvSpPr/>
          <p:nvPr/>
        </p:nvSpPr>
        <p:spPr>
          <a:xfrm>
            <a:off x="6791682" y="5557645"/>
            <a:ext cx="416247" cy="91935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2025" name="Rectangle 212024">
            <a:extLst>
              <a:ext uri="{FF2B5EF4-FFF2-40B4-BE49-F238E27FC236}">
                <a16:creationId xmlns:a16="http://schemas.microsoft.com/office/drawing/2014/main" id="{58D9C23C-DB94-1A98-BB64-D15A421B1A16}"/>
              </a:ext>
            </a:extLst>
          </p:cNvPr>
          <p:cNvSpPr/>
          <p:nvPr/>
        </p:nvSpPr>
        <p:spPr>
          <a:xfrm>
            <a:off x="7430430" y="5549901"/>
            <a:ext cx="416247" cy="91935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2026" name="Rectangle 212025">
            <a:extLst>
              <a:ext uri="{FF2B5EF4-FFF2-40B4-BE49-F238E27FC236}">
                <a16:creationId xmlns:a16="http://schemas.microsoft.com/office/drawing/2014/main" id="{7CC637CE-F4E4-CC13-183A-7B42026C0817}"/>
              </a:ext>
            </a:extLst>
          </p:cNvPr>
          <p:cNvSpPr/>
          <p:nvPr/>
        </p:nvSpPr>
        <p:spPr>
          <a:xfrm>
            <a:off x="8034725" y="5551295"/>
            <a:ext cx="416247" cy="91935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2029" name="Rectangle 212028">
            <a:extLst>
              <a:ext uri="{FF2B5EF4-FFF2-40B4-BE49-F238E27FC236}">
                <a16:creationId xmlns:a16="http://schemas.microsoft.com/office/drawing/2014/main" id="{F4B89810-4CC3-AFA8-556B-642F7C2760EE}"/>
              </a:ext>
            </a:extLst>
          </p:cNvPr>
          <p:cNvSpPr/>
          <p:nvPr/>
        </p:nvSpPr>
        <p:spPr>
          <a:xfrm>
            <a:off x="3784483" y="6324600"/>
            <a:ext cx="126000" cy="126000"/>
          </a:xfrm>
          <a:prstGeom prst="rect">
            <a:avLst/>
          </a:prstGeom>
          <a:solidFill>
            <a:srgbClr val="996633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2031" name="Rectangle 212030">
            <a:extLst>
              <a:ext uri="{FF2B5EF4-FFF2-40B4-BE49-F238E27FC236}">
                <a16:creationId xmlns:a16="http://schemas.microsoft.com/office/drawing/2014/main" id="{D324DF79-3B6E-EE84-300C-660C68264B9F}"/>
              </a:ext>
            </a:extLst>
          </p:cNvPr>
          <p:cNvSpPr/>
          <p:nvPr/>
        </p:nvSpPr>
        <p:spPr>
          <a:xfrm>
            <a:off x="3972188" y="6324600"/>
            <a:ext cx="126000" cy="126000"/>
          </a:xfrm>
          <a:prstGeom prst="rect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262C8F27-48A2-8725-51CA-0DD06407D074}"/>
              </a:ext>
            </a:extLst>
          </p:cNvPr>
          <p:cNvSpPr/>
          <p:nvPr/>
        </p:nvSpPr>
        <p:spPr>
          <a:xfrm>
            <a:off x="3787065" y="6146287"/>
            <a:ext cx="126000" cy="126000"/>
          </a:xfrm>
          <a:prstGeom prst="rect">
            <a:avLst/>
          </a:prstGeom>
          <a:solidFill>
            <a:srgbClr val="7030A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5B940D9A-94E4-EE59-F196-E15ED3A7A243}"/>
              </a:ext>
            </a:extLst>
          </p:cNvPr>
          <p:cNvSpPr/>
          <p:nvPr/>
        </p:nvSpPr>
        <p:spPr>
          <a:xfrm>
            <a:off x="3974770" y="6146287"/>
            <a:ext cx="126000" cy="12600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C2B25A35-03E0-4546-4888-B9959241D1AF}"/>
              </a:ext>
            </a:extLst>
          </p:cNvPr>
          <p:cNvSpPr/>
          <p:nvPr/>
        </p:nvSpPr>
        <p:spPr>
          <a:xfrm>
            <a:off x="3784483" y="5967974"/>
            <a:ext cx="126000" cy="12600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2B9F015B-3BB6-48ED-DBF0-0E8A0EC438A9}"/>
              </a:ext>
            </a:extLst>
          </p:cNvPr>
          <p:cNvSpPr/>
          <p:nvPr/>
        </p:nvSpPr>
        <p:spPr>
          <a:xfrm>
            <a:off x="3972188" y="5967974"/>
            <a:ext cx="126000" cy="12600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86C71A4F-977C-CAF1-DE38-7751384DDF7B}"/>
              </a:ext>
            </a:extLst>
          </p:cNvPr>
          <p:cNvSpPr/>
          <p:nvPr/>
        </p:nvSpPr>
        <p:spPr>
          <a:xfrm>
            <a:off x="4394137" y="6324600"/>
            <a:ext cx="126000" cy="126000"/>
          </a:xfrm>
          <a:prstGeom prst="rect">
            <a:avLst/>
          </a:prstGeom>
          <a:solidFill>
            <a:srgbClr val="0066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8E08C89A-E0CD-6EBD-A34F-B328D85BF48D}"/>
              </a:ext>
            </a:extLst>
          </p:cNvPr>
          <p:cNvSpPr/>
          <p:nvPr/>
        </p:nvSpPr>
        <p:spPr>
          <a:xfrm>
            <a:off x="4581842" y="6324600"/>
            <a:ext cx="126000" cy="12600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93B255B5-C977-58D9-B0AA-396814791E56}"/>
              </a:ext>
            </a:extLst>
          </p:cNvPr>
          <p:cNvSpPr/>
          <p:nvPr/>
        </p:nvSpPr>
        <p:spPr>
          <a:xfrm>
            <a:off x="4396719" y="6146287"/>
            <a:ext cx="126000" cy="126000"/>
          </a:xfrm>
          <a:prstGeom prst="rect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4F3F3B1B-7865-C782-6BA6-C9E49FA798F6}"/>
              </a:ext>
            </a:extLst>
          </p:cNvPr>
          <p:cNvSpPr/>
          <p:nvPr/>
        </p:nvSpPr>
        <p:spPr>
          <a:xfrm>
            <a:off x="4581842" y="5967974"/>
            <a:ext cx="126000" cy="12600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1F85E49D-69B5-4C35-6ECB-EFCF49197F1B}"/>
              </a:ext>
            </a:extLst>
          </p:cNvPr>
          <p:cNvSpPr/>
          <p:nvPr/>
        </p:nvSpPr>
        <p:spPr>
          <a:xfrm>
            <a:off x="5221018" y="6324600"/>
            <a:ext cx="126000" cy="12600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C4BE7D27-E4C1-D8F0-D498-0A46A4450FD4}"/>
              </a:ext>
            </a:extLst>
          </p:cNvPr>
          <p:cNvSpPr/>
          <p:nvPr/>
        </p:nvSpPr>
        <p:spPr>
          <a:xfrm>
            <a:off x="5035895" y="6146287"/>
            <a:ext cx="126000" cy="126000"/>
          </a:xfrm>
          <a:prstGeom prst="rect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135E087D-53D3-BE01-F7CA-44CC2B5F9FCF}"/>
              </a:ext>
            </a:extLst>
          </p:cNvPr>
          <p:cNvSpPr/>
          <p:nvPr/>
        </p:nvSpPr>
        <p:spPr>
          <a:xfrm>
            <a:off x="5223600" y="6146287"/>
            <a:ext cx="126000" cy="126000"/>
          </a:xfrm>
          <a:prstGeom prst="rect">
            <a:avLst/>
          </a:prstGeom>
          <a:solidFill>
            <a:srgbClr val="00B05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07B177DF-5EAD-91A7-0815-66C15B4A7322}"/>
              </a:ext>
            </a:extLst>
          </p:cNvPr>
          <p:cNvSpPr/>
          <p:nvPr/>
        </p:nvSpPr>
        <p:spPr>
          <a:xfrm>
            <a:off x="5033313" y="5967974"/>
            <a:ext cx="126000" cy="12600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DBB49D00-F522-058C-8726-B6A1748CAFD5}"/>
              </a:ext>
            </a:extLst>
          </p:cNvPr>
          <p:cNvSpPr/>
          <p:nvPr/>
        </p:nvSpPr>
        <p:spPr>
          <a:xfrm>
            <a:off x="5633072" y="6324600"/>
            <a:ext cx="126000" cy="126000"/>
          </a:xfrm>
          <a:prstGeom prst="rect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47FEA954-59F3-67F4-1AE9-1A7F6C9F100D}"/>
              </a:ext>
            </a:extLst>
          </p:cNvPr>
          <p:cNvSpPr/>
          <p:nvPr/>
        </p:nvSpPr>
        <p:spPr>
          <a:xfrm>
            <a:off x="5635654" y="6146287"/>
            <a:ext cx="126000" cy="12600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8D92770F-40A8-8BAE-32B3-3996CA211262}"/>
              </a:ext>
            </a:extLst>
          </p:cNvPr>
          <p:cNvSpPr/>
          <p:nvPr/>
        </p:nvSpPr>
        <p:spPr>
          <a:xfrm>
            <a:off x="5823359" y="6146287"/>
            <a:ext cx="126000" cy="126000"/>
          </a:xfrm>
          <a:prstGeom prst="rect">
            <a:avLst/>
          </a:prstGeom>
          <a:solidFill>
            <a:srgbClr val="996633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42EC0040-1E06-BD6E-0ABF-DCDA2F09FA18}"/>
              </a:ext>
            </a:extLst>
          </p:cNvPr>
          <p:cNvSpPr/>
          <p:nvPr/>
        </p:nvSpPr>
        <p:spPr>
          <a:xfrm>
            <a:off x="5820777" y="5967974"/>
            <a:ext cx="126000" cy="12600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EC28AA05-7917-206F-B3CC-A3BF50EB5706}"/>
              </a:ext>
            </a:extLst>
          </p:cNvPr>
          <p:cNvSpPr/>
          <p:nvPr/>
        </p:nvSpPr>
        <p:spPr>
          <a:xfrm>
            <a:off x="6423316" y="6324600"/>
            <a:ext cx="126000" cy="126000"/>
          </a:xfrm>
          <a:prstGeom prst="rect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81C91D35-9EBF-B614-FE42-D4CD25448631}"/>
              </a:ext>
            </a:extLst>
          </p:cNvPr>
          <p:cNvSpPr/>
          <p:nvPr/>
        </p:nvSpPr>
        <p:spPr>
          <a:xfrm>
            <a:off x="6238193" y="6146287"/>
            <a:ext cx="126000" cy="126000"/>
          </a:xfrm>
          <a:prstGeom prst="rect">
            <a:avLst/>
          </a:prstGeom>
          <a:solidFill>
            <a:srgbClr val="0066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578CA99F-545F-266E-0919-0761D7A82FC7}"/>
              </a:ext>
            </a:extLst>
          </p:cNvPr>
          <p:cNvSpPr/>
          <p:nvPr/>
        </p:nvSpPr>
        <p:spPr>
          <a:xfrm>
            <a:off x="6423316" y="5967974"/>
            <a:ext cx="126000" cy="12600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87C0C9FE-0A51-EA0F-E40F-EC39DAC5E671}"/>
              </a:ext>
            </a:extLst>
          </p:cNvPr>
          <p:cNvSpPr/>
          <p:nvPr/>
        </p:nvSpPr>
        <p:spPr>
          <a:xfrm>
            <a:off x="7031489" y="6324600"/>
            <a:ext cx="126000" cy="126000"/>
          </a:xfrm>
          <a:prstGeom prst="rect">
            <a:avLst/>
          </a:prstGeom>
          <a:solidFill>
            <a:srgbClr val="0066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37877073-870B-14B2-14DD-4BBE847F66A8}"/>
              </a:ext>
            </a:extLst>
          </p:cNvPr>
          <p:cNvSpPr/>
          <p:nvPr/>
        </p:nvSpPr>
        <p:spPr>
          <a:xfrm>
            <a:off x="6846366" y="6146287"/>
            <a:ext cx="126000" cy="126000"/>
          </a:xfrm>
          <a:prstGeom prst="rect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19ECE2DD-0127-01AB-EA03-4AE61FF907F1}"/>
              </a:ext>
            </a:extLst>
          </p:cNvPr>
          <p:cNvSpPr/>
          <p:nvPr/>
        </p:nvSpPr>
        <p:spPr>
          <a:xfrm>
            <a:off x="6843784" y="5967974"/>
            <a:ext cx="126000" cy="126000"/>
          </a:xfrm>
          <a:prstGeom prst="rect">
            <a:avLst/>
          </a:prstGeom>
          <a:solidFill>
            <a:srgbClr val="00B05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8C42E74A-74F8-EB02-DCE6-A4610910FCEA}"/>
              </a:ext>
            </a:extLst>
          </p:cNvPr>
          <p:cNvSpPr/>
          <p:nvPr/>
        </p:nvSpPr>
        <p:spPr>
          <a:xfrm>
            <a:off x="7031489" y="5967974"/>
            <a:ext cx="126000" cy="126000"/>
          </a:xfrm>
          <a:prstGeom prst="rect">
            <a:avLst/>
          </a:prstGeom>
          <a:solidFill>
            <a:srgbClr val="7030A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C0E0DA9A-4193-8E0E-EC84-247AEA744458}"/>
              </a:ext>
            </a:extLst>
          </p:cNvPr>
          <p:cNvSpPr/>
          <p:nvPr/>
        </p:nvSpPr>
        <p:spPr>
          <a:xfrm>
            <a:off x="7482875" y="6324600"/>
            <a:ext cx="126000" cy="126000"/>
          </a:xfrm>
          <a:prstGeom prst="rect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E0AFC73E-194B-918D-FE96-5E0CDA126757}"/>
              </a:ext>
            </a:extLst>
          </p:cNvPr>
          <p:cNvSpPr/>
          <p:nvPr/>
        </p:nvSpPr>
        <p:spPr>
          <a:xfrm>
            <a:off x="7670580" y="6324600"/>
            <a:ext cx="126000" cy="126000"/>
          </a:xfrm>
          <a:prstGeom prst="rect">
            <a:avLst/>
          </a:prstGeom>
          <a:solidFill>
            <a:srgbClr val="0066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CE373A0A-52E2-8D01-47F1-6A02DCE318E2}"/>
              </a:ext>
            </a:extLst>
          </p:cNvPr>
          <p:cNvSpPr/>
          <p:nvPr/>
        </p:nvSpPr>
        <p:spPr>
          <a:xfrm>
            <a:off x="7673162" y="6146287"/>
            <a:ext cx="126000" cy="126000"/>
          </a:xfrm>
          <a:prstGeom prst="rect">
            <a:avLst/>
          </a:prstGeom>
          <a:solidFill>
            <a:srgbClr val="00B05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60DBED3A-21FE-44ED-7CB7-B6CDBC125861}"/>
              </a:ext>
            </a:extLst>
          </p:cNvPr>
          <p:cNvSpPr/>
          <p:nvPr/>
        </p:nvSpPr>
        <p:spPr>
          <a:xfrm>
            <a:off x="8268813" y="6324600"/>
            <a:ext cx="126000" cy="126000"/>
          </a:xfrm>
          <a:prstGeom prst="rect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D09081BB-2E5E-9337-9B64-A02E01321AE2}"/>
              </a:ext>
            </a:extLst>
          </p:cNvPr>
          <p:cNvSpPr/>
          <p:nvPr/>
        </p:nvSpPr>
        <p:spPr>
          <a:xfrm>
            <a:off x="8083690" y="6146287"/>
            <a:ext cx="126000" cy="126000"/>
          </a:xfrm>
          <a:prstGeom prst="rect">
            <a:avLst/>
          </a:prstGeom>
          <a:solidFill>
            <a:srgbClr val="7030A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79352BF1-861F-E8E3-603B-B0B93CA46EE0}"/>
              </a:ext>
            </a:extLst>
          </p:cNvPr>
          <p:cNvSpPr/>
          <p:nvPr/>
        </p:nvSpPr>
        <p:spPr>
          <a:xfrm>
            <a:off x="8271395" y="6146287"/>
            <a:ext cx="126000" cy="126000"/>
          </a:xfrm>
          <a:prstGeom prst="rect">
            <a:avLst/>
          </a:prstGeom>
          <a:solidFill>
            <a:srgbClr val="7030A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19C48EAF-A74F-AB41-5B04-294563292330}"/>
              </a:ext>
            </a:extLst>
          </p:cNvPr>
          <p:cNvSpPr/>
          <p:nvPr/>
        </p:nvSpPr>
        <p:spPr>
          <a:xfrm>
            <a:off x="8081108" y="5967974"/>
            <a:ext cx="126000" cy="126000"/>
          </a:xfrm>
          <a:prstGeom prst="rect">
            <a:avLst/>
          </a:prstGeom>
          <a:solidFill>
            <a:srgbClr val="00B05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211972" name="Straight Connector 211971">
            <a:extLst>
              <a:ext uri="{FF2B5EF4-FFF2-40B4-BE49-F238E27FC236}">
                <a16:creationId xmlns:a16="http://schemas.microsoft.com/office/drawing/2014/main" id="{FA2EB6DC-B453-C1E9-78F0-D019AB4057D0}"/>
              </a:ext>
            </a:extLst>
          </p:cNvPr>
          <p:cNvCxnSpPr/>
          <p:nvPr/>
        </p:nvCxnSpPr>
        <p:spPr>
          <a:xfrm>
            <a:off x="0" y="5791200"/>
            <a:ext cx="12192000" cy="10073"/>
          </a:xfrm>
          <a:prstGeom prst="line">
            <a:avLst/>
          </a:prstGeom>
          <a:ln w="1905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DCCF09C9-FA8D-5BA6-CB6E-2DF433CC4574}"/>
              </a:ext>
            </a:extLst>
          </p:cNvPr>
          <p:cNvCxnSpPr/>
          <p:nvPr/>
        </p:nvCxnSpPr>
        <p:spPr>
          <a:xfrm>
            <a:off x="0" y="4751173"/>
            <a:ext cx="12192000" cy="10073"/>
          </a:xfrm>
          <a:prstGeom prst="line">
            <a:avLst/>
          </a:prstGeom>
          <a:ln w="1905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5CD5372-8CB0-1D12-3C35-D711067A0D5F}"/>
              </a:ext>
            </a:extLst>
          </p:cNvPr>
          <p:cNvSpPr txBox="1"/>
          <p:nvPr/>
        </p:nvSpPr>
        <p:spPr>
          <a:xfrm>
            <a:off x="182047" y="4018043"/>
            <a:ext cx="2717106" cy="132343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  <a:t>VLAN ID  Container</a:t>
            </a:r>
          </a:p>
          <a:p>
            <a: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GB" sz="2000" dirty="0">
                <a:solidFill>
                  <a:srgbClr val="0732E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       1_1_1</a:t>
            </a:r>
          </a:p>
          <a:p>
            <a: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GB" sz="2000" dirty="0">
                <a:solidFill>
                  <a:srgbClr val="99663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20       1_1_3</a:t>
            </a:r>
          </a:p>
          <a:p>
            <a:r>
              <a:rPr lang="en-GB" sz="2000" dirty="0">
                <a:solidFill>
                  <a:srgbClr val="99663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  <a:t>…       …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BDE0EDF5-46CA-571C-D6D9-420B48106225}"/>
              </a:ext>
            </a:extLst>
          </p:cNvPr>
          <p:cNvCxnSpPr>
            <a:cxnSpLocks/>
            <a:stCxn id="2" idx="2"/>
            <a:endCxn id="212019" idx="1"/>
          </p:cNvCxnSpPr>
          <p:nvPr/>
        </p:nvCxnSpPr>
        <p:spPr>
          <a:xfrm>
            <a:off x="1540600" y="5341482"/>
            <a:ext cx="2195154" cy="67831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453430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4C445B-C92C-53CD-3437-19069AE166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the last </a:t>
            </a:r>
            <a:r>
              <a:rPr lang="it-IT" dirty="0" err="1"/>
              <a:t>problem</a:t>
            </a:r>
            <a:r>
              <a:rPr lang="it-IT" dirty="0"/>
              <a:t> to </a:t>
            </a:r>
            <a:r>
              <a:rPr lang="it-IT" dirty="0" err="1"/>
              <a:t>overcome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F1731D-0810-CC16-1C2C-A2A85A872D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if a </a:t>
            </a:r>
            <a:r>
              <a:rPr lang="en-GB"/>
              <a:t>Leaf-server </a:t>
            </a:r>
            <a:r>
              <a:rPr lang="en-GB" dirty="0"/>
              <a:t>link breaks down, the server is severed off the data </a:t>
            </a:r>
            <a:r>
              <a:rPr lang="en-GB" dirty="0" err="1"/>
              <a:t>center</a:t>
            </a:r>
            <a:endParaRPr lang="en-GB" dirty="0"/>
          </a:p>
          <a:p>
            <a:r>
              <a:rPr lang="en-GB" dirty="0"/>
              <a:t>if a </a:t>
            </a:r>
            <a:r>
              <a:rPr lang="en-GB"/>
              <a:t>Leaf </a:t>
            </a:r>
            <a:r>
              <a:rPr lang="en-GB" dirty="0"/>
              <a:t>breaks, all the servers connected to that </a:t>
            </a:r>
            <a:r>
              <a:rPr lang="en-GB"/>
              <a:t>Leaf </a:t>
            </a:r>
            <a:r>
              <a:rPr lang="en-GB" dirty="0"/>
              <a:t>are severed off the data </a:t>
            </a:r>
            <a:r>
              <a:rPr lang="en-GB" dirty="0" err="1"/>
              <a:t>center</a:t>
            </a:r>
            <a:endParaRPr lang="en-GB" dirty="0"/>
          </a:p>
          <a:p>
            <a:r>
              <a:rPr lang="en-GB" dirty="0"/>
              <a:t>if a maintenance needs to be done on a </a:t>
            </a:r>
            <a:r>
              <a:rPr lang="en-GB"/>
              <a:t>Leaf</a:t>
            </a:r>
            <a:r>
              <a:rPr lang="en-GB" dirty="0"/>
              <a:t>, all the </a:t>
            </a:r>
            <a:r>
              <a:rPr lang="en-GB"/>
              <a:t>servers </a:t>
            </a:r>
            <a:r>
              <a:rPr lang="en-GB" dirty="0"/>
              <a:t>connected to that </a:t>
            </a:r>
            <a:r>
              <a:rPr lang="en-GB"/>
              <a:t>Leaf</a:t>
            </a:r>
            <a:r>
              <a:rPr lang="en-GB" dirty="0"/>
              <a:t> are temporarily severed off the data </a:t>
            </a:r>
            <a:r>
              <a:rPr lang="en-GB" dirty="0" err="1"/>
              <a:t>center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38565824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63CC9-F7AB-9DA6-1168-6854B73C6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dual attached servers – bonding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B4C4BF-66C9-057F-9131-AF78A52B1C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3"/>
            <a:ext cx="10972800" cy="4648197"/>
          </a:xfrm>
        </p:spPr>
        <p:txBody>
          <a:bodyPr/>
          <a:lstStyle/>
          <a:p>
            <a:r>
              <a:rPr lang="en-GB" dirty="0"/>
              <a:t>aggregates multiple NICs into a single virtual interface</a:t>
            </a:r>
          </a:p>
          <a:p>
            <a:r>
              <a:rPr lang="en-GB"/>
              <a:t>Layer-2 </a:t>
            </a:r>
            <a:r>
              <a:rPr lang="en-GB" dirty="0"/>
              <a:t>technology</a:t>
            </a:r>
          </a:p>
          <a:p>
            <a:r>
              <a:rPr lang="en-GB" dirty="0"/>
              <a:t>different policies are possible</a:t>
            </a:r>
          </a:p>
          <a:p>
            <a:pPr lvl="1"/>
            <a:r>
              <a:rPr lang="en-GB" dirty="0"/>
              <a:t>active-backup</a:t>
            </a:r>
          </a:p>
          <a:p>
            <a:pPr lvl="1"/>
            <a:r>
              <a:rPr lang="en-GB" dirty="0"/>
              <a:t>active-active	</a:t>
            </a:r>
          </a:p>
          <a:p>
            <a:pPr lvl="2"/>
            <a:r>
              <a:rPr lang="en-GB"/>
              <a:t>balance-</a:t>
            </a:r>
            <a:r>
              <a:rPr lang="en-GB" err="1"/>
              <a:t>rr</a:t>
            </a:r>
            <a:endParaRPr lang="en-GB" dirty="0"/>
          </a:p>
          <a:p>
            <a:pPr lvl="2"/>
            <a:r>
              <a:rPr lang="en-GB" dirty="0"/>
              <a:t>balance-</a:t>
            </a:r>
            <a:r>
              <a:rPr lang="en-GB" dirty="0" err="1"/>
              <a:t>xor</a:t>
            </a:r>
            <a:endParaRPr lang="en-GB"/>
          </a:p>
          <a:p>
            <a:pPr lvl="2"/>
            <a:r>
              <a:rPr lang="en-GB" u="sng"/>
              <a:t>802.3ad</a:t>
            </a:r>
          </a:p>
          <a:p>
            <a:pPr lvl="2"/>
            <a:r>
              <a:rPr lang="en-GB" dirty="0"/>
              <a:t>and more…</a:t>
            </a:r>
          </a:p>
        </p:txBody>
      </p:sp>
    </p:spTree>
    <p:extLst>
      <p:ext uri="{BB962C8B-B14F-4D97-AF65-F5344CB8AC3E}">
        <p14:creationId xmlns:p14="http://schemas.microsoft.com/office/powerpoint/2010/main" val="1369715098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970" name="Rectangle 2">
            <a:extLst>
              <a:ext uri="{FF2B5EF4-FFF2-40B4-BE49-F238E27FC236}">
                <a16:creationId xmlns:a16="http://schemas.microsoft.com/office/drawing/2014/main" id="{EDFD10A7-4F6B-B00A-C376-DC850B6EF27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it-IT"/>
              <a:t>the full picture</a:t>
            </a:r>
            <a:endParaRPr lang="en-US" altLang="it-IT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6D6ADE8-DE9B-4892-A34E-A74D2653B17F}"/>
              </a:ext>
            </a:extLst>
          </p:cNvPr>
          <p:cNvGrpSpPr/>
          <p:nvPr/>
        </p:nvGrpSpPr>
        <p:grpSpPr>
          <a:xfrm>
            <a:off x="3824866" y="1605064"/>
            <a:ext cx="4542268" cy="3975832"/>
            <a:chOff x="4292600" y="3330499"/>
            <a:chExt cx="3667125" cy="3209822"/>
          </a:xfrm>
        </p:grpSpPr>
        <p:sp>
          <p:nvSpPr>
            <p:cNvPr id="5" name="AutoShape 118">
              <a:extLst>
                <a:ext uri="{FF2B5EF4-FFF2-40B4-BE49-F238E27FC236}">
                  <a16:creationId xmlns:a16="http://schemas.microsoft.com/office/drawing/2014/main" id="{D7D449DF-56C5-E5F2-924A-169C3AF6CD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3381149"/>
              <a:ext cx="1508126" cy="540000"/>
            </a:xfrm>
            <a:prstGeom prst="roundRect">
              <a:avLst>
                <a:gd name="adj" fmla="val 31509"/>
              </a:avLst>
            </a:prstGeom>
            <a:solidFill>
              <a:srgbClr val="FFFF00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endParaRPr lang="en-GB"/>
            </a:p>
          </p:txBody>
        </p:sp>
        <p:sp>
          <p:nvSpPr>
            <p:cNvPr id="6" name="AutoShape 8">
              <a:extLst>
                <a:ext uri="{FF2B5EF4-FFF2-40B4-BE49-F238E27FC236}">
                  <a16:creationId xmlns:a16="http://schemas.microsoft.com/office/drawing/2014/main" id="{09648BBD-E46D-2C8C-B0FE-796099FDEF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46950" y="5600458"/>
              <a:ext cx="533400" cy="540000"/>
            </a:xfrm>
            <a:prstGeom prst="roundRect">
              <a:avLst>
                <a:gd name="adj" fmla="val 31509"/>
              </a:avLst>
            </a:prstGeom>
            <a:solidFill>
              <a:srgbClr val="000066">
                <a:alpha val="25000"/>
              </a:srgbClr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GB"/>
            </a:p>
          </p:txBody>
        </p:sp>
        <p:sp>
          <p:nvSpPr>
            <p:cNvPr id="8" name="AutoShape 9">
              <a:extLst>
                <a:ext uri="{FF2B5EF4-FFF2-40B4-BE49-F238E27FC236}">
                  <a16:creationId xmlns:a16="http://schemas.microsoft.com/office/drawing/2014/main" id="{2458A576-75F7-5087-077B-8357E7BD82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56350" y="5600458"/>
              <a:ext cx="533400" cy="540000"/>
            </a:xfrm>
            <a:prstGeom prst="roundRect">
              <a:avLst>
                <a:gd name="adj" fmla="val 31509"/>
              </a:avLst>
            </a:prstGeom>
            <a:solidFill>
              <a:srgbClr val="000066">
                <a:alpha val="50000"/>
              </a:srgbClr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GB"/>
            </a:p>
          </p:txBody>
        </p:sp>
        <p:sp>
          <p:nvSpPr>
            <p:cNvPr id="9" name="AutoShape 10">
              <a:extLst>
                <a:ext uri="{FF2B5EF4-FFF2-40B4-BE49-F238E27FC236}">
                  <a16:creationId xmlns:a16="http://schemas.microsoft.com/office/drawing/2014/main" id="{E76EE2AD-35F7-FBA5-C455-9F6E8B561D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65750" y="5600458"/>
              <a:ext cx="533400" cy="540000"/>
            </a:xfrm>
            <a:prstGeom prst="roundRect">
              <a:avLst>
                <a:gd name="adj" fmla="val 31509"/>
              </a:avLst>
            </a:prstGeom>
            <a:solidFill>
              <a:srgbClr val="006600">
                <a:alpha val="25000"/>
              </a:srgbClr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GB"/>
            </a:p>
          </p:txBody>
        </p:sp>
        <p:sp>
          <p:nvSpPr>
            <p:cNvPr id="10" name="AutoShape 11">
              <a:extLst>
                <a:ext uri="{FF2B5EF4-FFF2-40B4-BE49-F238E27FC236}">
                  <a16:creationId xmlns:a16="http://schemas.microsoft.com/office/drawing/2014/main" id="{675D7100-E954-49D5-6287-3CBE48C29D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75150" y="5600458"/>
              <a:ext cx="533400" cy="540000"/>
            </a:xfrm>
            <a:prstGeom prst="roundRect">
              <a:avLst>
                <a:gd name="adj" fmla="val 31509"/>
              </a:avLst>
            </a:prstGeom>
            <a:solidFill>
              <a:srgbClr val="006600">
                <a:alpha val="50000"/>
              </a:srgbClr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GB"/>
            </a:p>
          </p:txBody>
        </p:sp>
        <p:sp>
          <p:nvSpPr>
            <p:cNvPr id="11" name="AutoShape 14">
              <a:extLst>
                <a:ext uri="{FF2B5EF4-FFF2-40B4-BE49-F238E27FC236}">
                  <a16:creationId xmlns:a16="http://schemas.microsoft.com/office/drawing/2014/main" id="{0932A2B4-9E35-F6C5-208C-3E1CAFCEAC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40475" y="4707630"/>
              <a:ext cx="1517650" cy="540000"/>
            </a:xfrm>
            <a:prstGeom prst="roundRect">
              <a:avLst>
                <a:gd name="adj" fmla="val 31509"/>
              </a:avLst>
            </a:prstGeom>
            <a:solidFill>
              <a:srgbClr val="CCFF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endParaRPr lang="en-GB"/>
            </a:p>
          </p:txBody>
        </p:sp>
        <p:sp>
          <p:nvSpPr>
            <p:cNvPr id="12" name="AutoShape 15">
              <a:extLst>
                <a:ext uri="{FF2B5EF4-FFF2-40B4-BE49-F238E27FC236}">
                  <a16:creationId xmlns:a16="http://schemas.microsoft.com/office/drawing/2014/main" id="{62C4660B-CDA3-BD4B-3BC0-F871930848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88682" y="4694190"/>
              <a:ext cx="1517651" cy="540000"/>
            </a:xfrm>
            <a:prstGeom prst="roundRect">
              <a:avLst>
                <a:gd name="adj" fmla="val 31509"/>
              </a:avLst>
            </a:prstGeom>
            <a:solidFill>
              <a:srgbClr val="CCFF99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endParaRPr lang="en-GB"/>
            </a:p>
          </p:txBody>
        </p:sp>
        <p:sp>
          <p:nvSpPr>
            <p:cNvPr id="13" name="Oval 22">
              <a:extLst>
                <a:ext uri="{FF2B5EF4-FFF2-40B4-BE49-F238E27FC236}">
                  <a16:creationId xmlns:a16="http://schemas.microsoft.com/office/drawing/2014/main" id="{619A3357-71AC-256F-7AB9-F52597B712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9100" y="3457350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14" name="Oval 24">
              <a:extLst>
                <a:ext uri="{FF2B5EF4-FFF2-40B4-BE49-F238E27FC236}">
                  <a16:creationId xmlns:a16="http://schemas.microsoft.com/office/drawing/2014/main" id="{E783000F-4B83-B411-8D71-FE147FEFF9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41950" y="4773690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15" name="Oval 25">
              <a:extLst>
                <a:ext uri="{FF2B5EF4-FFF2-40B4-BE49-F238E27FC236}">
                  <a16:creationId xmlns:a16="http://schemas.microsoft.com/office/drawing/2014/main" id="{DEC4D066-653E-3375-6891-0CEFB1D4EB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32550" y="4773690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16" name="Oval 26">
              <a:extLst>
                <a:ext uri="{FF2B5EF4-FFF2-40B4-BE49-F238E27FC236}">
                  <a16:creationId xmlns:a16="http://schemas.microsoft.com/office/drawing/2014/main" id="{08C7FCA1-87B7-43F4-E183-5BC0DD7A07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23150" y="4773690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cxnSp>
          <p:nvCxnSpPr>
            <p:cNvPr id="17" name="AutoShape 30">
              <a:extLst>
                <a:ext uri="{FF2B5EF4-FFF2-40B4-BE49-F238E27FC236}">
                  <a16:creationId xmlns:a16="http://schemas.microsoft.com/office/drawing/2014/main" id="{5E1DF708-9878-8CAA-2331-BEAEC4C46D9B}"/>
                </a:ext>
              </a:extLst>
            </p:cNvPr>
            <p:cNvCxnSpPr>
              <a:cxnSpLocks noChangeShapeType="1"/>
              <a:stCxn id="13" idx="4"/>
              <a:endCxn id="15" idx="0"/>
            </p:cNvCxnSpPr>
            <p:nvPr/>
          </p:nvCxnSpPr>
          <p:spPr bwMode="auto">
            <a:xfrm>
              <a:off x="5689600" y="3838350"/>
              <a:ext cx="933450" cy="9353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AutoShape 32">
              <a:extLst>
                <a:ext uri="{FF2B5EF4-FFF2-40B4-BE49-F238E27FC236}">
                  <a16:creationId xmlns:a16="http://schemas.microsoft.com/office/drawing/2014/main" id="{613FBE48-D113-B63D-8D91-4CA6C59A9261}"/>
                </a:ext>
              </a:extLst>
            </p:cNvPr>
            <p:cNvCxnSpPr>
              <a:cxnSpLocks noChangeShapeType="1"/>
              <a:stCxn id="13" idx="4"/>
              <a:endCxn id="14" idx="0"/>
            </p:cNvCxnSpPr>
            <p:nvPr/>
          </p:nvCxnSpPr>
          <p:spPr bwMode="auto">
            <a:xfrm flipH="1">
              <a:off x="5632450" y="3838350"/>
              <a:ext cx="57150" cy="9353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AutoShape 33">
              <a:extLst>
                <a:ext uri="{FF2B5EF4-FFF2-40B4-BE49-F238E27FC236}">
                  <a16:creationId xmlns:a16="http://schemas.microsoft.com/office/drawing/2014/main" id="{F55DE2F6-2D85-DEB0-0512-5559DC143EFF}"/>
                </a:ext>
              </a:extLst>
            </p:cNvPr>
            <p:cNvCxnSpPr>
              <a:cxnSpLocks noChangeShapeType="1"/>
              <a:stCxn id="13" idx="4"/>
              <a:endCxn id="16" idx="0"/>
            </p:cNvCxnSpPr>
            <p:nvPr/>
          </p:nvCxnSpPr>
          <p:spPr bwMode="auto">
            <a:xfrm>
              <a:off x="5689600" y="3838350"/>
              <a:ext cx="1924050" cy="9353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0" name="Oval 38">
              <a:extLst>
                <a:ext uri="{FF2B5EF4-FFF2-40B4-BE49-F238E27FC236}">
                  <a16:creationId xmlns:a16="http://schemas.microsoft.com/office/drawing/2014/main" id="{E11D9AF0-224E-04D0-C7E7-0FCFEBB0B8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1350" y="4773690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cxnSp>
          <p:nvCxnSpPr>
            <p:cNvPr id="21" name="AutoShape 40">
              <a:extLst>
                <a:ext uri="{FF2B5EF4-FFF2-40B4-BE49-F238E27FC236}">
                  <a16:creationId xmlns:a16="http://schemas.microsoft.com/office/drawing/2014/main" id="{3AFF567A-DD0E-B4C4-B635-BE2379556847}"/>
                </a:ext>
              </a:extLst>
            </p:cNvPr>
            <p:cNvCxnSpPr>
              <a:cxnSpLocks noChangeShapeType="1"/>
              <a:stCxn id="13" idx="4"/>
              <a:endCxn id="20" idx="0"/>
            </p:cNvCxnSpPr>
            <p:nvPr/>
          </p:nvCxnSpPr>
          <p:spPr bwMode="auto">
            <a:xfrm flipH="1">
              <a:off x="4641850" y="3838350"/>
              <a:ext cx="1047750" cy="9353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2" name="Oval 43">
              <a:extLst>
                <a:ext uri="{FF2B5EF4-FFF2-40B4-BE49-F238E27FC236}">
                  <a16:creationId xmlns:a16="http://schemas.microsoft.com/office/drawing/2014/main" id="{CD5F50F8-2142-D995-B746-D126FB931C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41950" y="5688090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23" name="Oval 44">
              <a:extLst>
                <a:ext uri="{FF2B5EF4-FFF2-40B4-BE49-F238E27FC236}">
                  <a16:creationId xmlns:a16="http://schemas.microsoft.com/office/drawing/2014/main" id="{7BE6E536-15CE-B27B-EBE7-242237E869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32550" y="5688090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24" name="Oval 45">
              <a:extLst>
                <a:ext uri="{FF2B5EF4-FFF2-40B4-BE49-F238E27FC236}">
                  <a16:creationId xmlns:a16="http://schemas.microsoft.com/office/drawing/2014/main" id="{7B8113F9-5CA2-E459-1272-631319E7EE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23150" y="5688090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25" name="Oval 49">
              <a:extLst>
                <a:ext uri="{FF2B5EF4-FFF2-40B4-BE49-F238E27FC236}">
                  <a16:creationId xmlns:a16="http://schemas.microsoft.com/office/drawing/2014/main" id="{C2DE0A48-BD63-80F0-27C5-D38930BD9E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1350" y="5688090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cxnSp>
          <p:nvCxnSpPr>
            <p:cNvPr id="26" name="AutoShape 51">
              <a:extLst>
                <a:ext uri="{FF2B5EF4-FFF2-40B4-BE49-F238E27FC236}">
                  <a16:creationId xmlns:a16="http://schemas.microsoft.com/office/drawing/2014/main" id="{81589253-EDAE-A282-E8C4-39A59ADD840F}"/>
                </a:ext>
              </a:extLst>
            </p:cNvPr>
            <p:cNvCxnSpPr>
              <a:cxnSpLocks noChangeShapeType="1"/>
              <a:stCxn id="22" idx="0"/>
              <a:endCxn id="20" idx="4"/>
            </p:cNvCxnSpPr>
            <p:nvPr/>
          </p:nvCxnSpPr>
          <p:spPr bwMode="auto">
            <a:xfrm flipH="1" flipV="1">
              <a:off x="4641850" y="5154690"/>
              <a:ext cx="99060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" name="AutoShape 52">
              <a:extLst>
                <a:ext uri="{FF2B5EF4-FFF2-40B4-BE49-F238E27FC236}">
                  <a16:creationId xmlns:a16="http://schemas.microsoft.com/office/drawing/2014/main" id="{B539F27D-50FD-B2C2-762A-6BC58CD55488}"/>
                </a:ext>
              </a:extLst>
            </p:cNvPr>
            <p:cNvCxnSpPr>
              <a:cxnSpLocks noChangeShapeType="1"/>
              <a:stCxn id="22" idx="0"/>
              <a:endCxn id="14" idx="4"/>
            </p:cNvCxnSpPr>
            <p:nvPr/>
          </p:nvCxnSpPr>
          <p:spPr bwMode="auto">
            <a:xfrm flipV="1">
              <a:off x="5632450" y="5154690"/>
              <a:ext cx="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" name="AutoShape 53">
              <a:extLst>
                <a:ext uri="{FF2B5EF4-FFF2-40B4-BE49-F238E27FC236}">
                  <a16:creationId xmlns:a16="http://schemas.microsoft.com/office/drawing/2014/main" id="{47C3C89E-435B-737C-8B37-7D9F6E2BFA9F}"/>
                </a:ext>
              </a:extLst>
            </p:cNvPr>
            <p:cNvCxnSpPr>
              <a:cxnSpLocks noChangeShapeType="1"/>
              <a:stCxn id="25" idx="0"/>
              <a:endCxn id="20" idx="4"/>
            </p:cNvCxnSpPr>
            <p:nvPr/>
          </p:nvCxnSpPr>
          <p:spPr bwMode="auto">
            <a:xfrm flipV="1">
              <a:off x="4641850" y="5154690"/>
              <a:ext cx="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9" name="AutoShape 54">
              <a:extLst>
                <a:ext uri="{FF2B5EF4-FFF2-40B4-BE49-F238E27FC236}">
                  <a16:creationId xmlns:a16="http://schemas.microsoft.com/office/drawing/2014/main" id="{C0A7445B-A7AE-F7B2-CC49-77649E9B6109}"/>
                </a:ext>
              </a:extLst>
            </p:cNvPr>
            <p:cNvCxnSpPr>
              <a:cxnSpLocks noChangeShapeType="1"/>
              <a:stCxn id="25" idx="0"/>
              <a:endCxn id="14" idx="4"/>
            </p:cNvCxnSpPr>
            <p:nvPr/>
          </p:nvCxnSpPr>
          <p:spPr bwMode="auto">
            <a:xfrm flipV="1">
              <a:off x="4641850" y="5154690"/>
              <a:ext cx="99060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0" name="AutoShape 55">
              <a:extLst>
                <a:ext uri="{FF2B5EF4-FFF2-40B4-BE49-F238E27FC236}">
                  <a16:creationId xmlns:a16="http://schemas.microsoft.com/office/drawing/2014/main" id="{DB235A90-E0BA-CF0F-3821-D89D3534A672}"/>
                </a:ext>
              </a:extLst>
            </p:cNvPr>
            <p:cNvCxnSpPr>
              <a:cxnSpLocks noChangeShapeType="1"/>
              <a:stCxn id="24" idx="0"/>
              <a:endCxn id="15" idx="4"/>
            </p:cNvCxnSpPr>
            <p:nvPr/>
          </p:nvCxnSpPr>
          <p:spPr bwMode="auto">
            <a:xfrm flipH="1" flipV="1">
              <a:off x="6623050" y="5154690"/>
              <a:ext cx="99060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1" name="AutoShape 56">
              <a:extLst>
                <a:ext uri="{FF2B5EF4-FFF2-40B4-BE49-F238E27FC236}">
                  <a16:creationId xmlns:a16="http://schemas.microsoft.com/office/drawing/2014/main" id="{BC407E03-1A4A-38A2-DC1E-756BF1882668}"/>
                </a:ext>
              </a:extLst>
            </p:cNvPr>
            <p:cNvCxnSpPr>
              <a:cxnSpLocks noChangeShapeType="1"/>
              <a:stCxn id="24" idx="0"/>
              <a:endCxn id="16" idx="4"/>
            </p:cNvCxnSpPr>
            <p:nvPr/>
          </p:nvCxnSpPr>
          <p:spPr bwMode="auto">
            <a:xfrm flipV="1">
              <a:off x="7613650" y="5154690"/>
              <a:ext cx="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2" name="AutoShape 57">
              <a:extLst>
                <a:ext uri="{FF2B5EF4-FFF2-40B4-BE49-F238E27FC236}">
                  <a16:creationId xmlns:a16="http://schemas.microsoft.com/office/drawing/2014/main" id="{4082E689-9D1B-7424-7CDB-DE3EB75BE54D}"/>
                </a:ext>
              </a:extLst>
            </p:cNvPr>
            <p:cNvCxnSpPr>
              <a:cxnSpLocks noChangeShapeType="1"/>
              <a:stCxn id="23" idx="0"/>
              <a:endCxn id="15" idx="4"/>
            </p:cNvCxnSpPr>
            <p:nvPr/>
          </p:nvCxnSpPr>
          <p:spPr bwMode="auto">
            <a:xfrm flipV="1">
              <a:off x="6623050" y="5154690"/>
              <a:ext cx="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3" name="AutoShape 58">
              <a:extLst>
                <a:ext uri="{FF2B5EF4-FFF2-40B4-BE49-F238E27FC236}">
                  <a16:creationId xmlns:a16="http://schemas.microsoft.com/office/drawing/2014/main" id="{92CC4A5D-5BE4-1C67-2CCD-C458A9BDA862}"/>
                </a:ext>
              </a:extLst>
            </p:cNvPr>
            <p:cNvCxnSpPr>
              <a:cxnSpLocks noChangeShapeType="1"/>
              <a:stCxn id="23" idx="0"/>
              <a:endCxn id="16" idx="4"/>
            </p:cNvCxnSpPr>
            <p:nvPr/>
          </p:nvCxnSpPr>
          <p:spPr bwMode="auto">
            <a:xfrm flipV="1">
              <a:off x="6623050" y="5154690"/>
              <a:ext cx="99060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34" name="Line 71">
              <a:extLst>
                <a:ext uri="{FF2B5EF4-FFF2-40B4-BE49-F238E27FC236}">
                  <a16:creationId xmlns:a16="http://schemas.microsoft.com/office/drawing/2014/main" id="{22FE5345-655F-B6CE-A660-EB3EA5F3AC51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>
              <a:off x="4794701" y="5892425"/>
              <a:ext cx="460496" cy="78525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endParaRPr lang="en-GB"/>
            </a:p>
          </p:txBody>
        </p:sp>
        <p:sp>
          <p:nvSpPr>
            <p:cNvPr id="35" name="Line 72">
              <a:extLst>
                <a:ext uri="{FF2B5EF4-FFF2-40B4-BE49-F238E27FC236}">
                  <a16:creationId xmlns:a16="http://schemas.microsoft.com/office/drawing/2014/main" id="{5F55C019-9EC5-6E87-D2FB-A6057509E74F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>
              <a:off x="4516600" y="6170526"/>
              <a:ext cx="476999" cy="2455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endParaRPr lang="en-GB"/>
            </a:p>
          </p:txBody>
        </p:sp>
        <p:sp>
          <p:nvSpPr>
            <p:cNvPr id="36" name="Line 73">
              <a:extLst>
                <a:ext uri="{FF2B5EF4-FFF2-40B4-BE49-F238E27FC236}">
                  <a16:creationId xmlns:a16="http://schemas.microsoft.com/office/drawing/2014/main" id="{19B9FF10-7D13-2273-297C-4330A40B87CA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 flipV="1">
              <a:off x="5016443" y="5908816"/>
              <a:ext cx="460492" cy="75247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endParaRPr lang="en-GB"/>
            </a:p>
          </p:txBody>
        </p:sp>
        <p:sp>
          <p:nvSpPr>
            <p:cNvPr id="37" name="Line 74">
              <a:extLst>
                <a:ext uri="{FF2B5EF4-FFF2-40B4-BE49-F238E27FC236}">
                  <a16:creationId xmlns:a16="http://schemas.microsoft.com/office/drawing/2014/main" id="{F2948B9B-26D3-8025-1ABD-54E5D8202589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 flipV="1">
              <a:off x="5286384" y="6183886"/>
              <a:ext cx="465624" cy="2074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endParaRPr lang="en-GB"/>
            </a:p>
          </p:txBody>
        </p:sp>
        <p:sp>
          <p:nvSpPr>
            <p:cNvPr id="38" name="Line 75">
              <a:extLst>
                <a:ext uri="{FF2B5EF4-FFF2-40B4-BE49-F238E27FC236}">
                  <a16:creationId xmlns:a16="http://schemas.microsoft.com/office/drawing/2014/main" id="{7F0C4CF0-02D2-FA85-59EB-1D53E6564AB7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>
              <a:off x="6503487" y="6164839"/>
              <a:ext cx="465622" cy="24554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endParaRPr lang="en-GB"/>
            </a:p>
          </p:txBody>
        </p:sp>
        <p:sp>
          <p:nvSpPr>
            <p:cNvPr id="39" name="Line 76">
              <a:extLst>
                <a:ext uri="{FF2B5EF4-FFF2-40B4-BE49-F238E27FC236}">
                  <a16:creationId xmlns:a16="http://schemas.microsoft.com/office/drawing/2014/main" id="{21D9CA23-0577-FFEB-615F-9D0249814666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>
              <a:off x="6770814" y="5897512"/>
              <a:ext cx="485519" cy="8000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endParaRPr lang="en-GB"/>
            </a:p>
          </p:txBody>
        </p:sp>
        <p:sp>
          <p:nvSpPr>
            <p:cNvPr id="40" name="Line 77">
              <a:extLst>
                <a:ext uri="{FF2B5EF4-FFF2-40B4-BE49-F238E27FC236}">
                  <a16:creationId xmlns:a16="http://schemas.microsoft.com/office/drawing/2014/main" id="{86028D62-B6CD-B743-1E63-D77B84A1A79D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 flipV="1">
              <a:off x="7006114" y="5917288"/>
              <a:ext cx="460496" cy="7355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endParaRPr lang="en-GB"/>
            </a:p>
          </p:txBody>
        </p:sp>
        <p:sp>
          <p:nvSpPr>
            <p:cNvPr id="41" name="Line 78">
              <a:extLst>
                <a:ext uri="{FF2B5EF4-FFF2-40B4-BE49-F238E27FC236}">
                  <a16:creationId xmlns:a16="http://schemas.microsoft.com/office/drawing/2014/main" id="{B6704DE3-25EB-C0E2-137D-DB8AB6F39A27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 flipV="1">
              <a:off x="7255500" y="6176926"/>
              <a:ext cx="470749" cy="22650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endParaRPr lang="en-GB"/>
            </a:p>
          </p:txBody>
        </p:sp>
        <p:sp>
          <p:nvSpPr>
            <p:cNvPr id="42" name="Oval 91">
              <a:extLst>
                <a:ext uri="{FF2B5EF4-FFF2-40B4-BE49-F238E27FC236}">
                  <a16:creationId xmlns:a16="http://schemas.microsoft.com/office/drawing/2014/main" id="{5D7CF168-2CA7-EB90-DB8D-1D121706D2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32550" y="3457350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cxnSp>
          <p:nvCxnSpPr>
            <p:cNvPr id="43" name="AutoShape 93">
              <a:extLst>
                <a:ext uri="{FF2B5EF4-FFF2-40B4-BE49-F238E27FC236}">
                  <a16:creationId xmlns:a16="http://schemas.microsoft.com/office/drawing/2014/main" id="{3677A7A7-2A57-9434-5392-5AD2C7BCC8D9}"/>
                </a:ext>
              </a:extLst>
            </p:cNvPr>
            <p:cNvCxnSpPr>
              <a:cxnSpLocks noChangeShapeType="1"/>
              <a:stCxn id="42" idx="4"/>
              <a:endCxn id="15" idx="0"/>
            </p:cNvCxnSpPr>
            <p:nvPr/>
          </p:nvCxnSpPr>
          <p:spPr bwMode="auto">
            <a:xfrm>
              <a:off x="6623050" y="3838350"/>
              <a:ext cx="0" cy="9353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4" name="AutoShape 94">
              <a:extLst>
                <a:ext uri="{FF2B5EF4-FFF2-40B4-BE49-F238E27FC236}">
                  <a16:creationId xmlns:a16="http://schemas.microsoft.com/office/drawing/2014/main" id="{24CEFEAA-671E-7F22-DB27-6DA899B736A8}"/>
                </a:ext>
              </a:extLst>
            </p:cNvPr>
            <p:cNvCxnSpPr>
              <a:cxnSpLocks noChangeShapeType="1"/>
              <a:stCxn id="42" idx="4"/>
              <a:endCxn id="14" idx="0"/>
            </p:cNvCxnSpPr>
            <p:nvPr/>
          </p:nvCxnSpPr>
          <p:spPr bwMode="auto">
            <a:xfrm flipH="1">
              <a:off x="5632450" y="3838350"/>
              <a:ext cx="990600" cy="9353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5" name="AutoShape 95">
              <a:extLst>
                <a:ext uri="{FF2B5EF4-FFF2-40B4-BE49-F238E27FC236}">
                  <a16:creationId xmlns:a16="http://schemas.microsoft.com/office/drawing/2014/main" id="{2F987350-782A-E3C6-FDF3-355DA9765382}"/>
                </a:ext>
              </a:extLst>
            </p:cNvPr>
            <p:cNvCxnSpPr>
              <a:cxnSpLocks noChangeShapeType="1"/>
              <a:stCxn id="42" idx="4"/>
              <a:endCxn id="16" idx="0"/>
            </p:cNvCxnSpPr>
            <p:nvPr/>
          </p:nvCxnSpPr>
          <p:spPr bwMode="auto">
            <a:xfrm>
              <a:off x="6623050" y="3838350"/>
              <a:ext cx="990600" cy="9353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6" name="AutoShape 102">
              <a:extLst>
                <a:ext uri="{FF2B5EF4-FFF2-40B4-BE49-F238E27FC236}">
                  <a16:creationId xmlns:a16="http://schemas.microsoft.com/office/drawing/2014/main" id="{F7EA80FC-F9FB-5551-F42D-FAAB249003C2}"/>
                </a:ext>
              </a:extLst>
            </p:cNvPr>
            <p:cNvCxnSpPr>
              <a:cxnSpLocks noChangeShapeType="1"/>
              <a:stCxn id="42" idx="4"/>
              <a:endCxn id="20" idx="0"/>
            </p:cNvCxnSpPr>
            <p:nvPr/>
          </p:nvCxnSpPr>
          <p:spPr bwMode="auto">
            <a:xfrm flipH="1">
              <a:off x="4641850" y="3838350"/>
              <a:ext cx="1981200" cy="9353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47" name="Rectangle: Rounded Corners 46">
              <a:extLst>
                <a:ext uri="{FF2B5EF4-FFF2-40B4-BE49-F238E27FC236}">
                  <a16:creationId xmlns:a16="http://schemas.microsoft.com/office/drawing/2014/main" id="{BBA931A2-07D5-B9E3-1F1D-81288E2A2813}"/>
                </a:ext>
              </a:extLst>
            </p:cNvPr>
            <p:cNvSpPr/>
            <p:nvPr/>
          </p:nvSpPr>
          <p:spPr>
            <a:xfrm>
              <a:off x="4292600" y="4647608"/>
              <a:ext cx="1720850" cy="1573881"/>
            </a:xfrm>
            <a:prstGeom prst="roundRect">
              <a:avLst/>
            </a:prstGeom>
            <a:noFill/>
            <a:ln w="9525">
              <a:solidFill>
                <a:schemeClr val="tx1"/>
              </a:solidFill>
              <a:prstDash val="dash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id="{7610962C-88C3-7A38-BF13-29E320B8A7BF}"/>
                </a:ext>
              </a:extLst>
            </p:cNvPr>
            <p:cNvSpPr/>
            <p:nvPr/>
          </p:nvSpPr>
          <p:spPr>
            <a:xfrm>
              <a:off x="6238875" y="4652462"/>
              <a:ext cx="1720850" cy="1573881"/>
            </a:xfrm>
            <a:prstGeom prst="roundRect">
              <a:avLst/>
            </a:prstGeom>
            <a:noFill/>
            <a:ln w="9525">
              <a:solidFill>
                <a:schemeClr val="tx1"/>
              </a:solidFill>
              <a:prstDash val="dash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id="{0FA8E12A-2642-BD56-E4FE-2D68AD4515D4}"/>
                </a:ext>
              </a:extLst>
            </p:cNvPr>
            <p:cNvSpPr/>
            <p:nvPr/>
          </p:nvSpPr>
          <p:spPr>
            <a:xfrm>
              <a:off x="5286335" y="3330499"/>
              <a:ext cx="1755815" cy="666903"/>
            </a:xfrm>
            <a:prstGeom prst="roundRect">
              <a:avLst/>
            </a:prstGeom>
            <a:noFill/>
            <a:ln w="9525">
              <a:solidFill>
                <a:schemeClr val="tx1"/>
              </a:solidFill>
              <a:prstDash val="dash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62" name="Rectangle 61">
            <a:extLst>
              <a:ext uri="{FF2B5EF4-FFF2-40B4-BE49-F238E27FC236}">
                <a16:creationId xmlns:a16="http://schemas.microsoft.com/office/drawing/2014/main" id="{9E867248-1DFD-D9AE-CFDF-76ED05E4BA95}"/>
              </a:ext>
            </a:extLst>
          </p:cNvPr>
          <p:cNvSpPr/>
          <p:nvPr/>
        </p:nvSpPr>
        <p:spPr>
          <a:xfrm>
            <a:off x="4353656" y="5554857"/>
            <a:ext cx="416247" cy="914399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1969" name="Rectangle 211968">
            <a:extLst>
              <a:ext uri="{FF2B5EF4-FFF2-40B4-BE49-F238E27FC236}">
                <a16:creationId xmlns:a16="http://schemas.microsoft.com/office/drawing/2014/main" id="{90570671-1ED3-7147-7B17-595CEE538075}"/>
              </a:ext>
            </a:extLst>
          </p:cNvPr>
          <p:cNvSpPr/>
          <p:nvPr/>
        </p:nvSpPr>
        <p:spPr>
          <a:xfrm>
            <a:off x="4993953" y="5557645"/>
            <a:ext cx="416247" cy="91935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1973" name="Rectangle 211972">
            <a:extLst>
              <a:ext uri="{FF2B5EF4-FFF2-40B4-BE49-F238E27FC236}">
                <a16:creationId xmlns:a16="http://schemas.microsoft.com/office/drawing/2014/main" id="{70E4C5CD-5AEC-C2CA-84A7-B367D72852F1}"/>
              </a:ext>
            </a:extLst>
          </p:cNvPr>
          <p:cNvSpPr/>
          <p:nvPr/>
        </p:nvSpPr>
        <p:spPr>
          <a:xfrm>
            <a:off x="6791682" y="5557645"/>
            <a:ext cx="416247" cy="91935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1974" name="Rectangle 211973">
            <a:extLst>
              <a:ext uri="{FF2B5EF4-FFF2-40B4-BE49-F238E27FC236}">
                <a16:creationId xmlns:a16="http://schemas.microsoft.com/office/drawing/2014/main" id="{8D3560BE-8E28-7C5E-C1A5-9628F06B086C}"/>
              </a:ext>
            </a:extLst>
          </p:cNvPr>
          <p:cNvSpPr/>
          <p:nvPr/>
        </p:nvSpPr>
        <p:spPr>
          <a:xfrm>
            <a:off x="7430430" y="5549901"/>
            <a:ext cx="416247" cy="91935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1986" name="Rectangle 211985">
            <a:extLst>
              <a:ext uri="{FF2B5EF4-FFF2-40B4-BE49-F238E27FC236}">
                <a16:creationId xmlns:a16="http://schemas.microsoft.com/office/drawing/2014/main" id="{89A30E44-822E-CA64-B16F-1EA2B088EE28}"/>
              </a:ext>
            </a:extLst>
          </p:cNvPr>
          <p:cNvSpPr/>
          <p:nvPr/>
        </p:nvSpPr>
        <p:spPr>
          <a:xfrm>
            <a:off x="4402385" y="6316856"/>
            <a:ext cx="126000" cy="126000"/>
          </a:xfrm>
          <a:prstGeom prst="rect">
            <a:avLst/>
          </a:prstGeom>
          <a:solidFill>
            <a:srgbClr val="996633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1987" name="Rectangle 211986">
            <a:extLst>
              <a:ext uri="{FF2B5EF4-FFF2-40B4-BE49-F238E27FC236}">
                <a16:creationId xmlns:a16="http://schemas.microsoft.com/office/drawing/2014/main" id="{0D8E4BC0-A1DD-D3F1-79FA-0E6D9029F9AE}"/>
              </a:ext>
            </a:extLst>
          </p:cNvPr>
          <p:cNvSpPr/>
          <p:nvPr/>
        </p:nvSpPr>
        <p:spPr>
          <a:xfrm>
            <a:off x="4590090" y="6316856"/>
            <a:ext cx="126000" cy="126000"/>
          </a:xfrm>
          <a:prstGeom prst="rect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1988" name="Rectangle 211987">
            <a:extLst>
              <a:ext uri="{FF2B5EF4-FFF2-40B4-BE49-F238E27FC236}">
                <a16:creationId xmlns:a16="http://schemas.microsoft.com/office/drawing/2014/main" id="{55EEC0E9-3533-C6C5-69E4-D82D3CD26FE7}"/>
              </a:ext>
            </a:extLst>
          </p:cNvPr>
          <p:cNvSpPr/>
          <p:nvPr/>
        </p:nvSpPr>
        <p:spPr>
          <a:xfrm>
            <a:off x="4404967" y="6138543"/>
            <a:ext cx="126000" cy="126000"/>
          </a:xfrm>
          <a:prstGeom prst="rect">
            <a:avLst/>
          </a:prstGeom>
          <a:solidFill>
            <a:srgbClr val="7030A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1989" name="Rectangle 211988">
            <a:extLst>
              <a:ext uri="{FF2B5EF4-FFF2-40B4-BE49-F238E27FC236}">
                <a16:creationId xmlns:a16="http://schemas.microsoft.com/office/drawing/2014/main" id="{8A0B7FD2-8224-3567-4BF0-DCB952034E5D}"/>
              </a:ext>
            </a:extLst>
          </p:cNvPr>
          <p:cNvSpPr/>
          <p:nvPr/>
        </p:nvSpPr>
        <p:spPr>
          <a:xfrm>
            <a:off x="4592672" y="6138543"/>
            <a:ext cx="126000" cy="12600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1991" name="Rectangle 211990">
            <a:extLst>
              <a:ext uri="{FF2B5EF4-FFF2-40B4-BE49-F238E27FC236}">
                <a16:creationId xmlns:a16="http://schemas.microsoft.com/office/drawing/2014/main" id="{7A932691-FA30-4BB8-E153-0E85F0FFDCB1}"/>
              </a:ext>
            </a:extLst>
          </p:cNvPr>
          <p:cNvSpPr/>
          <p:nvPr/>
        </p:nvSpPr>
        <p:spPr>
          <a:xfrm>
            <a:off x="4402385" y="5960230"/>
            <a:ext cx="126000" cy="12600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1995" name="Rectangle 211994">
            <a:extLst>
              <a:ext uri="{FF2B5EF4-FFF2-40B4-BE49-F238E27FC236}">
                <a16:creationId xmlns:a16="http://schemas.microsoft.com/office/drawing/2014/main" id="{7D77E8F9-8685-0B75-E997-35C665E21164}"/>
              </a:ext>
            </a:extLst>
          </p:cNvPr>
          <p:cNvSpPr/>
          <p:nvPr/>
        </p:nvSpPr>
        <p:spPr>
          <a:xfrm>
            <a:off x="4590090" y="5960230"/>
            <a:ext cx="126000" cy="12600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2016" name="Rectangle 212015">
            <a:extLst>
              <a:ext uri="{FF2B5EF4-FFF2-40B4-BE49-F238E27FC236}">
                <a16:creationId xmlns:a16="http://schemas.microsoft.com/office/drawing/2014/main" id="{49EA54EE-A6B3-2E43-BE77-B0EA7D6B1137}"/>
              </a:ext>
            </a:extLst>
          </p:cNvPr>
          <p:cNvSpPr/>
          <p:nvPr/>
        </p:nvSpPr>
        <p:spPr>
          <a:xfrm>
            <a:off x="5043933" y="6324600"/>
            <a:ext cx="126000" cy="126000"/>
          </a:xfrm>
          <a:prstGeom prst="rect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2027" name="Rectangle 212026">
            <a:extLst>
              <a:ext uri="{FF2B5EF4-FFF2-40B4-BE49-F238E27FC236}">
                <a16:creationId xmlns:a16="http://schemas.microsoft.com/office/drawing/2014/main" id="{1EB93666-A479-11FC-104A-73425A1997FE}"/>
              </a:ext>
            </a:extLst>
          </p:cNvPr>
          <p:cNvSpPr/>
          <p:nvPr/>
        </p:nvSpPr>
        <p:spPr>
          <a:xfrm>
            <a:off x="5046515" y="6146287"/>
            <a:ext cx="126000" cy="12600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2028" name="Rectangle 212027">
            <a:extLst>
              <a:ext uri="{FF2B5EF4-FFF2-40B4-BE49-F238E27FC236}">
                <a16:creationId xmlns:a16="http://schemas.microsoft.com/office/drawing/2014/main" id="{05CCFBB3-10E9-AE99-5CAA-BA89AF934F49}"/>
              </a:ext>
            </a:extLst>
          </p:cNvPr>
          <p:cNvSpPr/>
          <p:nvPr/>
        </p:nvSpPr>
        <p:spPr>
          <a:xfrm>
            <a:off x="5234220" y="6146287"/>
            <a:ext cx="126000" cy="126000"/>
          </a:xfrm>
          <a:prstGeom prst="rect">
            <a:avLst/>
          </a:prstGeom>
          <a:solidFill>
            <a:srgbClr val="996633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2030" name="Rectangle 212029">
            <a:extLst>
              <a:ext uri="{FF2B5EF4-FFF2-40B4-BE49-F238E27FC236}">
                <a16:creationId xmlns:a16="http://schemas.microsoft.com/office/drawing/2014/main" id="{6D49C747-2A68-358C-2924-D810DA4CB456}"/>
              </a:ext>
            </a:extLst>
          </p:cNvPr>
          <p:cNvSpPr/>
          <p:nvPr/>
        </p:nvSpPr>
        <p:spPr>
          <a:xfrm>
            <a:off x="5231638" y="5967974"/>
            <a:ext cx="126000" cy="12600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103E1965-D7B9-5888-9A5A-BD2B70CE0298}"/>
              </a:ext>
            </a:extLst>
          </p:cNvPr>
          <p:cNvSpPr/>
          <p:nvPr/>
        </p:nvSpPr>
        <p:spPr>
          <a:xfrm>
            <a:off x="7031489" y="6324600"/>
            <a:ext cx="126000" cy="126000"/>
          </a:xfrm>
          <a:prstGeom prst="rect">
            <a:avLst/>
          </a:prstGeom>
          <a:solidFill>
            <a:srgbClr val="0066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C600F331-A38E-0037-B56F-FB192659217B}"/>
              </a:ext>
            </a:extLst>
          </p:cNvPr>
          <p:cNvSpPr/>
          <p:nvPr/>
        </p:nvSpPr>
        <p:spPr>
          <a:xfrm>
            <a:off x="6846366" y="6146287"/>
            <a:ext cx="126000" cy="126000"/>
          </a:xfrm>
          <a:prstGeom prst="rect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AA29CDA9-9C63-CEB8-7660-0061DF8C3CB6}"/>
              </a:ext>
            </a:extLst>
          </p:cNvPr>
          <p:cNvSpPr/>
          <p:nvPr/>
        </p:nvSpPr>
        <p:spPr>
          <a:xfrm>
            <a:off x="6843784" y="5967974"/>
            <a:ext cx="126000" cy="126000"/>
          </a:xfrm>
          <a:prstGeom prst="rect">
            <a:avLst/>
          </a:prstGeom>
          <a:solidFill>
            <a:srgbClr val="00B05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D4DBEF4C-4CB2-EBEC-78D4-817FE3728DB6}"/>
              </a:ext>
            </a:extLst>
          </p:cNvPr>
          <p:cNvSpPr/>
          <p:nvPr/>
        </p:nvSpPr>
        <p:spPr>
          <a:xfrm>
            <a:off x="7031489" y="5967974"/>
            <a:ext cx="126000" cy="126000"/>
          </a:xfrm>
          <a:prstGeom prst="rect">
            <a:avLst/>
          </a:prstGeom>
          <a:solidFill>
            <a:srgbClr val="7030A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E80A4910-F8F3-FD46-BF3B-00DBA7FA1C29}"/>
              </a:ext>
            </a:extLst>
          </p:cNvPr>
          <p:cNvSpPr/>
          <p:nvPr/>
        </p:nvSpPr>
        <p:spPr>
          <a:xfrm>
            <a:off x="7482875" y="6324600"/>
            <a:ext cx="126000" cy="126000"/>
          </a:xfrm>
          <a:prstGeom prst="rect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DE6DE86C-B166-AC47-E72A-BD0C96E16823}"/>
              </a:ext>
            </a:extLst>
          </p:cNvPr>
          <p:cNvSpPr/>
          <p:nvPr/>
        </p:nvSpPr>
        <p:spPr>
          <a:xfrm>
            <a:off x="7670580" y="6324600"/>
            <a:ext cx="126000" cy="126000"/>
          </a:xfrm>
          <a:prstGeom prst="rect">
            <a:avLst/>
          </a:prstGeom>
          <a:solidFill>
            <a:srgbClr val="0066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A99E689A-3F87-81C2-2D45-C10970DE156A}"/>
              </a:ext>
            </a:extLst>
          </p:cNvPr>
          <p:cNvSpPr/>
          <p:nvPr/>
        </p:nvSpPr>
        <p:spPr>
          <a:xfrm>
            <a:off x="7673162" y="6146287"/>
            <a:ext cx="126000" cy="126000"/>
          </a:xfrm>
          <a:prstGeom prst="rect">
            <a:avLst/>
          </a:prstGeom>
          <a:solidFill>
            <a:srgbClr val="00B05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661DD4E4-4F5C-428D-E346-C7D3B63302F2}"/>
              </a:ext>
            </a:extLst>
          </p:cNvPr>
          <p:cNvSpPr/>
          <p:nvPr/>
        </p:nvSpPr>
        <p:spPr>
          <a:xfrm>
            <a:off x="4382123" y="5354944"/>
            <a:ext cx="381000" cy="152400"/>
          </a:xfrm>
          <a:prstGeom prst="ellipse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955CD4F-DAFD-1261-4E3E-207E3790B24A}"/>
              </a:ext>
            </a:extLst>
          </p:cNvPr>
          <p:cNvSpPr/>
          <p:nvPr/>
        </p:nvSpPr>
        <p:spPr>
          <a:xfrm>
            <a:off x="4958040" y="5355003"/>
            <a:ext cx="381000" cy="152400"/>
          </a:xfrm>
          <a:prstGeom prst="ellipse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66B0500-7FC4-B8FB-61A5-5420A6045FA5}"/>
              </a:ext>
            </a:extLst>
          </p:cNvPr>
          <p:cNvSpPr/>
          <p:nvPr/>
        </p:nvSpPr>
        <p:spPr>
          <a:xfrm>
            <a:off x="6849816" y="5351662"/>
            <a:ext cx="381000" cy="152400"/>
          </a:xfrm>
          <a:prstGeom prst="ellipse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1B8A72B2-985F-83E4-E475-95E537F7B591}"/>
              </a:ext>
            </a:extLst>
          </p:cNvPr>
          <p:cNvSpPr/>
          <p:nvPr/>
        </p:nvSpPr>
        <p:spPr>
          <a:xfrm>
            <a:off x="7425733" y="5351721"/>
            <a:ext cx="381000" cy="152400"/>
          </a:xfrm>
          <a:prstGeom prst="ellipse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15466F3-BFCF-DAB0-B8BC-79FABAB9EB8F}"/>
              </a:ext>
            </a:extLst>
          </p:cNvPr>
          <p:cNvSpPr txBox="1"/>
          <p:nvPr/>
        </p:nvSpPr>
        <p:spPr>
          <a:xfrm>
            <a:off x="1437717" y="1581336"/>
            <a:ext cx="2178716" cy="13234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  <a:t>VLAN ID   VNI</a:t>
            </a:r>
          </a:p>
          <a:p>
            <a: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GB" sz="2000" dirty="0">
                <a:solidFill>
                  <a:srgbClr val="0732E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10     5010</a:t>
            </a:r>
          </a:p>
          <a:p>
            <a: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GB" sz="2000" dirty="0">
                <a:solidFill>
                  <a:srgbClr val="99663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20     5020</a:t>
            </a:r>
          </a:p>
          <a:p>
            <a:r>
              <a:rPr lang="en-GB" sz="2000" dirty="0">
                <a:solidFill>
                  <a:srgbClr val="99663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  <a:t>…       …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BCADB38B-13C3-77AC-A506-CC8B14333615}"/>
              </a:ext>
            </a:extLst>
          </p:cNvPr>
          <p:cNvCxnSpPr>
            <a:cxnSpLocks/>
            <a:stCxn id="51" idx="2"/>
            <a:endCxn id="25" idx="2"/>
          </p:cNvCxnSpPr>
          <p:nvPr/>
        </p:nvCxnSpPr>
        <p:spPr>
          <a:xfrm>
            <a:off x="2527075" y="2904775"/>
            <a:ext cx="1494426" cy="185647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DCCF09C9-FA8D-5BA6-CB6E-2DF433CC4574}"/>
              </a:ext>
            </a:extLst>
          </p:cNvPr>
          <p:cNvCxnSpPr/>
          <p:nvPr/>
        </p:nvCxnSpPr>
        <p:spPr>
          <a:xfrm>
            <a:off x="0" y="4751173"/>
            <a:ext cx="12192000" cy="10073"/>
          </a:xfrm>
          <a:prstGeom prst="line">
            <a:avLst/>
          </a:prstGeom>
          <a:ln w="1905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968" name="TextBox 211967">
            <a:extLst>
              <a:ext uri="{FF2B5EF4-FFF2-40B4-BE49-F238E27FC236}">
                <a16:creationId xmlns:a16="http://schemas.microsoft.com/office/drawing/2014/main" id="{4E0C9479-705E-E18B-8391-5283C50A5CBA}"/>
              </a:ext>
            </a:extLst>
          </p:cNvPr>
          <p:cNvSpPr txBox="1"/>
          <p:nvPr/>
        </p:nvSpPr>
        <p:spPr>
          <a:xfrm>
            <a:off x="10641117" y="4391914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VXLAN</a:t>
            </a:r>
          </a:p>
        </p:txBody>
      </p:sp>
      <p:sp>
        <p:nvSpPr>
          <p:cNvPr id="211971" name="TextBox 211970">
            <a:extLst>
              <a:ext uri="{FF2B5EF4-FFF2-40B4-BE49-F238E27FC236}">
                <a16:creationId xmlns:a16="http://schemas.microsoft.com/office/drawing/2014/main" id="{15DE6759-D6E6-61AC-55AC-FF26AA40F46A}"/>
              </a:ext>
            </a:extLst>
          </p:cNvPr>
          <p:cNvSpPr txBox="1"/>
          <p:nvPr/>
        </p:nvSpPr>
        <p:spPr>
          <a:xfrm>
            <a:off x="10641117" y="4761246"/>
            <a:ext cx="941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/>
              <a:t>VLAN</a:t>
            </a:r>
          </a:p>
        </p:txBody>
      </p:sp>
      <p:cxnSp>
        <p:nvCxnSpPr>
          <p:cNvPr id="211972" name="Straight Connector 211971">
            <a:extLst>
              <a:ext uri="{FF2B5EF4-FFF2-40B4-BE49-F238E27FC236}">
                <a16:creationId xmlns:a16="http://schemas.microsoft.com/office/drawing/2014/main" id="{FA2EB6DC-B453-C1E9-78F0-D019AB4057D0}"/>
              </a:ext>
            </a:extLst>
          </p:cNvPr>
          <p:cNvCxnSpPr/>
          <p:nvPr/>
        </p:nvCxnSpPr>
        <p:spPr>
          <a:xfrm>
            <a:off x="0" y="5791200"/>
            <a:ext cx="12192000" cy="10073"/>
          </a:xfrm>
          <a:prstGeom prst="line">
            <a:avLst/>
          </a:prstGeom>
          <a:ln w="1905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975" name="TextBox 211974">
            <a:extLst>
              <a:ext uri="{FF2B5EF4-FFF2-40B4-BE49-F238E27FC236}">
                <a16:creationId xmlns:a16="http://schemas.microsoft.com/office/drawing/2014/main" id="{CCF8228C-5E8D-AE30-B0BC-3806C6E053C6}"/>
              </a:ext>
            </a:extLst>
          </p:cNvPr>
          <p:cNvSpPr txBox="1"/>
          <p:nvPr/>
        </p:nvSpPr>
        <p:spPr>
          <a:xfrm>
            <a:off x="9448800" y="5802868"/>
            <a:ext cx="2133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/>
              <a:t>no encapsulation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CF055C9-3D76-5760-471A-41626116F956}"/>
              </a:ext>
            </a:extLst>
          </p:cNvPr>
          <p:cNvSpPr txBox="1"/>
          <p:nvPr/>
        </p:nvSpPr>
        <p:spPr>
          <a:xfrm>
            <a:off x="172957" y="3807139"/>
            <a:ext cx="2717106" cy="132343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  <a:t>VLAN ID  Container</a:t>
            </a:r>
          </a:p>
          <a:p>
            <a: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GB" sz="2000" dirty="0">
                <a:solidFill>
                  <a:srgbClr val="0732E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       1_1_1</a:t>
            </a:r>
          </a:p>
          <a:p>
            <a: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GB" sz="2000" dirty="0">
                <a:solidFill>
                  <a:srgbClr val="99663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20       1_1_3</a:t>
            </a:r>
          </a:p>
          <a:p>
            <a:r>
              <a:rPr lang="en-GB" sz="2000" dirty="0">
                <a:solidFill>
                  <a:srgbClr val="99663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  <a:t>…       …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3A885BCE-3B86-FCAD-0010-A14138B12A46}"/>
              </a:ext>
            </a:extLst>
          </p:cNvPr>
          <p:cNvCxnSpPr>
            <a:cxnSpLocks/>
            <a:stCxn id="53" idx="2"/>
            <a:endCxn id="62" idx="1"/>
          </p:cNvCxnSpPr>
          <p:nvPr/>
        </p:nvCxnSpPr>
        <p:spPr>
          <a:xfrm>
            <a:off x="1531510" y="5130578"/>
            <a:ext cx="2822146" cy="8814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6634085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6E00F21-2EED-F411-6926-86EF252DB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EVPN-BGP Fat-Tree lab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89D0B73E-A645-D839-626B-E013F7AB417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/>
              <a:t>hands on </a:t>
            </a:r>
            <a:r>
              <a:rPr lang="en-GB" err="1"/>
              <a:t>Kathará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4650361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63CC9-F7AB-9DA6-1168-6854B73C6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anycast BGP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B4C4BF-66C9-057F-9131-AF78A52B1C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3"/>
            <a:ext cx="10972800" cy="4648197"/>
          </a:xfrm>
        </p:spPr>
        <p:txBody>
          <a:bodyPr/>
          <a:lstStyle/>
          <a:p>
            <a:r>
              <a:rPr lang="en-GB"/>
              <a:t>technique that allows different devices to share the same IP address</a:t>
            </a:r>
          </a:p>
          <a:p>
            <a:r>
              <a:rPr lang="en-GB"/>
              <a:t>often used in the Internet with DNS servers and CDN servers</a:t>
            </a:r>
          </a:p>
          <a:p>
            <a:r>
              <a:rPr lang="en-GB"/>
              <a:t>BGP chooses among the nearest instance of the IP address</a:t>
            </a:r>
          </a:p>
          <a:p>
            <a:r>
              <a:rPr lang="en-GB"/>
              <a:t>in the data </a:t>
            </a:r>
            <a:r>
              <a:rPr lang="en-GB" err="1"/>
              <a:t>center</a:t>
            </a:r>
            <a:r>
              <a:rPr lang="en-GB"/>
              <a:t>, multipath is exploit to balance over multiple instances of the same anycast IPs</a:t>
            </a:r>
          </a:p>
        </p:txBody>
      </p:sp>
    </p:spTree>
    <p:extLst>
      <p:ext uri="{BB962C8B-B14F-4D97-AF65-F5344CB8AC3E}">
        <p14:creationId xmlns:p14="http://schemas.microsoft.com/office/powerpoint/2010/main" val="4158704969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Line 66">
            <a:extLst>
              <a:ext uri="{FF2B5EF4-FFF2-40B4-BE49-F238E27FC236}">
                <a16:creationId xmlns:a16="http://schemas.microsoft.com/office/drawing/2014/main" id="{8AA6BE32-4836-D1D5-D41D-6CE050D183B4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162443" y="1632325"/>
            <a:ext cx="773634" cy="815993"/>
          </a:xfrm>
          <a:prstGeom prst="line">
            <a:avLst/>
          </a:prstGeom>
          <a:noFill/>
          <a:ln w="19050">
            <a:solidFill>
              <a:srgbClr val="5F5F5F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it-IT"/>
          </a:p>
        </p:txBody>
      </p:sp>
      <p:sp>
        <p:nvSpPr>
          <p:cNvPr id="666" name="Line 72">
            <a:extLst>
              <a:ext uri="{FF2B5EF4-FFF2-40B4-BE49-F238E27FC236}">
                <a16:creationId xmlns:a16="http://schemas.microsoft.com/office/drawing/2014/main" id="{D3A264AB-9464-2933-2ED6-740C349F7BC6}"/>
              </a:ext>
            </a:extLst>
          </p:cNvPr>
          <p:cNvSpPr>
            <a:spLocks noChangeShapeType="1"/>
          </p:cNvSpPr>
          <p:nvPr/>
        </p:nvSpPr>
        <p:spPr bwMode="auto">
          <a:xfrm rot="16200000">
            <a:off x="2261527" y="5930935"/>
            <a:ext cx="308907" cy="31273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endParaRPr lang="en-GB"/>
          </a:p>
        </p:txBody>
      </p:sp>
      <p:sp>
        <p:nvSpPr>
          <p:cNvPr id="665" name="Line 72">
            <a:extLst>
              <a:ext uri="{FF2B5EF4-FFF2-40B4-BE49-F238E27FC236}">
                <a16:creationId xmlns:a16="http://schemas.microsoft.com/office/drawing/2014/main" id="{69630293-0DD6-D331-D978-909E12D79185}"/>
              </a:ext>
            </a:extLst>
          </p:cNvPr>
          <p:cNvSpPr>
            <a:spLocks noChangeShapeType="1"/>
          </p:cNvSpPr>
          <p:nvPr/>
        </p:nvSpPr>
        <p:spPr bwMode="auto">
          <a:xfrm rot="16200000">
            <a:off x="8048009" y="6021260"/>
            <a:ext cx="284718" cy="156269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endParaRPr lang="en-GB"/>
          </a:p>
        </p:txBody>
      </p:sp>
      <p:sp>
        <p:nvSpPr>
          <p:cNvPr id="664" name="Line 72">
            <a:extLst>
              <a:ext uri="{FF2B5EF4-FFF2-40B4-BE49-F238E27FC236}">
                <a16:creationId xmlns:a16="http://schemas.microsoft.com/office/drawing/2014/main" id="{890FD788-9C87-7BD2-C8CE-E85542825827}"/>
              </a:ext>
            </a:extLst>
          </p:cNvPr>
          <p:cNvSpPr>
            <a:spLocks noChangeShapeType="1"/>
          </p:cNvSpPr>
          <p:nvPr/>
        </p:nvSpPr>
        <p:spPr bwMode="auto">
          <a:xfrm rot="16200000" flipV="1">
            <a:off x="9535835" y="6042017"/>
            <a:ext cx="307110" cy="13139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endParaRPr lang="en-GB"/>
          </a:p>
        </p:txBody>
      </p:sp>
      <p:sp>
        <p:nvSpPr>
          <p:cNvPr id="663" name="Line 72">
            <a:extLst>
              <a:ext uri="{FF2B5EF4-FFF2-40B4-BE49-F238E27FC236}">
                <a16:creationId xmlns:a16="http://schemas.microsoft.com/office/drawing/2014/main" id="{210CAC6C-2833-CB0B-A4F2-E9A487D47442}"/>
              </a:ext>
            </a:extLst>
          </p:cNvPr>
          <p:cNvSpPr>
            <a:spLocks noChangeShapeType="1"/>
          </p:cNvSpPr>
          <p:nvPr/>
        </p:nvSpPr>
        <p:spPr bwMode="auto">
          <a:xfrm rot="16200000" flipV="1">
            <a:off x="2554282" y="6052345"/>
            <a:ext cx="307110" cy="13139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endParaRPr lang="en-GB"/>
          </a:p>
        </p:txBody>
      </p:sp>
      <p:sp>
        <p:nvSpPr>
          <p:cNvPr id="662" name="Line 72">
            <a:extLst>
              <a:ext uri="{FF2B5EF4-FFF2-40B4-BE49-F238E27FC236}">
                <a16:creationId xmlns:a16="http://schemas.microsoft.com/office/drawing/2014/main" id="{27B9C3D1-972E-119E-4B18-030EB1C28871}"/>
              </a:ext>
            </a:extLst>
          </p:cNvPr>
          <p:cNvSpPr>
            <a:spLocks noChangeShapeType="1"/>
          </p:cNvSpPr>
          <p:nvPr/>
        </p:nvSpPr>
        <p:spPr bwMode="auto">
          <a:xfrm rot="16200000" flipV="1">
            <a:off x="3238174" y="6028676"/>
            <a:ext cx="307110" cy="13139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endParaRPr lang="en-GB"/>
          </a:p>
        </p:txBody>
      </p:sp>
      <p:sp>
        <p:nvSpPr>
          <p:cNvPr id="661" name="Line 72">
            <a:extLst>
              <a:ext uri="{FF2B5EF4-FFF2-40B4-BE49-F238E27FC236}">
                <a16:creationId xmlns:a16="http://schemas.microsoft.com/office/drawing/2014/main" id="{7C9CF822-B61B-681B-4499-9B417E70FFC8}"/>
              </a:ext>
            </a:extLst>
          </p:cNvPr>
          <p:cNvSpPr>
            <a:spLocks noChangeShapeType="1"/>
          </p:cNvSpPr>
          <p:nvPr/>
        </p:nvSpPr>
        <p:spPr bwMode="auto">
          <a:xfrm rot="16200000" flipV="1">
            <a:off x="4738246" y="6035233"/>
            <a:ext cx="307110" cy="13139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endParaRPr lang="en-GB"/>
          </a:p>
        </p:txBody>
      </p:sp>
      <p:sp>
        <p:nvSpPr>
          <p:cNvPr id="660" name="Line 72">
            <a:extLst>
              <a:ext uri="{FF2B5EF4-FFF2-40B4-BE49-F238E27FC236}">
                <a16:creationId xmlns:a16="http://schemas.microsoft.com/office/drawing/2014/main" id="{D8CDC560-28FA-13A2-7DC2-8C9431CC99BB}"/>
              </a:ext>
            </a:extLst>
          </p:cNvPr>
          <p:cNvSpPr>
            <a:spLocks noChangeShapeType="1"/>
          </p:cNvSpPr>
          <p:nvPr/>
        </p:nvSpPr>
        <p:spPr bwMode="auto">
          <a:xfrm rot="16200000" flipV="1">
            <a:off x="3961981" y="6035233"/>
            <a:ext cx="307110" cy="13139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endParaRPr lang="en-GB"/>
          </a:p>
        </p:txBody>
      </p:sp>
      <p:sp>
        <p:nvSpPr>
          <p:cNvPr id="656" name="Line 72">
            <a:extLst>
              <a:ext uri="{FF2B5EF4-FFF2-40B4-BE49-F238E27FC236}">
                <a16:creationId xmlns:a16="http://schemas.microsoft.com/office/drawing/2014/main" id="{F342F2CA-72A5-BAE4-5304-4882EDAF6931}"/>
              </a:ext>
            </a:extLst>
          </p:cNvPr>
          <p:cNvSpPr>
            <a:spLocks noChangeShapeType="1"/>
          </p:cNvSpPr>
          <p:nvPr/>
        </p:nvSpPr>
        <p:spPr bwMode="auto">
          <a:xfrm rot="16200000" flipH="1">
            <a:off x="9400304" y="5630979"/>
            <a:ext cx="347868" cy="267035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endParaRPr lang="en-GB"/>
          </a:p>
        </p:txBody>
      </p:sp>
      <p:sp>
        <p:nvSpPr>
          <p:cNvPr id="657" name="Line 264">
            <a:extLst>
              <a:ext uri="{FF2B5EF4-FFF2-40B4-BE49-F238E27FC236}">
                <a16:creationId xmlns:a16="http://schemas.microsoft.com/office/drawing/2014/main" id="{F0C8E409-86B8-8D47-796E-CF99541EBFE9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9383126" y="5947375"/>
            <a:ext cx="46571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it-IT"/>
          </a:p>
        </p:txBody>
      </p:sp>
      <p:sp>
        <p:nvSpPr>
          <p:cNvPr id="658" name="Oval 152">
            <a:extLst>
              <a:ext uri="{FF2B5EF4-FFF2-40B4-BE49-F238E27FC236}">
                <a16:creationId xmlns:a16="http://schemas.microsoft.com/office/drawing/2014/main" id="{1808B51A-1475-04C3-E975-322EC0F036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50509" y="5858563"/>
            <a:ext cx="203765" cy="203094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it-IT" altLang="it-IT" sz="1000">
                <a:latin typeface="Tahoma" panose="020B0604030504040204" pitchFamily="34" charset="0"/>
              </a:rPr>
              <a:t>AF</a:t>
            </a:r>
          </a:p>
        </p:txBody>
      </p:sp>
      <p:sp>
        <p:nvSpPr>
          <p:cNvPr id="97" name="Line 72">
            <a:extLst>
              <a:ext uri="{FF2B5EF4-FFF2-40B4-BE49-F238E27FC236}">
                <a16:creationId xmlns:a16="http://schemas.microsoft.com/office/drawing/2014/main" id="{54C84A84-9A7A-9FD8-2E84-163E6884C44C}"/>
              </a:ext>
            </a:extLst>
          </p:cNvPr>
          <p:cNvSpPr>
            <a:spLocks noChangeShapeType="1"/>
          </p:cNvSpPr>
          <p:nvPr/>
        </p:nvSpPr>
        <p:spPr bwMode="auto">
          <a:xfrm rot="16200000" flipH="1" flipV="1">
            <a:off x="2707147" y="5474786"/>
            <a:ext cx="361771" cy="573077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endParaRPr lang="en-GB"/>
          </a:p>
        </p:txBody>
      </p:sp>
      <p:sp>
        <p:nvSpPr>
          <p:cNvPr id="150" name="Line 72">
            <a:extLst>
              <a:ext uri="{FF2B5EF4-FFF2-40B4-BE49-F238E27FC236}">
                <a16:creationId xmlns:a16="http://schemas.microsoft.com/office/drawing/2014/main" id="{22A89CB3-3E2F-9773-972E-B8C50F994685}"/>
              </a:ext>
            </a:extLst>
          </p:cNvPr>
          <p:cNvSpPr>
            <a:spLocks noChangeShapeType="1"/>
          </p:cNvSpPr>
          <p:nvPr/>
        </p:nvSpPr>
        <p:spPr bwMode="auto">
          <a:xfrm rot="16200000" flipH="1">
            <a:off x="3114759" y="5627630"/>
            <a:ext cx="347868" cy="267035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endParaRPr lang="en-GB"/>
          </a:p>
        </p:txBody>
      </p:sp>
      <p:sp>
        <p:nvSpPr>
          <p:cNvPr id="158" name="Line 264">
            <a:extLst>
              <a:ext uri="{FF2B5EF4-FFF2-40B4-BE49-F238E27FC236}">
                <a16:creationId xmlns:a16="http://schemas.microsoft.com/office/drawing/2014/main" id="{CCE1C7BB-7532-A8DC-3693-9C3CA35BA573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2285482" y="5940820"/>
            <a:ext cx="482532" cy="11003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it-IT"/>
          </a:p>
        </p:txBody>
      </p:sp>
      <p:sp>
        <p:nvSpPr>
          <p:cNvPr id="160" name="Line 264">
            <a:extLst>
              <a:ext uri="{FF2B5EF4-FFF2-40B4-BE49-F238E27FC236}">
                <a16:creationId xmlns:a16="http://schemas.microsoft.com/office/drawing/2014/main" id="{28DAF6DA-109F-4BF3-ABA1-D492EB50B0D1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097581" y="5944026"/>
            <a:ext cx="46571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it-IT"/>
          </a:p>
        </p:txBody>
      </p:sp>
      <p:sp>
        <p:nvSpPr>
          <p:cNvPr id="167" name="Oval 152">
            <a:extLst>
              <a:ext uri="{FF2B5EF4-FFF2-40B4-BE49-F238E27FC236}">
                <a16:creationId xmlns:a16="http://schemas.microsoft.com/office/drawing/2014/main" id="{13DB3BC4-C4B6-B32A-9377-CE298F655E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69495" y="5840638"/>
            <a:ext cx="203765" cy="203094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it-IT" altLang="it-IT" sz="1000">
                <a:latin typeface="Tahoma" panose="020B0604030504040204" pitchFamily="34" charset="0"/>
              </a:rPr>
              <a:t>AA</a:t>
            </a:r>
            <a:endParaRPr lang="it-IT" altLang="it-IT" sz="1200">
              <a:latin typeface="Tahoma" panose="020B0604030504040204" pitchFamily="34" charset="0"/>
            </a:endParaRPr>
          </a:p>
        </p:txBody>
      </p:sp>
      <p:sp>
        <p:nvSpPr>
          <p:cNvPr id="168" name="Oval 152">
            <a:extLst>
              <a:ext uri="{FF2B5EF4-FFF2-40B4-BE49-F238E27FC236}">
                <a16:creationId xmlns:a16="http://schemas.microsoft.com/office/drawing/2014/main" id="{3F7EFB53-3E8B-F08C-0100-9C6608C58C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64964" y="5855214"/>
            <a:ext cx="203765" cy="203094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it-IT" altLang="it-IT" sz="1000">
                <a:latin typeface="Tahoma" panose="020B0604030504040204" pitchFamily="34" charset="0"/>
              </a:rPr>
              <a:t>AB</a:t>
            </a:r>
          </a:p>
        </p:txBody>
      </p:sp>
      <p:sp>
        <p:nvSpPr>
          <p:cNvPr id="81" name="Line 72">
            <a:extLst>
              <a:ext uri="{FF2B5EF4-FFF2-40B4-BE49-F238E27FC236}">
                <a16:creationId xmlns:a16="http://schemas.microsoft.com/office/drawing/2014/main" id="{A3F7B1D5-6C72-CC7F-B892-811E655560AE}"/>
              </a:ext>
            </a:extLst>
          </p:cNvPr>
          <p:cNvSpPr>
            <a:spLocks noChangeShapeType="1"/>
          </p:cNvSpPr>
          <p:nvPr/>
        </p:nvSpPr>
        <p:spPr bwMode="auto">
          <a:xfrm rot="16200000" flipH="1" flipV="1">
            <a:off x="9205827" y="4579951"/>
            <a:ext cx="654718" cy="264677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endParaRPr lang="en-GB"/>
          </a:p>
        </p:txBody>
      </p:sp>
      <p:sp>
        <p:nvSpPr>
          <p:cNvPr id="80" name="Line 71">
            <a:extLst>
              <a:ext uri="{FF2B5EF4-FFF2-40B4-BE49-F238E27FC236}">
                <a16:creationId xmlns:a16="http://schemas.microsoft.com/office/drawing/2014/main" id="{4872A124-5DAC-5FFC-961E-4C65914F974F}"/>
              </a:ext>
            </a:extLst>
          </p:cNvPr>
          <p:cNvSpPr>
            <a:spLocks noChangeShapeType="1"/>
          </p:cNvSpPr>
          <p:nvPr/>
        </p:nvSpPr>
        <p:spPr bwMode="auto">
          <a:xfrm rot="16200000" flipH="1" flipV="1">
            <a:off x="8764919" y="4150425"/>
            <a:ext cx="689445" cy="1103893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endParaRPr lang="en-GB"/>
          </a:p>
        </p:txBody>
      </p:sp>
      <p:sp>
        <p:nvSpPr>
          <p:cNvPr id="18" name="Line 71">
            <a:extLst>
              <a:ext uri="{FF2B5EF4-FFF2-40B4-BE49-F238E27FC236}">
                <a16:creationId xmlns:a16="http://schemas.microsoft.com/office/drawing/2014/main" id="{296A42FB-6F19-9932-BD16-57281181629D}"/>
              </a:ext>
            </a:extLst>
          </p:cNvPr>
          <p:cNvSpPr>
            <a:spLocks noChangeShapeType="1"/>
          </p:cNvSpPr>
          <p:nvPr/>
        </p:nvSpPr>
        <p:spPr bwMode="auto">
          <a:xfrm rot="16200000" flipH="1" flipV="1">
            <a:off x="3998192" y="4587279"/>
            <a:ext cx="622885" cy="243919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endParaRPr lang="en-GB"/>
          </a:p>
        </p:txBody>
      </p:sp>
      <p:sp>
        <p:nvSpPr>
          <p:cNvPr id="20" name="Line 72">
            <a:extLst>
              <a:ext uri="{FF2B5EF4-FFF2-40B4-BE49-F238E27FC236}">
                <a16:creationId xmlns:a16="http://schemas.microsoft.com/office/drawing/2014/main" id="{19DEC853-AC98-68B7-22AC-6FED1660E192}"/>
              </a:ext>
            </a:extLst>
          </p:cNvPr>
          <p:cNvSpPr>
            <a:spLocks noChangeShapeType="1"/>
          </p:cNvSpPr>
          <p:nvPr/>
        </p:nvSpPr>
        <p:spPr bwMode="auto">
          <a:xfrm rot="16200000" flipH="1" flipV="1">
            <a:off x="3535188" y="4122209"/>
            <a:ext cx="613446" cy="1179362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92EA44-8400-E504-CF36-C183544016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737" y="257476"/>
            <a:ext cx="10972800" cy="1143000"/>
          </a:xfrm>
        </p:spPr>
        <p:txBody>
          <a:bodyPr/>
          <a:lstStyle/>
          <a:p>
            <a:r>
              <a:rPr lang="en-GB"/>
              <a:t>lab topology</a:t>
            </a:r>
          </a:p>
        </p:txBody>
      </p:sp>
      <p:sp>
        <p:nvSpPr>
          <p:cNvPr id="647" name="Line 66">
            <a:extLst>
              <a:ext uri="{FF2B5EF4-FFF2-40B4-BE49-F238E27FC236}">
                <a16:creationId xmlns:a16="http://schemas.microsoft.com/office/drawing/2014/main" id="{EF18C188-E3BB-A319-4876-004106C97C0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614566" y="2069468"/>
            <a:ext cx="480122" cy="443756"/>
          </a:xfrm>
          <a:prstGeom prst="line">
            <a:avLst/>
          </a:prstGeom>
          <a:noFill/>
          <a:ln w="19050">
            <a:solidFill>
              <a:srgbClr val="5F5F5F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it-IT"/>
          </a:p>
        </p:txBody>
      </p:sp>
      <p:sp>
        <p:nvSpPr>
          <p:cNvPr id="646" name="Line 66">
            <a:extLst>
              <a:ext uri="{FF2B5EF4-FFF2-40B4-BE49-F238E27FC236}">
                <a16:creationId xmlns:a16="http://schemas.microsoft.com/office/drawing/2014/main" id="{DE2E70C5-BC15-F61F-D425-903AC0D66A4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260560" y="1713001"/>
            <a:ext cx="895095" cy="787026"/>
          </a:xfrm>
          <a:prstGeom prst="line">
            <a:avLst/>
          </a:prstGeom>
          <a:noFill/>
          <a:ln w="19050">
            <a:solidFill>
              <a:srgbClr val="5F5F5F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it-IT"/>
          </a:p>
        </p:txBody>
      </p:sp>
      <p:sp>
        <p:nvSpPr>
          <p:cNvPr id="645" name="Line 66">
            <a:extLst>
              <a:ext uri="{FF2B5EF4-FFF2-40B4-BE49-F238E27FC236}">
                <a16:creationId xmlns:a16="http://schemas.microsoft.com/office/drawing/2014/main" id="{05B415A9-EACA-BD73-DF52-5F051E8DC0C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682999" y="1450707"/>
            <a:ext cx="1398128" cy="1081986"/>
          </a:xfrm>
          <a:prstGeom prst="line">
            <a:avLst/>
          </a:prstGeom>
          <a:noFill/>
          <a:ln w="19050">
            <a:solidFill>
              <a:srgbClr val="5F5F5F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it-IT"/>
          </a:p>
        </p:txBody>
      </p:sp>
      <p:sp>
        <p:nvSpPr>
          <p:cNvPr id="4" name="AutoShape 118">
            <a:extLst>
              <a:ext uri="{FF2B5EF4-FFF2-40B4-BE49-F238E27FC236}">
                <a16:creationId xmlns:a16="http://schemas.microsoft.com/office/drawing/2014/main" id="{6EECCFE6-3E69-DCD3-D7A3-A73CF80760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4280" y="1327059"/>
            <a:ext cx="2620505" cy="615538"/>
          </a:xfrm>
          <a:prstGeom prst="roundRect">
            <a:avLst>
              <a:gd name="adj" fmla="val 31509"/>
            </a:avLst>
          </a:prstGeom>
          <a:solidFill>
            <a:srgbClr val="FFFF00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en-GB"/>
          </a:p>
        </p:txBody>
      </p:sp>
      <p:sp>
        <p:nvSpPr>
          <p:cNvPr id="5" name="AutoShape 8">
            <a:extLst>
              <a:ext uri="{FF2B5EF4-FFF2-40B4-BE49-F238E27FC236}">
                <a16:creationId xmlns:a16="http://schemas.microsoft.com/office/drawing/2014/main" id="{A61CFDCE-3CB9-DC3A-CB1C-3B950F567A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18350" y="3856726"/>
            <a:ext cx="1256652" cy="615538"/>
          </a:xfrm>
          <a:prstGeom prst="roundRect">
            <a:avLst>
              <a:gd name="adj" fmla="val 31509"/>
            </a:avLst>
          </a:prstGeom>
          <a:solidFill>
            <a:srgbClr val="000066">
              <a:alpha val="25000"/>
            </a:srgbClr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en-GB"/>
          </a:p>
        </p:txBody>
      </p:sp>
      <p:sp>
        <p:nvSpPr>
          <p:cNvPr id="6" name="AutoShape 9">
            <a:extLst>
              <a:ext uri="{FF2B5EF4-FFF2-40B4-BE49-F238E27FC236}">
                <a16:creationId xmlns:a16="http://schemas.microsoft.com/office/drawing/2014/main" id="{F8743A21-3F33-C0E3-9AB0-8B0A403D8A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74547" y="3856817"/>
            <a:ext cx="1164573" cy="615538"/>
          </a:xfrm>
          <a:prstGeom prst="roundRect">
            <a:avLst>
              <a:gd name="adj" fmla="val 31509"/>
            </a:avLst>
          </a:prstGeom>
          <a:solidFill>
            <a:srgbClr val="000066">
              <a:alpha val="50000"/>
            </a:srgbClr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en-GB"/>
          </a:p>
        </p:txBody>
      </p:sp>
      <p:sp>
        <p:nvSpPr>
          <p:cNvPr id="7" name="AutoShape 10">
            <a:extLst>
              <a:ext uri="{FF2B5EF4-FFF2-40B4-BE49-F238E27FC236}">
                <a16:creationId xmlns:a16="http://schemas.microsoft.com/office/drawing/2014/main" id="{C5EB52B5-59E6-8513-7A46-65DA236D34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5219" y="3864370"/>
            <a:ext cx="1214922" cy="615538"/>
          </a:xfrm>
          <a:prstGeom prst="roundRect">
            <a:avLst>
              <a:gd name="adj" fmla="val 31509"/>
            </a:avLst>
          </a:prstGeom>
          <a:solidFill>
            <a:srgbClr val="006600">
              <a:alpha val="25000"/>
            </a:srgbClr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en-GB"/>
          </a:p>
        </p:txBody>
      </p:sp>
      <p:sp>
        <p:nvSpPr>
          <p:cNvPr id="8" name="AutoShape 11">
            <a:extLst>
              <a:ext uri="{FF2B5EF4-FFF2-40B4-BE49-F238E27FC236}">
                <a16:creationId xmlns:a16="http://schemas.microsoft.com/office/drawing/2014/main" id="{5CE8F996-1A73-8FCA-2758-400374FB56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15528" y="3864370"/>
            <a:ext cx="1220306" cy="615538"/>
          </a:xfrm>
          <a:prstGeom prst="roundRect">
            <a:avLst>
              <a:gd name="adj" fmla="val 31509"/>
            </a:avLst>
          </a:prstGeom>
          <a:solidFill>
            <a:srgbClr val="006600">
              <a:alpha val="50000"/>
            </a:srgbClr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en-GB"/>
          </a:p>
        </p:txBody>
      </p:sp>
      <p:sp>
        <p:nvSpPr>
          <p:cNvPr id="9" name="AutoShape 14">
            <a:extLst>
              <a:ext uri="{FF2B5EF4-FFF2-40B4-BE49-F238E27FC236}">
                <a16:creationId xmlns:a16="http://schemas.microsoft.com/office/drawing/2014/main" id="{D68D9CDA-FCA0-5D12-6BD7-BCE1B47A36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97306" y="2839095"/>
            <a:ext cx="2664948" cy="615538"/>
          </a:xfrm>
          <a:prstGeom prst="roundRect">
            <a:avLst>
              <a:gd name="adj" fmla="val 31509"/>
            </a:avLst>
          </a:prstGeom>
          <a:solidFill>
            <a:srgbClr val="CCFF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en-GB"/>
          </a:p>
        </p:txBody>
      </p:sp>
      <p:sp>
        <p:nvSpPr>
          <p:cNvPr id="10" name="AutoShape 15">
            <a:extLst>
              <a:ext uri="{FF2B5EF4-FFF2-40B4-BE49-F238E27FC236}">
                <a16:creationId xmlns:a16="http://schemas.microsoft.com/office/drawing/2014/main" id="{9E4EAF1F-F610-D9DA-92DD-DDFC21F1C3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93764" y="2805559"/>
            <a:ext cx="2598038" cy="615538"/>
          </a:xfrm>
          <a:prstGeom prst="roundRect">
            <a:avLst>
              <a:gd name="adj" fmla="val 31509"/>
            </a:avLst>
          </a:prstGeom>
          <a:solidFill>
            <a:srgbClr val="CCFF99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en-GB"/>
          </a:p>
        </p:txBody>
      </p:sp>
      <p:cxnSp>
        <p:nvCxnSpPr>
          <p:cNvPr id="15" name="AutoShape 30">
            <a:extLst>
              <a:ext uri="{FF2B5EF4-FFF2-40B4-BE49-F238E27FC236}">
                <a16:creationId xmlns:a16="http://schemas.microsoft.com/office/drawing/2014/main" id="{BE767603-537D-CA00-2B02-856BCA293FE2}"/>
              </a:ext>
            </a:extLst>
          </p:cNvPr>
          <p:cNvCxnSpPr>
            <a:cxnSpLocks noChangeShapeType="1"/>
            <a:stCxn id="549" idx="3"/>
          </p:cNvCxnSpPr>
          <p:nvPr/>
        </p:nvCxnSpPr>
        <p:spPr bwMode="auto">
          <a:xfrm>
            <a:off x="5158190" y="1835798"/>
            <a:ext cx="2868071" cy="1085481"/>
          </a:xfrm>
          <a:prstGeom prst="straightConnector1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" name="AutoShape 32">
            <a:extLst>
              <a:ext uri="{FF2B5EF4-FFF2-40B4-BE49-F238E27FC236}">
                <a16:creationId xmlns:a16="http://schemas.microsoft.com/office/drawing/2014/main" id="{4E26D0CE-573B-9963-B365-E4D830E83BA2}"/>
              </a:ext>
            </a:extLst>
          </p:cNvPr>
          <p:cNvCxnSpPr>
            <a:cxnSpLocks noChangeShapeType="1"/>
            <a:stCxn id="549" idx="3"/>
          </p:cNvCxnSpPr>
          <p:nvPr/>
        </p:nvCxnSpPr>
        <p:spPr bwMode="auto">
          <a:xfrm flipH="1">
            <a:off x="4378241" y="1835798"/>
            <a:ext cx="779949" cy="1099391"/>
          </a:xfrm>
          <a:prstGeom prst="straightConnector1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AutoShape 33">
            <a:extLst>
              <a:ext uri="{FF2B5EF4-FFF2-40B4-BE49-F238E27FC236}">
                <a16:creationId xmlns:a16="http://schemas.microsoft.com/office/drawing/2014/main" id="{77B0BD15-3F5C-3A6A-854B-6A969D9E6AFC}"/>
              </a:ext>
            </a:extLst>
          </p:cNvPr>
          <p:cNvCxnSpPr>
            <a:cxnSpLocks noChangeShapeType="1"/>
            <a:stCxn id="549" idx="3"/>
          </p:cNvCxnSpPr>
          <p:nvPr/>
        </p:nvCxnSpPr>
        <p:spPr bwMode="auto">
          <a:xfrm>
            <a:off x="5158190" y="1835798"/>
            <a:ext cx="4490155" cy="1085481"/>
          </a:xfrm>
          <a:prstGeom prst="straightConnector1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AutoShape 40">
            <a:extLst>
              <a:ext uri="{FF2B5EF4-FFF2-40B4-BE49-F238E27FC236}">
                <a16:creationId xmlns:a16="http://schemas.microsoft.com/office/drawing/2014/main" id="{DAEF3713-5B4E-9839-91B9-FEADBD403F56}"/>
              </a:ext>
            </a:extLst>
          </p:cNvPr>
          <p:cNvCxnSpPr>
            <a:cxnSpLocks noChangeShapeType="1"/>
            <a:stCxn id="549" idx="3"/>
          </p:cNvCxnSpPr>
          <p:nvPr/>
        </p:nvCxnSpPr>
        <p:spPr bwMode="auto">
          <a:xfrm flipH="1">
            <a:off x="2805068" y="1835798"/>
            <a:ext cx="2353122" cy="1084638"/>
          </a:xfrm>
          <a:prstGeom prst="straightConnector1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AutoShape 51">
            <a:extLst>
              <a:ext uri="{FF2B5EF4-FFF2-40B4-BE49-F238E27FC236}">
                <a16:creationId xmlns:a16="http://schemas.microsoft.com/office/drawing/2014/main" id="{ED153B9B-2310-4143-BDD4-F46EF6E30536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2805068" y="3346566"/>
            <a:ext cx="1581068" cy="620485"/>
          </a:xfrm>
          <a:prstGeom prst="straightConnector1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AutoShape 52">
            <a:extLst>
              <a:ext uri="{FF2B5EF4-FFF2-40B4-BE49-F238E27FC236}">
                <a16:creationId xmlns:a16="http://schemas.microsoft.com/office/drawing/2014/main" id="{F16C2346-3188-1100-D5B1-EAF507DF3554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4378241" y="3361319"/>
            <a:ext cx="7895" cy="605732"/>
          </a:xfrm>
          <a:prstGeom prst="straightConnector1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AutoShape 53">
            <a:extLst>
              <a:ext uri="{FF2B5EF4-FFF2-40B4-BE49-F238E27FC236}">
                <a16:creationId xmlns:a16="http://schemas.microsoft.com/office/drawing/2014/main" id="{F189DBB4-2480-14BE-560C-86E4B2D54ACF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2805068" y="3346566"/>
            <a:ext cx="1789" cy="627332"/>
          </a:xfrm>
          <a:prstGeom prst="straightConnector1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" name="AutoShape 54">
            <a:extLst>
              <a:ext uri="{FF2B5EF4-FFF2-40B4-BE49-F238E27FC236}">
                <a16:creationId xmlns:a16="http://schemas.microsoft.com/office/drawing/2014/main" id="{B28434CA-1651-F3B3-4A27-242A384D6E02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2806857" y="3361319"/>
            <a:ext cx="1571383" cy="612579"/>
          </a:xfrm>
          <a:prstGeom prst="straightConnector1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8" name="AutoShape 55">
            <a:extLst>
              <a:ext uri="{FF2B5EF4-FFF2-40B4-BE49-F238E27FC236}">
                <a16:creationId xmlns:a16="http://schemas.microsoft.com/office/drawing/2014/main" id="{A02BA591-1CA9-AC3B-C491-57B4FAAA3B2A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8026261" y="3347409"/>
            <a:ext cx="1630673" cy="604019"/>
          </a:xfrm>
          <a:prstGeom prst="straightConnector1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9" name="AutoShape 56">
            <a:extLst>
              <a:ext uri="{FF2B5EF4-FFF2-40B4-BE49-F238E27FC236}">
                <a16:creationId xmlns:a16="http://schemas.microsoft.com/office/drawing/2014/main" id="{29783F1E-0194-6CAD-DCED-D44EC6150291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9648344" y="3347409"/>
            <a:ext cx="8590" cy="604019"/>
          </a:xfrm>
          <a:prstGeom prst="straightConnector1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" name="AutoShape 57">
            <a:extLst>
              <a:ext uri="{FF2B5EF4-FFF2-40B4-BE49-F238E27FC236}">
                <a16:creationId xmlns:a16="http://schemas.microsoft.com/office/drawing/2014/main" id="{8BF62981-E0E6-93B5-1963-153EDB5772D2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8026261" y="3347409"/>
            <a:ext cx="4653" cy="612089"/>
          </a:xfrm>
          <a:prstGeom prst="straightConnector1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" name="AutoShape 58">
            <a:extLst>
              <a:ext uri="{FF2B5EF4-FFF2-40B4-BE49-F238E27FC236}">
                <a16:creationId xmlns:a16="http://schemas.microsoft.com/office/drawing/2014/main" id="{1AA979D0-F8F6-D87A-A54B-3A1F67CAEAE0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8030914" y="3347409"/>
            <a:ext cx="1617431" cy="612089"/>
          </a:xfrm>
          <a:prstGeom prst="straightConnector1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2" name="Line 71">
            <a:extLst>
              <a:ext uri="{FF2B5EF4-FFF2-40B4-BE49-F238E27FC236}">
                <a16:creationId xmlns:a16="http://schemas.microsoft.com/office/drawing/2014/main" id="{7463DECB-8805-0F2B-9313-9AF9195C7500}"/>
              </a:ext>
            </a:extLst>
          </p:cNvPr>
          <p:cNvSpPr>
            <a:spLocks noChangeShapeType="1"/>
          </p:cNvSpPr>
          <p:nvPr/>
        </p:nvSpPr>
        <p:spPr bwMode="auto">
          <a:xfrm rot="16200000" flipH="1">
            <a:off x="3149607" y="4006976"/>
            <a:ext cx="612099" cy="1401939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endParaRPr lang="en-GB"/>
          </a:p>
        </p:txBody>
      </p:sp>
      <p:sp>
        <p:nvSpPr>
          <p:cNvPr id="33" name="Line 72">
            <a:extLst>
              <a:ext uri="{FF2B5EF4-FFF2-40B4-BE49-F238E27FC236}">
                <a16:creationId xmlns:a16="http://schemas.microsoft.com/office/drawing/2014/main" id="{C6D27F4B-86B9-A3F1-BF4C-3B85F5EA7136}"/>
              </a:ext>
            </a:extLst>
          </p:cNvPr>
          <p:cNvSpPr>
            <a:spLocks noChangeShapeType="1"/>
          </p:cNvSpPr>
          <p:nvPr/>
        </p:nvSpPr>
        <p:spPr bwMode="auto">
          <a:xfrm rot="16200000" flipH="1">
            <a:off x="2695635" y="4468319"/>
            <a:ext cx="606282" cy="488178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endParaRPr lang="en-GB"/>
          </a:p>
        </p:txBody>
      </p:sp>
      <p:cxnSp>
        <p:nvCxnSpPr>
          <p:cNvPr id="41" name="AutoShape 93">
            <a:extLst>
              <a:ext uri="{FF2B5EF4-FFF2-40B4-BE49-F238E27FC236}">
                <a16:creationId xmlns:a16="http://schemas.microsoft.com/office/drawing/2014/main" id="{A134703C-8523-D0E0-3D7C-AA3E67F77300}"/>
              </a:ext>
            </a:extLst>
          </p:cNvPr>
          <p:cNvCxnSpPr>
            <a:cxnSpLocks noChangeShapeType="1"/>
            <a:stCxn id="574" idx="3"/>
          </p:cNvCxnSpPr>
          <p:nvPr/>
        </p:nvCxnSpPr>
        <p:spPr bwMode="auto">
          <a:xfrm>
            <a:off x="6744945" y="1853522"/>
            <a:ext cx="1281316" cy="1067757"/>
          </a:xfrm>
          <a:prstGeom prst="straightConnector1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AutoShape 94">
            <a:extLst>
              <a:ext uri="{FF2B5EF4-FFF2-40B4-BE49-F238E27FC236}">
                <a16:creationId xmlns:a16="http://schemas.microsoft.com/office/drawing/2014/main" id="{EE9AC837-35EA-FC03-E279-1506D1AF5D5D}"/>
              </a:ext>
            </a:extLst>
          </p:cNvPr>
          <p:cNvCxnSpPr>
            <a:cxnSpLocks noChangeShapeType="1"/>
            <a:stCxn id="574" idx="3"/>
          </p:cNvCxnSpPr>
          <p:nvPr/>
        </p:nvCxnSpPr>
        <p:spPr bwMode="auto">
          <a:xfrm flipH="1">
            <a:off x="4378241" y="1853522"/>
            <a:ext cx="2366704" cy="1081667"/>
          </a:xfrm>
          <a:prstGeom prst="straightConnector1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" name="AutoShape 95">
            <a:extLst>
              <a:ext uri="{FF2B5EF4-FFF2-40B4-BE49-F238E27FC236}">
                <a16:creationId xmlns:a16="http://schemas.microsoft.com/office/drawing/2014/main" id="{109AE0BD-2587-0374-A015-5D1D36EAD416}"/>
              </a:ext>
            </a:extLst>
          </p:cNvPr>
          <p:cNvCxnSpPr>
            <a:cxnSpLocks noChangeShapeType="1"/>
            <a:stCxn id="574" idx="3"/>
          </p:cNvCxnSpPr>
          <p:nvPr/>
        </p:nvCxnSpPr>
        <p:spPr bwMode="auto">
          <a:xfrm>
            <a:off x="6744945" y="1853522"/>
            <a:ext cx="2903399" cy="1067757"/>
          </a:xfrm>
          <a:prstGeom prst="straightConnector1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AutoShape 102">
            <a:extLst>
              <a:ext uri="{FF2B5EF4-FFF2-40B4-BE49-F238E27FC236}">
                <a16:creationId xmlns:a16="http://schemas.microsoft.com/office/drawing/2014/main" id="{0E0B165A-89D3-401A-AA61-BF52481A9369}"/>
              </a:ext>
            </a:extLst>
          </p:cNvPr>
          <p:cNvCxnSpPr>
            <a:cxnSpLocks noChangeShapeType="1"/>
            <a:stCxn id="574" idx="3"/>
          </p:cNvCxnSpPr>
          <p:nvPr/>
        </p:nvCxnSpPr>
        <p:spPr bwMode="auto">
          <a:xfrm flipH="1">
            <a:off x="2805068" y="1853522"/>
            <a:ext cx="3939877" cy="1066914"/>
          </a:xfrm>
          <a:prstGeom prst="straightConnector1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C837738B-186D-D06C-F2D7-E3B3D556AFEB}"/>
              </a:ext>
            </a:extLst>
          </p:cNvPr>
          <p:cNvSpPr/>
          <p:nvPr/>
        </p:nvSpPr>
        <p:spPr>
          <a:xfrm>
            <a:off x="2201999" y="2778230"/>
            <a:ext cx="2796486" cy="1794044"/>
          </a:xfrm>
          <a:prstGeom prst="roundRect">
            <a:avLst/>
          </a:prstGeom>
          <a:noFill/>
          <a:ln w="9525">
            <a:solidFill>
              <a:schemeClr val="tx1"/>
            </a:solidFill>
            <a:prstDash val="sysDot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BB388560-70CB-A025-3AEE-56662939986F}"/>
              </a:ext>
            </a:extLst>
          </p:cNvPr>
          <p:cNvSpPr/>
          <p:nvPr/>
        </p:nvSpPr>
        <p:spPr>
          <a:xfrm>
            <a:off x="7406672" y="2776211"/>
            <a:ext cx="2847086" cy="1794044"/>
          </a:xfrm>
          <a:prstGeom prst="roundRect">
            <a:avLst/>
          </a:prstGeom>
          <a:noFill/>
          <a:ln w="9525">
            <a:solidFill>
              <a:schemeClr val="tx1"/>
            </a:solidFill>
            <a:prstDash val="sysDot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6B31FD9A-C6E4-C9C1-E5A6-804A7342384F}"/>
              </a:ext>
            </a:extLst>
          </p:cNvPr>
          <p:cNvSpPr/>
          <p:nvPr/>
        </p:nvSpPr>
        <p:spPr>
          <a:xfrm>
            <a:off x="4569622" y="1269324"/>
            <a:ext cx="2787190" cy="760192"/>
          </a:xfrm>
          <a:prstGeom prst="roundRect">
            <a:avLst/>
          </a:prstGeom>
          <a:noFill/>
          <a:ln w="9525">
            <a:solidFill>
              <a:schemeClr val="tx1"/>
            </a:solidFill>
            <a:prstDash val="dash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8B64B512-4785-51E1-86FD-CD09ECA324C0}"/>
              </a:ext>
            </a:extLst>
          </p:cNvPr>
          <p:cNvGrpSpPr/>
          <p:nvPr/>
        </p:nvGrpSpPr>
        <p:grpSpPr>
          <a:xfrm>
            <a:off x="4004577" y="2935189"/>
            <a:ext cx="747328" cy="426131"/>
            <a:chOff x="967835" y="2541918"/>
            <a:chExt cx="1426054" cy="463051"/>
          </a:xfrm>
        </p:grpSpPr>
        <p:grpSp>
          <p:nvGrpSpPr>
            <p:cNvPr id="121" name="Group 93">
              <a:extLst>
                <a:ext uri="{FF2B5EF4-FFF2-40B4-BE49-F238E27FC236}">
                  <a16:creationId xmlns:a16="http://schemas.microsoft.com/office/drawing/2014/main" id="{43DE3BBD-5424-7CF9-F367-CE288917ADF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67835" y="2541918"/>
              <a:ext cx="1426054" cy="463051"/>
              <a:chOff x="3312" y="2160"/>
              <a:chExt cx="960" cy="528"/>
            </a:xfrm>
          </p:grpSpPr>
          <p:grpSp>
            <p:nvGrpSpPr>
              <p:cNvPr id="123" name="Group 94">
                <a:extLst>
                  <a:ext uri="{FF2B5EF4-FFF2-40B4-BE49-F238E27FC236}">
                    <a16:creationId xmlns:a16="http://schemas.microsoft.com/office/drawing/2014/main" id="{1EAF63BF-71E1-45A1-38F2-BD15CF55A63A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3312" y="2160"/>
                <a:ext cx="960" cy="528"/>
                <a:chOff x="3312" y="2160"/>
                <a:chExt cx="960" cy="528"/>
              </a:xfrm>
            </p:grpSpPr>
            <p:sp>
              <p:nvSpPr>
                <p:cNvPr id="125" name="AutoShape 95">
                  <a:extLst>
                    <a:ext uri="{FF2B5EF4-FFF2-40B4-BE49-F238E27FC236}">
                      <a16:creationId xmlns:a16="http://schemas.microsoft.com/office/drawing/2014/main" id="{DF9873E5-00C4-751E-FA67-F494EC2A0CBF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3312" y="2160"/>
                  <a:ext cx="960" cy="528"/>
                </a:xfrm>
                <a:prstGeom prst="can">
                  <a:avLst>
                    <a:gd name="adj" fmla="val 50000"/>
                  </a:avLst>
                </a:prstGeom>
                <a:gradFill rotWithShape="0">
                  <a:gsLst>
                    <a:gs pos="0">
                      <a:srgbClr val="002F5E"/>
                    </a:gs>
                    <a:gs pos="50000">
                      <a:srgbClr val="0066CC"/>
                    </a:gs>
                    <a:gs pos="100000">
                      <a:srgbClr val="002F5E"/>
                    </a:gs>
                  </a:gsLst>
                  <a:lin ang="0" scaled="1"/>
                </a:gradFill>
                <a:ln w="9525">
                  <a:solidFill>
                    <a:srgbClr val="819FFF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73025" tIns="36512" rIns="73025" bIns="36512" anchor="ctr"/>
                <a:lstStyle>
                  <a:lvl1pPr>
                    <a:spcBef>
                      <a:spcPct val="20000"/>
                    </a:spcBef>
                    <a:buClr>
                      <a:schemeClr val="tx2"/>
                    </a:buClr>
                    <a:buSzPct val="70000"/>
                    <a:buFont typeface="Wingdings" pitchFamily="2" charset="2"/>
                    <a:buChar char="n"/>
                    <a:defRPr sz="32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1"/>
                    </a:buClr>
                    <a:buSzPct val="70000"/>
                    <a:buFont typeface="Wingdings" pitchFamily="2" charset="2"/>
                    <a:buChar char="n"/>
                    <a:defRPr sz="28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66CC00"/>
                    </a:buClr>
                    <a:buSzPct val="7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SzPct val="70000"/>
                    <a:buFont typeface="Wingdings" pitchFamily="2" charset="2"/>
                    <a:buChar char="l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it-IT" altLang="it-IT" sz="1800">
                    <a:latin typeface="Arial" panose="020B0604020202020204" pitchFamily="34" charset="0"/>
                  </a:endParaRPr>
                </a:p>
              </p:txBody>
            </p:sp>
            <p:grpSp>
              <p:nvGrpSpPr>
                <p:cNvPr id="126" name="Group 96">
                  <a:extLst>
                    <a:ext uri="{FF2B5EF4-FFF2-40B4-BE49-F238E27FC236}">
                      <a16:creationId xmlns:a16="http://schemas.microsoft.com/office/drawing/2014/main" id="{AA68F1F5-EF32-C929-E386-5029B55AC836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3488" y="2193"/>
                  <a:ext cx="599" cy="207"/>
                  <a:chOff x="422" y="1632"/>
                  <a:chExt cx="829" cy="298"/>
                </a:xfrm>
              </p:grpSpPr>
              <p:grpSp>
                <p:nvGrpSpPr>
                  <p:cNvPr id="127" name="Group 97">
                    <a:extLst>
                      <a:ext uri="{FF2B5EF4-FFF2-40B4-BE49-F238E27FC236}">
                        <a16:creationId xmlns:a16="http://schemas.microsoft.com/office/drawing/2014/main" id="{E019B2A0-C76F-8258-6AB2-350B34903ADA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422" y="1632"/>
                    <a:ext cx="822" cy="291"/>
                    <a:chOff x="422" y="1632"/>
                    <a:chExt cx="822" cy="291"/>
                  </a:xfrm>
                </p:grpSpPr>
                <p:sp>
                  <p:nvSpPr>
                    <p:cNvPr id="137" name="Freeform 98">
                      <a:extLst>
                        <a:ext uri="{FF2B5EF4-FFF2-40B4-BE49-F238E27FC236}">
                          <a16:creationId xmlns:a16="http://schemas.microsoft.com/office/drawing/2014/main" id="{7C09AAB2-79BB-8FA4-C3D2-0213A9871939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51" y="1639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97 h 125"/>
                        <a:gd name="T2" fmla="*/ 87 w 393"/>
                        <a:gd name="T3" fmla="*/ 125 h 125"/>
                        <a:gd name="T4" fmla="*/ 298 w 393"/>
                        <a:gd name="T5" fmla="*/ 42 h 125"/>
                        <a:gd name="T6" fmla="*/ 393 w 393"/>
                        <a:gd name="T7" fmla="*/ 70 h 125"/>
                        <a:gd name="T8" fmla="*/ 342 w 393"/>
                        <a:gd name="T9" fmla="*/ 0 h 125"/>
                        <a:gd name="T10" fmla="*/ 94 w 393"/>
                        <a:gd name="T11" fmla="*/ 0 h 125"/>
                        <a:gd name="T12" fmla="*/ 196 w 393"/>
                        <a:gd name="T13" fmla="*/ 21 h 125"/>
                        <a:gd name="T14" fmla="*/ 0 w 393"/>
                        <a:gd name="T15" fmla="*/ 97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97"/>
                          </a:moveTo>
                          <a:lnTo>
                            <a:pt x="87" y="125"/>
                          </a:lnTo>
                          <a:lnTo>
                            <a:pt x="298" y="42"/>
                          </a:lnTo>
                          <a:lnTo>
                            <a:pt x="393" y="70"/>
                          </a:lnTo>
                          <a:lnTo>
                            <a:pt x="342" y="0"/>
                          </a:lnTo>
                          <a:lnTo>
                            <a:pt x="94" y="0"/>
                          </a:lnTo>
                          <a:lnTo>
                            <a:pt x="196" y="21"/>
                          </a:lnTo>
                          <a:lnTo>
                            <a:pt x="0" y="9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138" name="Freeform 99">
                      <a:extLst>
                        <a:ext uri="{FF2B5EF4-FFF2-40B4-BE49-F238E27FC236}">
                          <a16:creationId xmlns:a16="http://schemas.microsoft.com/office/drawing/2014/main" id="{EF43869F-9CE5-6A9A-5DB0-13705EF48446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51" y="1639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97 h 125"/>
                        <a:gd name="T2" fmla="*/ 87 w 393"/>
                        <a:gd name="T3" fmla="*/ 125 h 125"/>
                        <a:gd name="T4" fmla="*/ 298 w 393"/>
                        <a:gd name="T5" fmla="*/ 42 h 125"/>
                        <a:gd name="T6" fmla="*/ 393 w 393"/>
                        <a:gd name="T7" fmla="*/ 70 h 125"/>
                        <a:gd name="T8" fmla="*/ 342 w 393"/>
                        <a:gd name="T9" fmla="*/ 0 h 125"/>
                        <a:gd name="T10" fmla="*/ 94 w 393"/>
                        <a:gd name="T11" fmla="*/ 0 h 125"/>
                        <a:gd name="T12" fmla="*/ 196 w 393"/>
                        <a:gd name="T13" fmla="*/ 21 h 125"/>
                        <a:gd name="T14" fmla="*/ 0 w 393"/>
                        <a:gd name="T15" fmla="*/ 97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97"/>
                          </a:moveTo>
                          <a:lnTo>
                            <a:pt x="87" y="125"/>
                          </a:lnTo>
                          <a:lnTo>
                            <a:pt x="298" y="42"/>
                          </a:lnTo>
                          <a:lnTo>
                            <a:pt x="393" y="70"/>
                          </a:lnTo>
                          <a:lnTo>
                            <a:pt x="342" y="0"/>
                          </a:lnTo>
                          <a:lnTo>
                            <a:pt x="94" y="0"/>
                          </a:lnTo>
                          <a:lnTo>
                            <a:pt x="196" y="21"/>
                          </a:lnTo>
                          <a:lnTo>
                            <a:pt x="0" y="9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139" name="Freeform 100">
                      <a:extLst>
                        <a:ext uri="{FF2B5EF4-FFF2-40B4-BE49-F238E27FC236}">
                          <a16:creationId xmlns:a16="http://schemas.microsoft.com/office/drawing/2014/main" id="{7537A8CA-DE9E-DA77-C5FF-C36828DBA189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22" y="1785"/>
                      <a:ext cx="393" cy="132"/>
                    </a:xfrm>
                    <a:custGeom>
                      <a:avLst/>
                      <a:gdLst>
                        <a:gd name="T0" fmla="*/ 393 w 393"/>
                        <a:gd name="T1" fmla="*/ 28 h 132"/>
                        <a:gd name="T2" fmla="*/ 305 w 393"/>
                        <a:gd name="T3" fmla="*/ 0 h 132"/>
                        <a:gd name="T4" fmla="*/ 102 w 393"/>
                        <a:gd name="T5" fmla="*/ 83 h 132"/>
                        <a:gd name="T6" fmla="*/ 0 w 393"/>
                        <a:gd name="T7" fmla="*/ 55 h 132"/>
                        <a:gd name="T8" fmla="*/ 51 w 393"/>
                        <a:gd name="T9" fmla="*/ 132 h 132"/>
                        <a:gd name="T10" fmla="*/ 305 w 393"/>
                        <a:gd name="T11" fmla="*/ 132 h 132"/>
                        <a:gd name="T12" fmla="*/ 196 w 393"/>
                        <a:gd name="T13" fmla="*/ 104 h 132"/>
                        <a:gd name="T14" fmla="*/ 393 w 393"/>
                        <a:gd name="T15" fmla="*/ 28 h 132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32">
                          <a:moveTo>
                            <a:pt x="393" y="28"/>
                          </a:moveTo>
                          <a:lnTo>
                            <a:pt x="305" y="0"/>
                          </a:lnTo>
                          <a:lnTo>
                            <a:pt x="102" y="83"/>
                          </a:lnTo>
                          <a:lnTo>
                            <a:pt x="0" y="55"/>
                          </a:lnTo>
                          <a:lnTo>
                            <a:pt x="51" y="132"/>
                          </a:lnTo>
                          <a:lnTo>
                            <a:pt x="305" y="132"/>
                          </a:lnTo>
                          <a:lnTo>
                            <a:pt x="196" y="104"/>
                          </a:lnTo>
                          <a:lnTo>
                            <a:pt x="393" y="2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140" name="Freeform 101">
                      <a:extLst>
                        <a:ext uri="{FF2B5EF4-FFF2-40B4-BE49-F238E27FC236}">
                          <a16:creationId xmlns:a16="http://schemas.microsoft.com/office/drawing/2014/main" id="{791A9C2A-D4EB-12B4-4108-CB6DB265A84A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22" y="1785"/>
                      <a:ext cx="393" cy="132"/>
                    </a:xfrm>
                    <a:custGeom>
                      <a:avLst/>
                      <a:gdLst>
                        <a:gd name="T0" fmla="*/ 393 w 393"/>
                        <a:gd name="T1" fmla="*/ 28 h 132"/>
                        <a:gd name="T2" fmla="*/ 305 w 393"/>
                        <a:gd name="T3" fmla="*/ 0 h 132"/>
                        <a:gd name="T4" fmla="*/ 102 w 393"/>
                        <a:gd name="T5" fmla="*/ 83 h 132"/>
                        <a:gd name="T6" fmla="*/ 0 w 393"/>
                        <a:gd name="T7" fmla="*/ 55 h 132"/>
                        <a:gd name="T8" fmla="*/ 51 w 393"/>
                        <a:gd name="T9" fmla="*/ 132 h 132"/>
                        <a:gd name="T10" fmla="*/ 305 w 393"/>
                        <a:gd name="T11" fmla="*/ 132 h 132"/>
                        <a:gd name="T12" fmla="*/ 196 w 393"/>
                        <a:gd name="T13" fmla="*/ 104 h 132"/>
                        <a:gd name="T14" fmla="*/ 393 w 393"/>
                        <a:gd name="T15" fmla="*/ 28 h 132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32">
                          <a:moveTo>
                            <a:pt x="393" y="28"/>
                          </a:moveTo>
                          <a:lnTo>
                            <a:pt x="305" y="0"/>
                          </a:lnTo>
                          <a:lnTo>
                            <a:pt x="102" y="83"/>
                          </a:lnTo>
                          <a:lnTo>
                            <a:pt x="0" y="55"/>
                          </a:lnTo>
                          <a:lnTo>
                            <a:pt x="51" y="132"/>
                          </a:lnTo>
                          <a:lnTo>
                            <a:pt x="305" y="132"/>
                          </a:lnTo>
                          <a:lnTo>
                            <a:pt x="196" y="104"/>
                          </a:lnTo>
                          <a:lnTo>
                            <a:pt x="393" y="2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141" name="Freeform 102">
                      <a:extLst>
                        <a:ext uri="{FF2B5EF4-FFF2-40B4-BE49-F238E27FC236}">
                          <a16:creationId xmlns:a16="http://schemas.microsoft.com/office/drawing/2014/main" id="{DE003316-2EA9-B541-222D-2B62EB74A1F4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44" y="1632"/>
                      <a:ext cx="392" cy="125"/>
                    </a:xfrm>
                    <a:custGeom>
                      <a:avLst/>
                      <a:gdLst>
                        <a:gd name="T0" fmla="*/ 0 w 392"/>
                        <a:gd name="T1" fmla="*/ 28 h 125"/>
                        <a:gd name="T2" fmla="*/ 87 w 392"/>
                        <a:gd name="T3" fmla="*/ 0 h 125"/>
                        <a:gd name="T4" fmla="*/ 298 w 392"/>
                        <a:gd name="T5" fmla="*/ 77 h 125"/>
                        <a:gd name="T6" fmla="*/ 392 w 392"/>
                        <a:gd name="T7" fmla="*/ 56 h 125"/>
                        <a:gd name="T8" fmla="*/ 341 w 392"/>
                        <a:gd name="T9" fmla="*/ 125 h 125"/>
                        <a:gd name="T10" fmla="*/ 94 w 392"/>
                        <a:gd name="T11" fmla="*/ 125 h 125"/>
                        <a:gd name="T12" fmla="*/ 196 w 392"/>
                        <a:gd name="T13" fmla="*/ 104 h 125"/>
                        <a:gd name="T14" fmla="*/ 0 w 392"/>
                        <a:gd name="T15" fmla="*/ 28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2" h="125">
                          <a:moveTo>
                            <a:pt x="0" y="28"/>
                          </a:moveTo>
                          <a:lnTo>
                            <a:pt x="87" y="0"/>
                          </a:lnTo>
                          <a:lnTo>
                            <a:pt x="298" y="77"/>
                          </a:lnTo>
                          <a:lnTo>
                            <a:pt x="392" y="56"/>
                          </a:lnTo>
                          <a:lnTo>
                            <a:pt x="341" y="125"/>
                          </a:lnTo>
                          <a:lnTo>
                            <a:pt x="94" y="125"/>
                          </a:lnTo>
                          <a:lnTo>
                            <a:pt x="196" y="104"/>
                          </a:lnTo>
                          <a:lnTo>
                            <a:pt x="0" y="2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142" name="Freeform 103">
                      <a:extLst>
                        <a:ext uri="{FF2B5EF4-FFF2-40B4-BE49-F238E27FC236}">
                          <a16:creationId xmlns:a16="http://schemas.microsoft.com/office/drawing/2014/main" id="{07309A1A-6841-EF78-6D75-8324E85F2F4B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44" y="1632"/>
                      <a:ext cx="392" cy="125"/>
                    </a:xfrm>
                    <a:custGeom>
                      <a:avLst/>
                      <a:gdLst>
                        <a:gd name="T0" fmla="*/ 0 w 392"/>
                        <a:gd name="T1" fmla="*/ 28 h 125"/>
                        <a:gd name="T2" fmla="*/ 87 w 392"/>
                        <a:gd name="T3" fmla="*/ 0 h 125"/>
                        <a:gd name="T4" fmla="*/ 298 w 392"/>
                        <a:gd name="T5" fmla="*/ 77 h 125"/>
                        <a:gd name="T6" fmla="*/ 392 w 392"/>
                        <a:gd name="T7" fmla="*/ 56 h 125"/>
                        <a:gd name="T8" fmla="*/ 341 w 392"/>
                        <a:gd name="T9" fmla="*/ 125 h 125"/>
                        <a:gd name="T10" fmla="*/ 94 w 392"/>
                        <a:gd name="T11" fmla="*/ 125 h 125"/>
                        <a:gd name="T12" fmla="*/ 196 w 392"/>
                        <a:gd name="T13" fmla="*/ 104 h 125"/>
                        <a:gd name="T14" fmla="*/ 0 w 392"/>
                        <a:gd name="T15" fmla="*/ 28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2" h="125">
                          <a:moveTo>
                            <a:pt x="0" y="28"/>
                          </a:moveTo>
                          <a:lnTo>
                            <a:pt x="87" y="0"/>
                          </a:lnTo>
                          <a:lnTo>
                            <a:pt x="298" y="77"/>
                          </a:lnTo>
                          <a:lnTo>
                            <a:pt x="392" y="56"/>
                          </a:lnTo>
                          <a:lnTo>
                            <a:pt x="341" y="125"/>
                          </a:lnTo>
                          <a:lnTo>
                            <a:pt x="94" y="125"/>
                          </a:lnTo>
                          <a:lnTo>
                            <a:pt x="196" y="104"/>
                          </a:lnTo>
                          <a:lnTo>
                            <a:pt x="0" y="2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143" name="Freeform 104">
                      <a:extLst>
                        <a:ext uri="{FF2B5EF4-FFF2-40B4-BE49-F238E27FC236}">
                          <a16:creationId xmlns:a16="http://schemas.microsoft.com/office/drawing/2014/main" id="{AD0373CC-EAAD-5EE0-4811-AC7F2B5A980B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36" y="1799"/>
                      <a:ext cx="393" cy="124"/>
                    </a:xfrm>
                    <a:custGeom>
                      <a:avLst/>
                      <a:gdLst>
                        <a:gd name="T0" fmla="*/ 393 w 393"/>
                        <a:gd name="T1" fmla="*/ 97 h 124"/>
                        <a:gd name="T2" fmla="*/ 306 w 393"/>
                        <a:gd name="T3" fmla="*/ 124 h 124"/>
                        <a:gd name="T4" fmla="*/ 102 w 393"/>
                        <a:gd name="T5" fmla="*/ 41 h 124"/>
                        <a:gd name="T6" fmla="*/ 0 w 393"/>
                        <a:gd name="T7" fmla="*/ 69 h 124"/>
                        <a:gd name="T8" fmla="*/ 51 w 393"/>
                        <a:gd name="T9" fmla="*/ 0 h 124"/>
                        <a:gd name="T10" fmla="*/ 306 w 393"/>
                        <a:gd name="T11" fmla="*/ 0 h 124"/>
                        <a:gd name="T12" fmla="*/ 197 w 393"/>
                        <a:gd name="T13" fmla="*/ 21 h 124"/>
                        <a:gd name="T14" fmla="*/ 393 w 393"/>
                        <a:gd name="T15" fmla="*/ 97 h 12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4">
                          <a:moveTo>
                            <a:pt x="393" y="97"/>
                          </a:moveTo>
                          <a:lnTo>
                            <a:pt x="306" y="124"/>
                          </a:lnTo>
                          <a:lnTo>
                            <a:pt x="102" y="41"/>
                          </a:lnTo>
                          <a:lnTo>
                            <a:pt x="0" y="69"/>
                          </a:lnTo>
                          <a:lnTo>
                            <a:pt x="51" y="0"/>
                          </a:lnTo>
                          <a:lnTo>
                            <a:pt x="306" y="0"/>
                          </a:lnTo>
                          <a:lnTo>
                            <a:pt x="197" y="21"/>
                          </a:lnTo>
                          <a:lnTo>
                            <a:pt x="393" y="9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144" name="Freeform 105">
                      <a:extLst>
                        <a:ext uri="{FF2B5EF4-FFF2-40B4-BE49-F238E27FC236}">
                          <a16:creationId xmlns:a16="http://schemas.microsoft.com/office/drawing/2014/main" id="{C325EE30-95E6-4334-CB6A-B5E8373AAAFC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36" y="1799"/>
                      <a:ext cx="393" cy="124"/>
                    </a:xfrm>
                    <a:custGeom>
                      <a:avLst/>
                      <a:gdLst>
                        <a:gd name="T0" fmla="*/ 393 w 393"/>
                        <a:gd name="T1" fmla="*/ 97 h 124"/>
                        <a:gd name="T2" fmla="*/ 306 w 393"/>
                        <a:gd name="T3" fmla="*/ 124 h 124"/>
                        <a:gd name="T4" fmla="*/ 102 w 393"/>
                        <a:gd name="T5" fmla="*/ 41 h 124"/>
                        <a:gd name="T6" fmla="*/ 0 w 393"/>
                        <a:gd name="T7" fmla="*/ 69 h 124"/>
                        <a:gd name="T8" fmla="*/ 51 w 393"/>
                        <a:gd name="T9" fmla="*/ 0 h 124"/>
                        <a:gd name="T10" fmla="*/ 306 w 393"/>
                        <a:gd name="T11" fmla="*/ 0 h 124"/>
                        <a:gd name="T12" fmla="*/ 197 w 393"/>
                        <a:gd name="T13" fmla="*/ 21 h 124"/>
                        <a:gd name="T14" fmla="*/ 393 w 393"/>
                        <a:gd name="T15" fmla="*/ 97 h 12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4">
                          <a:moveTo>
                            <a:pt x="393" y="97"/>
                          </a:moveTo>
                          <a:lnTo>
                            <a:pt x="306" y="124"/>
                          </a:lnTo>
                          <a:lnTo>
                            <a:pt x="102" y="41"/>
                          </a:lnTo>
                          <a:lnTo>
                            <a:pt x="0" y="69"/>
                          </a:lnTo>
                          <a:lnTo>
                            <a:pt x="51" y="0"/>
                          </a:lnTo>
                          <a:lnTo>
                            <a:pt x="306" y="0"/>
                          </a:lnTo>
                          <a:lnTo>
                            <a:pt x="197" y="21"/>
                          </a:lnTo>
                          <a:lnTo>
                            <a:pt x="393" y="9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</p:grpSp>
              <p:grpSp>
                <p:nvGrpSpPr>
                  <p:cNvPr id="128" name="Group 106">
                    <a:extLst>
                      <a:ext uri="{FF2B5EF4-FFF2-40B4-BE49-F238E27FC236}">
                        <a16:creationId xmlns:a16="http://schemas.microsoft.com/office/drawing/2014/main" id="{EBD601ED-F00D-36F1-CCE7-3CAFFD0CFD07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429" y="1639"/>
                    <a:ext cx="822" cy="291"/>
                    <a:chOff x="429" y="1639"/>
                    <a:chExt cx="822" cy="291"/>
                  </a:xfrm>
                </p:grpSpPr>
                <p:sp>
                  <p:nvSpPr>
                    <p:cNvPr id="129" name="Freeform 107">
                      <a:extLst>
                        <a:ext uri="{FF2B5EF4-FFF2-40B4-BE49-F238E27FC236}">
                          <a16:creationId xmlns:a16="http://schemas.microsoft.com/office/drawing/2014/main" id="{6145BE27-41C9-19AF-DD6B-9E690C042E52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58" y="1646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97 h 125"/>
                        <a:gd name="T2" fmla="*/ 87 w 393"/>
                        <a:gd name="T3" fmla="*/ 125 h 125"/>
                        <a:gd name="T4" fmla="*/ 298 w 393"/>
                        <a:gd name="T5" fmla="*/ 42 h 125"/>
                        <a:gd name="T6" fmla="*/ 393 w 393"/>
                        <a:gd name="T7" fmla="*/ 70 h 125"/>
                        <a:gd name="T8" fmla="*/ 342 w 393"/>
                        <a:gd name="T9" fmla="*/ 0 h 125"/>
                        <a:gd name="T10" fmla="*/ 95 w 393"/>
                        <a:gd name="T11" fmla="*/ 0 h 125"/>
                        <a:gd name="T12" fmla="*/ 197 w 393"/>
                        <a:gd name="T13" fmla="*/ 21 h 125"/>
                        <a:gd name="T14" fmla="*/ 0 w 393"/>
                        <a:gd name="T15" fmla="*/ 97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97"/>
                          </a:moveTo>
                          <a:lnTo>
                            <a:pt x="87" y="125"/>
                          </a:lnTo>
                          <a:lnTo>
                            <a:pt x="298" y="42"/>
                          </a:lnTo>
                          <a:lnTo>
                            <a:pt x="393" y="70"/>
                          </a:lnTo>
                          <a:lnTo>
                            <a:pt x="342" y="0"/>
                          </a:lnTo>
                          <a:lnTo>
                            <a:pt x="95" y="0"/>
                          </a:lnTo>
                          <a:lnTo>
                            <a:pt x="197" y="21"/>
                          </a:lnTo>
                          <a:lnTo>
                            <a:pt x="0" y="9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130" name="Freeform 108">
                      <a:extLst>
                        <a:ext uri="{FF2B5EF4-FFF2-40B4-BE49-F238E27FC236}">
                          <a16:creationId xmlns:a16="http://schemas.microsoft.com/office/drawing/2014/main" id="{2E308260-FC66-AB9E-648C-31CFDCBEF04A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58" y="1646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97 h 125"/>
                        <a:gd name="T2" fmla="*/ 87 w 393"/>
                        <a:gd name="T3" fmla="*/ 125 h 125"/>
                        <a:gd name="T4" fmla="*/ 298 w 393"/>
                        <a:gd name="T5" fmla="*/ 42 h 125"/>
                        <a:gd name="T6" fmla="*/ 393 w 393"/>
                        <a:gd name="T7" fmla="*/ 70 h 125"/>
                        <a:gd name="T8" fmla="*/ 342 w 393"/>
                        <a:gd name="T9" fmla="*/ 0 h 125"/>
                        <a:gd name="T10" fmla="*/ 95 w 393"/>
                        <a:gd name="T11" fmla="*/ 0 h 125"/>
                        <a:gd name="T12" fmla="*/ 197 w 393"/>
                        <a:gd name="T13" fmla="*/ 21 h 125"/>
                        <a:gd name="T14" fmla="*/ 0 w 393"/>
                        <a:gd name="T15" fmla="*/ 97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97"/>
                          </a:moveTo>
                          <a:lnTo>
                            <a:pt x="87" y="125"/>
                          </a:lnTo>
                          <a:lnTo>
                            <a:pt x="298" y="42"/>
                          </a:lnTo>
                          <a:lnTo>
                            <a:pt x="393" y="70"/>
                          </a:lnTo>
                          <a:lnTo>
                            <a:pt x="342" y="0"/>
                          </a:lnTo>
                          <a:lnTo>
                            <a:pt x="95" y="0"/>
                          </a:lnTo>
                          <a:lnTo>
                            <a:pt x="197" y="21"/>
                          </a:lnTo>
                          <a:lnTo>
                            <a:pt x="0" y="9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131" name="Freeform 109">
                      <a:extLst>
                        <a:ext uri="{FF2B5EF4-FFF2-40B4-BE49-F238E27FC236}">
                          <a16:creationId xmlns:a16="http://schemas.microsoft.com/office/drawing/2014/main" id="{47FDD493-E7EC-6F1D-D951-911AAAB82265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29" y="1792"/>
                      <a:ext cx="393" cy="131"/>
                    </a:xfrm>
                    <a:custGeom>
                      <a:avLst/>
                      <a:gdLst>
                        <a:gd name="T0" fmla="*/ 393 w 393"/>
                        <a:gd name="T1" fmla="*/ 28 h 131"/>
                        <a:gd name="T2" fmla="*/ 306 w 393"/>
                        <a:gd name="T3" fmla="*/ 0 h 131"/>
                        <a:gd name="T4" fmla="*/ 102 w 393"/>
                        <a:gd name="T5" fmla="*/ 83 h 131"/>
                        <a:gd name="T6" fmla="*/ 0 w 393"/>
                        <a:gd name="T7" fmla="*/ 55 h 131"/>
                        <a:gd name="T8" fmla="*/ 51 w 393"/>
                        <a:gd name="T9" fmla="*/ 131 h 131"/>
                        <a:gd name="T10" fmla="*/ 306 w 393"/>
                        <a:gd name="T11" fmla="*/ 131 h 131"/>
                        <a:gd name="T12" fmla="*/ 196 w 393"/>
                        <a:gd name="T13" fmla="*/ 104 h 131"/>
                        <a:gd name="T14" fmla="*/ 393 w 393"/>
                        <a:gd name="T15" fmla="*/ 28 h 131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31">
                          <a:moveTo>
                            <a:pt x="393" y="28"/>
                          </a:moveTo>
                          <a:lnTo>
                            <a:pt x="306" y="0"/>
                          </a:lnTo>
                          <a:lnTo>
                            <a:pt x="102" y="83"/>
                          </a:lnTo>
                          <a:lnTo>
                            <a:pt x="0" y="55"/>
                          </a:lnTo>
                          <a:lnTo>
                            <a:pt x="51" y="131"/>
                          </a:lnTo>
                          <a:lnTo>
                            <a:pt x="306" y="131"/>
                          </a:lnTo>
                          <a:lnTo>
                            <a:pt x="196" y="104"/>
                          </a:lnTo>
                          <a:lnTo>
                            <a:pt x="393" y="28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132" name="Freeform 110">
                      <a:extLst>
                        <a:ext uri="{FF2B5EF4-FFF2-40B4-BE49-F238E27FC236}">
                          <a16:creationId xmlns:a16="http://schemas.microsoft.com/office/drawing/2014/main" id="{9CF5934E-AE78-C966-6348-02AF56A3AE0A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29" y="1792"/>
                      <a:ext cx="393" cy="131"/>
                    </a:xfrm>
                    <a:custGeom>
                      <a:avLst/>
                      <a:gdLst>
                        <a:gd name="T0" fmla="*/ 393 w 393"/>
                        <a:gd name="T1" fmla="*/ 28 h 131"/>
                        <a:gd name="T2" fmla="*/ 306 w 393"/>
                        <a:gd name="T3" fmla="*/ 0 h 131"/>
                        <a:gd name="T4" fmla="*/ 102 w 393"/>
                        <a:gd name="T5" fmla="*/ 83 h 131"/>
                        <a:gd name="T6" fmla="*/ 0 w 393"/>
                        <a:gd name="T7" fmla="*/ 55 h 131"/>
                        <a:gd name="T8" fmla="*/ 51 w 393"/>
                        <a:gd name="T9" fmla="*/ 131 h 131"/>
                        <a:gd name="T10" fmla="*/ 306 w 393"/>
                        <a:gd name="T11" fmla="*/ 131 h 131"/>
                        <a:gd name="T12" fmla="*/ 196 w 393"/>
                        <a:gd name="T13" fmla="*/ 104 h 131"/>
                        <a:gd name="T14" fmla="*/ 393 w 393"/>
                        <a:gd name="T15" fmla="*/ 28 h 131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31">
                          <a:moveTo>
                            <a:pt x="393" y="28"/>
                          </a:moveTo>
                          <a:lnTo>
                            <a:pt x="306" y="0"/>
                          </a:lnTo>
                          <a:lnTo>
                            <a:pt x="102" y="83"/>
                          </a:lnTo>
                          <a:lnTo>
                            <a:pt x="0" y="55"/>
                          </a:lnTo>
                          <a:lnTo>
                            <a:pt x="51" y="131"/>
                          </a:lnTo>
                          <a:lnTo>
                            <a:pt x="306" y="131"/>
                          </a:lnTo>
                          <a:lnTo>
                            <a:pt x="196" y="104"/>
                          </a:lnTo>
                          <a:lnTo>
                            <a:pt x="393" y="28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133" name="Freeform 111">
                      <a:extLst>
                        <a:ext uri="{FF2B5EF4-FFF2-40B4-BE49-F238E27FC236}">
                          <a16:creationId xmlns:a16="http://schemas.microsoft.com/office/drawing/2014/main" id="{53AD57C9-6854-B84F-ABDA-6E693B5FC7D3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51" y="1639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28 h 125"/>
                        <a:gd name="T2" fmla="*/ 87 w 393"/>
                        <a:gd name="T3" fmla="*/ 0 h 125"/>
                        <a:gd name="T4" fmla="*/ 298 w 393"/>
                        <a:gd name="T5" fmla="*/ 77 h 125"/>
                        <a:gd name="T6" fmla="*/ 393 w 393"/>
                        <a:gd name="T7" fmla="*/ 56 h 125"/>
                        <a:gd name="T8" fmla="*/ 342 w 393"/>
                        <a:gd name="T9" fmla="*/ 125 h 125"/>
                        <a:gd name="T10" fmla="*/ 94 w 393"/>
                        <a:gd name="T11" fmla="*/ 125 h 125"/>
                        <a:gd name="T12" fmla="*/ 196 w 393"/>
                        <a:gd name="T13" fmla="*/ 104 h 125"/>
                        <a:gd name="T14" fmla="*/ 0 w 393"/>
                        <a:gd name="T15" fmla="*/ 28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28"/>
                          </a:moveTo>
                          <a:lnTo>
                            <a:pt x="87" y="0"/>
                          </a:lnTo>
                          <a:lnTo>
                            <a:pt x="298" y="77"/>
                          </a:lnTo>
                          <a:lnTo>
                            <a:pt x="393" y="56"/>
                          </a:lnTo>
                          <a:lnTo>
                            <a:pt x="342" y="125"/>
                          </a:lnTo>
                          <a:lnTo>
                            <a:pt x="94" y="125"/>
                          </a:lnTo>
                          <a:lnTo>
                            <a:pt x="196" y="104"/>
                          </a:lnTo>
                          <a:lnTo>
                            <a:pt x="0" y="28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134" name="Freeform 112">
                      <a:extLst>
                        <a:ext uri="{FF2B5EF4-FFF2-40B4-BE49-F238E27FC236}">
                          <a16:creationId xmlns:a16="http://schemas.microsoft.com/office/drawing/2014/main" id="{9641F6FA-2E19-1A4E-813A-87F02D4A1603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51" y="1639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28 h 125"/>
                        <a:gd name="T2" fmla="*/ 87 w 393"/>
                        <a:gd name="T3" fmla="*/ 0 h 125"/>
                        <a:gd name="T4" fmla="*/ 298 w 393"/>
                        <a:gd name="T5" fmla="*/ 77 h 125"/>
                        <a:gd name="T6" fmla="*/ 393 w 393"/>
                        <a:gd name="T7" fmla="*/ 56 h 125"/>
                        <a:gd name="T8" fmla="*/ 342 w 393"/>
                        <a:gd name="T9" fmla="*/ 125 h 125"/>
                        <a:gd name="T10" fmla="*/ 94 w 393"/>
                        <a:gd name="T11" fmla="*/ 125 h 125"/>
                        <a:gd name="T12" fmla="*/ 196 w 393"/>
                        <a:gd name="T13" fmla="*/ 104 h 125"/>
                        <a:gd name="T14" fmla="*/ 0 w 393"/>
                        <a:gd name="T15" fmla="*/ 28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28"/>
                          </a:moveTo>
                          <a:lnTo>
                            <a:pt x="87" y="0"/>
                          </a:lnTo>
                          <a:lnTo>
                            <a:pt x="298" y="77"/>
                          </a:lnTo>
                          <a:lnTo>
                            <a:pt x="393" y="56"/>
                          </a:lnTo>
                          <a:lnTo>
                            <a:pt x="342" y="125"/>
                          </a:lnTo>
                          <a:lnTo>
                            <a:pt x="94" y="125"/>
                          </a:lnTo>
                          <a:lnTo>
                            <a:pt x="196" y="104"/>
                          </a:lnTo>
                          <a:lnTo>
                            <a:pt x="0" y="28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135" name="Freeform 113">
                      <a:extLst>
                        <a:ext uri="{FF2B5EF4-FFF2-40B4-BE49-F238E27FC236}">
                          <a16:creationId xmlns:a16="http://schemas.microsoft.com/office/drawing/2014/main" id="{CE198419-245B-770E-BA13-27C99CCE0558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44" y="1806"/>
                      <a:ext cx="392" cy="124"/>
                    </a:xfrm>
                    <a:custGeom>
                      <a:avLst/>
                      <a:gdLst>
                        <a:gd name="T0" fmla="*/ 392 w 392"/>
                        <a:gd name="T1" fmla="*/ 97 h 124"/>
                        <a:gd name="T2" fmla="*/ 305 w 392"/>
                        <a:gd name="T3" fmla="*/ 124 h 124"/>
                        <a:gd name="T4" fmla="*/ 101 w 392"/>
                        <a:gd name="T5" fmla="*/ 41 h 124"/>
                        <a:gd name="T6" fmla="*/ 0 w 392"/>
                        <a:gd name="T7" fmla="*/ 69 h 124"/>
                        <a:gd name="T8" fmla="*/ 51 w 392"/>
                        <a:gd name="T9" fmla="*/ 0 h 124"/>
                        <a:gd name="T10" fmla="*/ 305 w 392"/>
                        <a:gd name="T11" fmla="*/ 0 h 124"/>
                        <a:gd name="T12" fmla="*/ 196 w 392"/>
                        <a:gd name="T13" fmla="*/ 20 h 124"/>
                        <a:gd name="T14" fmla="*/ 392 w 392"/>
                        <a:gd name="T15" fmla="*/ 97 h 12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2" h="124">
                          <a:moveTo>
                            <a:pt x="392" y="97"/>
                          </a:moveTo>
                          <a:lnTo>
                            <a:pt x="305" y="124"/>
                          </a:lnTo>
                          <a:lnTo>
                            <a:pt x="101" y="41"/>
                          </a:lnTo>
                          <a:lnTo>
                            <a:pt x="0" y="69"/>
                          </a:lnTo>
                          <a:lnTo>
                            <a:pt x="51" y="0"/>
                          </a:lnTo>
                          <a:lnTo>
                            <a:pt x="305" y="0"/>
                          </a:lnTo>
                          <a:lnTo>
                            <a:pt x="196" y="20"/>
                          </a:lnTo>
                          <a:lnTo>
                            <a:pt x="392" y="9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136" name="Freeform 114">
                      <a:extLst>
                        <a:ext uri="{FF2B5EF4-FFF2-40B4-BE49-F238E27FC236}">
                          <a16:creationId xmlns:a16="http://schemas.microsoft.com/office/drawing/2014/main" id="{1BA8A3A8-09D4-F1F4-B476-72DE130C1AB9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44" y="1806"/>
                      <a:ext cx="392" cy="124"/>
                    </a:xfrm>
                    <a:custGeom>
                      <a:avLst/>
                      <a:gdLst>
                        <a:gd name="T0" fmla="*/ 392 w 392"/>
                        <a:gd name="T1" fmla="*/ 97 h 124"/>
                        <a:gd name="T2" fmla="*/ 305 w 392"/>
                        <a:gd name="T3" fmla="*/ 124 h 124"/>
                        <a:gd name="T4" fmla="*/ 101 w 392"/>
                        <a:gd name="T5" fmla="*/ 41 h 124"/>
                        <a:gd name="T6" fmla="*/ 0 w 392"/>
                        <a:gd name="T7" fmla="*/ 69 h 124"/>
                        <a:gd name="T8" fmla="*/ 51 w 392"/>
                        <a:gd name="T9" fmla="*/ 0 h 124"/>
                        <a:gd name="T10" fmla="*/ 305 w 392"/>
                        <a:gd name="T11" fmla="*/ 0 h 124"/>
                        <a:gd name="T12" fmla="*/ 196 w 392"/>
                        <a:gd name="T13" fmla="*/ 20 h 124"/>
                        <a:gd name="T14" fmla="*/ 392 w 392"/>
                        <a:gd name="T15" fmla="*/ 97 h 12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2" h="124">
                          <a:moveTo>
                            <a:pt x="392" y="97"/>
                          </a:moveTo>
                          <a:lnTo>
                            <a:pt x="305" y="124"/>
                          </a:lnTo>
                          <a:lnTo>
                            <a:pt x="101" y="41"/>
                          </a:lnTo>
                          <a:lnTo>
                            <a:pt x="0" y="69"/>
                          </a:lnTo>
                          <a:lnTo>
                            <a:pt x="51" y="0"/>
                          </a:lnTo>
                          <a:lnTo>
                            <a:pt x="305" y="0"/>
                          </a:lnTo>
                          <a:lnTo>
                            <a:pt x="196" y="20"/>
                          </a:lnTo>
                          <a:lnTo>
                            <a:pt x="392" y="9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</p:grpSp>
            </p:grpSp>
          </p:grpSp>
          <p:sp>
            <p:nvSpPr>
              <p:cNvPr id="124" name="WordArt 115">
                <a:extLst>
                  <a:ext uri="{FF2B5EF4-FFF2-40B4-BE49-F238E27FC236}">
                    <a16:creationId xmlns:a16="http://schemas.microsoft.com/office/drawing/2014/main" id="{3BD51645-C458-238D-9B08-1E2A9E38A128}"/>
                  </a:ext>
                </a:extLst>
              </p:cNvPr>
              <p:cNvSpPr>
                <a:spLocks noChangeAspect="1" noChangeArrowheads="1" noChangeShapeType="1" noTextEdit="1"/>
              </p:cNvSpPr>
              <p:nvPr/>
            </p:nvSpPr>
            <p:spPr bwMode="auto">
              <a:xfrm>
                <a:off x="3360" y="2376"/>
                <a:ext cx="864" cy="259"/>
              </a:xfrm>
              <a:prstGeom prst="rect">
                <a:avLst/>
              </a:prstGeom>
            </p:spPr>
            <p:txBody>
              <a:bodyPr wrap="none" fromWordArt="1">
                <a:prstTxWarp prst="textCanDown">
                  <a:avLst>
                    <a:gd name="adj" fmla="val 33333"/>
                  </a:avLst>
                </a:prstTxWarp>
              </a:bodyPr>
              <a:lstStyle/>
              <a:p>
                <a:pPr algn="ctr"/>
                <a:endParaRPr lang="en-GB" sz="1400" kern="10">
                  <a:ln w="9525">
                    <a:solidFill>
                      <a:srgbClr val="FFFFFF"/>
                    </a:solidFill>
                    <a:round/>
                    <a:headEnd/>
                    <a:tailEnd/>
                  </a:ln>
                  <a:solidFill>
                    <a:srgbClr val="FFFFFF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  <p:sp>
          <p:nvSpPr>
            <p:cNvPr id="122" name="WordArt 68">
              <a:extLst>
                <a:ext uri="{FF2B5EF4-FFF2-40B4-BE49-F238E27FC236}">
                  <a16:creationId xmlns:a16="http://schemas.microsoft.com/office/drawing/2014/main" id="{CCA7198E-D4C5-F59C-3B5C-68DB1F1C6BB5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39138" y="2769321"/>
              <a:ext cx="1283449" cy="172505"/>
            </a:xfrm>
            <a:prstGeom prst="rect">
              <a:avLst/>
            </a:prstGeom>
          </p:spPr>
          <p:txBody>
            <a:bodyPr wrap="none" fromWordArt="1">
              <a:prstTxWarp prst="textCanDown">
                <a:avLst>
                  <a:gd name="adj" fmla="val 33333"/>
                </a:avLst>
              </a:prstTxWarp>
            </a:bodyPr>
            <a:lstStyle/>
            <a:p>
              <a:pPr algn="ctr"/>
              <a:r>
                <a:rPr lang="en-US" sz="1400" kern="10">
                  <a:ln w="9525">
                    <a:solidFill>
                      <a:srgbClr val="FFFFFF"/>
                    </a:solidFill>
                    <a:round/>
                    <a:headEnd/>
                    <a:tailEnd/>
                  </a:ln>
                  <a:solidFill>
                    <a:srgbClr val="FFFFFF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spine_1_1_2</a:t>
              </a:r>
            </a:p>
          </p:txBody>
        </p:sp>
      </p:grpSp>
      <p:grpSp>
        <p:nvGrpSpPr>
          <p:cNvPr id="369" name="Group 368">
            <a:extLst>
              <a:ext uri="{FF2B5EF4-FFF2-40B4-BE49-F238E27FC236}">
                <a16:creationId xmlns:a16="http://schemas.microsoft.com/office/drawing/2014/main" id="{43B49D79-133F-BB7B-7797-39A2F015209A}"/>
              </a:ext>
            </a:extLst>
          </p:cNvPr>
          <p:cNvGrpSpPr/>
          <p:nvPr/>
        </p:nvGrpSpPr>
        <p:grpSpPr>
          <a:xfrm>
            <a:off x="2431404" y="2920436"/>
            <a:ext cx="747328" cy="426131"/>
            <a:chOff x="967835" y="2541918"/>
            <a:chExt cx="1426054" cy="463051"/>
          </a:xfrm>
        </p:grpSpPr>
        <p:grpSp>
          <p:nvGrpSpPr>
            <p:cNvPr id="370" name="Group 93">
              <a:extLst>
                <a:ext uri="{FF2B5EF4-FFF2-40B4-BE49-F238E27FC236}">
                  <a16:creationId xmlns:a16="http://schemas.microsoft.com/office/drawing/2014/main" id="{40948096-0BDB-FEBD-7DE6-B84DE9C6643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67835" y="2541918"/>
              <a:ext cx="1426054" cy="463051"/>
              <a:chOff x="3312" y="2160"/>
              <a:chExt cx="960" cy="528"/>
            </a:xfrm>
          </p:grpSpPr>
          <p:grpSp>
            <p:nvGrpSpPr>
              <p:cNvPr id="372" name="Group 94">
                <a:extLst>
                  <a:ext uri="{FF2B5EF4-FFF2-40B4-BE49-F238E27FC236}">
                    <a16:creationId xmlns:a16="http://schemas.microsoft.com/office/drawing/2014/main" id="{1C7EA739-4CC6-5430-21AD-139FFF2DAF5A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3312" y="2160"/>
                <a:ext cx="960" cy="528"/>
                <a:chOff x="3312" y="2160"/>
                <a:chExt cx="960" cy="528"/>
              </a:xfrm>
            </p:grpSpPr>
            <p:sp>
              <p:nvSpPr>
                <p:cNvPr id="374" name="AutoShape 95">
                  <a:extLst>
                    <a:ext uri="{FF2B5EF4-FFF2-40B4-BE49-F238E27FC236}">
                      <a16:creationId xmlns:a16="http://schemas.microsoft.com/office/drawing/2014/main" id="{B259C86A-9B8A-E4DE-F68C-9E8BC3682CC6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3312" y="2160"/>
                  <a:ext cx="960" cy="528"/>
                </a:xfrm>
                <a:prstGeom prst="can">
                  <a:avLst>
                    <a:gd name="adj" fmla="val 50000"/>
                  </a:avLst>
                </a:prstGeom>
                <a:gradFill rotWithShape="0">
                  <a:gsLst>
                    <a:gs pos="0">
                      <a:srgbClr val="002F5E"/>
                    </a:gs>
                    <a:gs pos="50000">
                      <a:srgbClr val="0066CC"/>
                    </a:gs>
                    <a:gs pos="100000">
                      <a:srgbClr val="002F5E"/>
                    </a:gs>
                  </a:gsLst>
                  <a:lin ang="0" scaled="1"/>
                </a:gradFill>
                <a:ln w="9525">
                  <a:solidFill>
                    <a:srgbClr val="819FFF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73025" tIns="36512" rIns="73025" bIns="36512" anchor="ctr"/>
                <a:lstStyle>
                  <a:lvl1pPr>
                    <a:spcBef>
                      <a:spcPct val="20000"/>
                    </a:spcBef>
                    <a:buClr>
                      <a:schemeClr val="tx2"/>
                    </a:buClr>
                    <a:buSzPct val="70000"/>
                    <a:buFont typeface="Wingdings" pitchFamily="2" charset="2"/>
                    <a:buChar char="n"/>
                    <a:defRPr sz="32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1"/>
                    </a:buClr>
                    <a:buSzPct val="70000"/>
                    <a:buFont typeface="Wingdings" pitchFamily="2" charset="2"/>
                    <a:buChar char="n"/>
                    <a:defRPr sz="28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66CC00"/>
                    </a:buClr>
                    <a:buSzPct val="7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SzPct val="70000"/>
                    <a:buFont typeface="Wingdings" pitchFamily="2" charset="2"/>
                    <a:buChar char="l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it-IT" altLang="it-IT" sz="1800">
                    <a:latin typeface="Arial" panose="020B0604020202020204" pitchFamily="34" charset="0"/>
                  </a:endParaRPr>
                </a:p>
              </p:txBody>
            </p:sp>
            <p:grpSp>
              <p:nvGrpSpPr>
                <p:cNvPr id="375" name="Group 96">
                  <a:extLst>
                    <a:ext uri="{FF2B5EF4-FFF2-40B4-BE49-F238E27FC236}">
                      <a16:creationId xmlns:a16="http://schemas.microsoft.com/office/drawing/2014/main" id="{D433D20B-91E9-BED3-B7AB-73055090DDCE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3488" y="2193"/>
                  <a:ext cx="599" cy="207"/>
                  <a:chOff x="422" y="1632"/>
                  <a:chExt cx="829" cy="298"/>
                </a:xfrm>
              </p:grpSpPr>
              <p:grpSp>
                <p:nvGrpSpPr>
                  <p:cNvPr id="376" name="Group 97">
                    <a:extLst>
                      <a:ext uri="{FF2B5EF4-FFF2-40B4-BE49-F238E27FC236}">
                        <a16:creationId xmlns:a16="http://schemas.microsoft.com/office/drawing/2014/main" id="{957F7EEB-5899-A5E8-8CD3-3434210509FA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422" y="1632"/>
                    <a:ext cx="822" cy="291"/>
                    <a:chOff x="422" y="1632"/>
                    <a:chExt cx="822" cy="291"/>
                  </a:xfrm>
                </p:grpSpPr>
                <p:sp>
                  <p:nvSpPr>
                    <p:cNvPr id="386" name="Freeform 98">
                      <a:extLst>
                        <a:ext uri="{FF2B5EF4-FFF2-40B4-BE49-F238E27FC236}">
                          <a16:creationId xmlns:a16="http://schemas.microsoft.com/office/drawing/2014/main" id="{C3935E30-A427-66A3-0C3E-782E133B97EE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51" y="1639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97 h 125"/>
                        <a:gd name="T2" fmla="*/ 87 w 393"/>
                        <a:gd name="T3" fmla="*/ 125 h 125"/>
                        <a:gd name="T4" fmla="*/ 298 w 393"/>
                        <a:gd name="T5" fmla="*/ 42 h 125"/>
                        <a:gd name="T6" fmla="*/ 393 w 393"/>
                        <a:gd name="T7" fmla="*/ 70 h 125"/>
                        <a:gd name="T8" fmla="*/ 342 w 393"/>
                        <a:gd name="T9" fmla="*/ 0 h 125"/>
                        <a:gd name="T10" fmla="*/ 94 w 393"/>
                        <a:gd name="T11" fmla="*/ 0 h 125"/>
                        <a:gd name="T12" fmla="*/ 196 w 393"/>
                        <a:gd name="T13" fmla="*/ 21 h 125"/>
                        <a:gd name="T14" fmla="*/ 0 w 393"/>
                        <a:gd name="T15" fmla="*/ 97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97"/>
                          </a:moveTo>
                          <a:lnTo>
                            <a:pt x="87" y="125"/>
                          </a:lnTo>
                          <a:lnTo>
                            <a:pt x="298" y="42"/>
                          </a:lnTo>
                          <a:lnTo>
                            <a:pt x="393" y="70"/>
                          </a:lnTo>
                          <a:lnTo>
                            <a:pt x="342" y="0"/>
                          </a:lnTo>
                          <a:lnTo>
                            <a:pt x="94" y="0"/>
                          </a:lnTo>
                          <a:lnTo>
                            <a:pt x="196" y="21"/>
                          </a:lnTo>
                          <a:lnTo>
                            <a:pt x="0" y="9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387" name="Freeform 99">
                      <a:extLst>
                        <a:ext uri="{FF2B5EF4-FFF2-40B4-BE49-F238E27FC236}">
                          <a16:creationId xmlns:a16="http://schemas.microsoft.com/office/drawing/2014/main" id="{227A7790-01B7-06F2-E43F-4DC7711C2F4D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51" y="1639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97 h 125"/>
                        <a:gd name="T2" fmla="*/ 87 w 393"/>
                        <a:gd name="T3" fmla="*/ 125 h 125"/>
                        <a:gd name="T4" fmla="*/ 298 w 393"/>
                        <a:gd name="T5" fmla="*/ 42 h 125"/>
                        <a:gd name="T6" fmla="*/ 393 w 393"/>
                        <a:gd name="T7" fmla="*/ 70 h 125"/>
                        <a:gd name="T8" fmla="*/ 342 w 393"/>
                        <a:gd name="T9" fmla="*/ 0 h 125"/>
                        <a:gd name="T10" fmla="*/ 94 w 393"/>
                        <a:gd name="T11" fmla="*/ 0 h 125"/>
                        <a:gd name="T12" fmla="*/ 196 w 393"/>
                        <a:gd name="T13" fmla="*/ 21 h 125"/>
                        <a:gd name="T14" fmla="*/ 0 w 393"/>
                        <a:gd name="T15" fmla="*/ 97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97"/>
                          </a:moveTo>
                          <a:lnTo>
                            <a:pt x="87" y="125"/>
                          </a:lnTo>
                          <a:lnTo>
                            <a:pt x="298" y="42"/>
                          </a:lnTo>
                          <a:lnTo>
                            <a:pt x="393" y="70"/>
                          </a:lnTo>
                          <a:lnTo>
                            <a:pt x="342" y="0"/>
                          </a:lnTo>
                          <a:lnTo>
                            <a:pt x="94" y="0"/>
                          </a:lnTo>
                          <a:lnTo>
                            <a:pt x="196" y="21"/>
                          </a:lnTo>
                          <a:lnTo>
                            <a:pt x="0" y="9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388" name="Freeform 100">
                      <a:extLst>
                        <a:ext uri="{FF2B5EF4-FFF2-40B4-BE49-F238E27FC236}">
                          <a16:creationId xmlns:a16="http://schemas.microsoft.com/office/drawing/2014/main" id="{8687A9E4-78BF-FF44-3455-EB32FB9A3676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22" y="1785"/>
                      <a:ext cx="393" cy="132"/>
                    </a:xfrm>
                    <a:custGeom>
                      <a:avLst/>
                      <a:gdLst>
                        <a:gd name="T0" fmla="*/ 393 w 393"/>
                        <a:gd name="T1" fmla="*/ 28 h 132"/>
                        <a:gd name="T2" fmla="*/ 305 w 393"/>
                        <a:gd name="T3" fmla="*/ 0 h 132"/>
                        <a:gd name="T4" fmla="*/ 102 w 393"/>
                        <a:gd name="T5" fmla="*/ 83 h 132"/>
                        <a:gd name="T6" fmla="*/ 0 w 393"/>
                        <a:gd name="T7" fmla="*/ 55 h 132"/>
                        <a:gd name="T8" fmla="*/ 51 w 393"/>
                        <a:gd name="T9" fmla="*/ 132 h 132"/>
                        <a:gd name="T10" fmla="*/ 305 w 393"/>
                        <a:gd name="T11" fmla="*/ 132 h 132"/>
                        <a:gd name="T12" fmla="*/ 196 w 393"/>
                        <a:gd name="T13" fmla="*/ 104 h 132"/>
                        <a:gd name="T14" fmla="*/ 393 w 393"/>
                        <a:gd name="T15" fmla="*/ 28 h 132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32">
                          <a:moveTo>
                            <a:pt x="393" y="28"/>
                          </a:moveTo>
                          <a:lnTo>
                            <a:pt x="305" y="0"/>
                          </a:lnTo>
                          <a:lnTo>
                            <a:pt x="102" y="83"/>
                          </a:lnTo>
                          <a:lnTo>
                            <a:pt x="0" y="55"/>
                          </a:lnTo>
                          <a:lnTo>
                            <a:pt x="51" y="132"/>
                          </a:lnTo>
                          <a:lnTo>
                            <a:pt x="305" y="132"/>
                          </a:lnTo>
                          <a:lnTo>
                            <a:pt x="196" y="104"/>
                          </a:lnTo>
                          <a:lnTo>
                            <a:pt x="393" y="2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389" name="Freeform 101">
                      <a:extLst>
                        <a:ext uri="{FF2B5EF4-FFF2-40B4-BE49-F238E27FC236}">
                          <a16:creationId xmlns:a16="http://schemas.microsoft.com/office/drawing/2014/main" id="{8CC383C3-D167-E5A7-1048-55025FDD2C7D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22" y="1785"/>
                      <a:ext cx="393" cy="132"/>
                    </a:xfrm>
                    <a:custGeom>
                      <a:avLst/>
                      <a:gdLst>
                        <a:gd name="T0" fmla="*/ 393 w 393"/>
                        <a:gd name="T1" fmla="*/ 28 h 132"/>
                        <a:gd name="T2" fmla="*/ 305 w 393"/>
                        <a:gd name="T3" fmla="*/ 0 h 132"/>
                        <a:gd name="T4" fmla="*/ 102 w 393"/>
                        <a:gd name="T5" fmla="*/ 83 h 132"/>
                        <a:gd name="T6" fmla="*/ 0 w 393"/>
                        <a:gd name="T7" fmla="*/ 55 h 132"/>
                        <a:gd name="T8" fmla="*/ 51 w 393"/>
                        <a:gd name="T9" fmla="*/ 132 h 132"/>
                        <a:gd name="T10" fmla="*/ 305 w 393"/>
                        <a:gd name="T11" fmla="*/ 132 h 132"/>
                        <a:gd name="T12" fmla="*/ 196 w 393"/>
                        <a:gd name="T13" fmla="*/ 104 h 132"/>
                        <a:gd name="T14" fmla="*/ 393 w 393"/>
                        <a:gd name="T15" fmla="*/ 28 h 132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32">
                          <a:moveTo>
                            <a:pt x="393" y="28"/>
                          </a:moveTo>
                          <a:lnTo>
                            <a:pt x="305" y="0"/>
                          </a:lnTo>
                          <a:lnTo>
                            <a:pt x="102" y="83"/>
                          </a:lnTo>
                          <a:lnTo>
                            <a:pt x="0" y="55"/>
                          </a:lnTo>
                          <a:lnTo>
                            <a:pt x="51" y="132"/>
                          </a:lnTo>
                          <a:lnTo>
                            <a:pt x="305" y="132"/>
                          </a:lnTo>
                          <a:lnTo>
                            <a:pt x="196" y="104"/>
                          </a:lnTo>
                          <a:lnTo>
                            <a:pt x="393" y="2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390" name="Freeform 102">
                      <a:extLst>
                        <a:ext uri="{FF2B5EF4-FFF2-40B4-BE49-F238E27FC236}">
                          <a16:creationId xmlns:a16="http://schemas.microsoft.com/office/drawing/2014/main" id="{68FB7745-5356-C3AA-7730-9C57312E5FAF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44" y="1632"/>
                      <a:ext cx="392" cy="125"/>
                    </a:xfrm>
                    <a:custGeom>
                      <a:avLst/>
                      <a:gdLst>
                        <a:gd name="T0" fmla="*/ 0 w 392"/>
                        <a:gd name="T1" fmla="*/ 28 h 125"/>
                        <a:gd name="T2" fmla="*/ 87 w 392"/>
                        <a:gd name="T3" fmla="*/ 0 h 125"/>
                        <a:gd name="T4" fmla="*/ 298 w 392"/>
                        <a:gd name="T5" fmla="*/ 77 h 125"/>
                        <a:gd name="T6" fmla="*/ 392 w 392"/>
                        <a:gd name="T7" fmla="*/ 56 h 125"/>
                        <a:gd name="T8" fmla="*/ 341 w 392"/>
                        <a:gd name="T9" fmla="*/ 125 h 125"/>
                        <a:gd name="T10" fmla="*/ 94 w 392"/>
                        <a:gd name="T11" fmla="*/ 125 h 125"/>
                        <a:gd name="T12" fmla="*/ 196 w 392"/>
                        <a:gd name="T13" fmla="*/ 104 h 125"/>
                        <a:gd name="T14" fmla="*/ 0 w 392"/>
                        <a:gd name="T15" fmla="*/ 28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2" h="125">
                          <a:moveTo>
                            <a:pt x="0" y="28"/>
                          </a:moveTo>
                          <a:lnTo>
                            <a:pt x="87" y="0"/>
                          </a:lnTo>
                          <a:lnTo>
                            <a:pt x="298" y="77"/>
                          </a:lnTo>
                          <a:lnTo>
                            <a:pt x="392" y="56"/>
                          </a:lnTo>
                          <a:lnTo>
                            <a:pt x="341" y="125"/>
                          </a:lnTo>
                          <a:lnTo>
                            <a:pt x="94" y="125"/>
                          </a:lnTo>
                          <a:lnTo>
                            <a:pt x="196" y="104"/>
                          </a:lnTo>
                          <a:lnTo>
                            <a:pt x="0" y="2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391" name="Freeform 103">
                      <a:extLst>
                        <a:ext uri="{FF2B5EF4-FFF2-40B4-BE49-F238E27FC236}">
                          <a16:creationId xmlns:a16="http://schemas.microsoft.com/office/drawing/2014/main" id="{B4C8C609-953F-2D2B-F8A7-A9D943782F86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44" y="1632"/>
                      <a:ext cx="392" cy="125"/>
                    </a:xfrm>
                    <a:custGeom>
                      <a:avLst/>
                      <a:gdLst>
                        <a:gd name="T0" fmla="*/ 0 w 392"/>
                        <a:gd name="T1" fmla="*/ 28 h 125"/>
                        <a:gd name="T2" fmla="*/ 87 w 392"/>
                        <a:gd name="T3" fmla="*/ 0 h 125"/>
                        <a:gd name="T4" fmla="*/ 298 w 392"/>
                        <a:gd name="T5" fmla="*/ 77 h 125"/>
                        <a:gd name="T6" fmla="*/ 392 w 392"/>
                        <a:gd name="T7" fmla="*/ 56 h 125"/>
                        <a:gd name="T8" fmla="*/ 341 w 392"/>
                        <a:gd name="T9" fmla="*/ 125 h 125"/>
                        <a:gd name="T10" fmla="*/ 94 w 392"/>
                        <a:gd name="T11" fmla="*/ 125 h 125"/>
                        <a:gd name="T12" fmla="*/ 196 w 392"/>
                        <a:gd name="T13" fmla="*/ 104 h 125"/>
                        <a:gd name="T14" fmla="*/ 0 w 392"/>
                        <a:gd name="T15" fmla="*/ 28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2" h="125">
                          <a:moveTo>
                            <a:pt x="0" y="28"/>
                          </a:moveTo>
                          <a:lnTo>
                            <a:pt x="87" y="0"/>
                          </a:lnTo>
                          <a:lnTo>
                            <a:pt x="298" y="77"/>
                          </a:lnTo>
                          <a:lnTo>
                            <a:pt x="392" y="56"/>
                          </a:lnTo>
                          <a:lnTo>
                            <a:pt x="341" y="125"/>
                          </a:lnTo>
                          <a:lnTo>
                            <a:pt x="94" y="125"/>
                          </a:lnTo>
                          <a:lnTo>
                            <a:pt x="196" y="104"/>
                          </a:lnTo>
                          <a:lnTo>
                            <a:pt x="0" y="2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392" name="Freeform 104">
                      <a:extLst>
                        <a:ext uri="{FF2B5EF4-FFF2-40B4-BE49-F238E27FC236}">
                          <a16:creationId xmlns:a16="http://schemas.microsoft.com/office/drawing/2014/main" id="{2823A378-C818-2DA4-D6FF-67CF187144E5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36" y="1799"/>
                      <a:ext cx="393" cy="124"/>
                    </a:xfrm>
                    <a:custGeom>
                      <a:avLst/>
                      <a:gdLst>
                        <a:gd name="T0" fmla="*/ 393 w 393"/>
                        <a:gd name="T1" fmla="*/ 97 h 124"/>
                        <a:gd name="T2" fmla="*/ 306 w 393"/>
                        <a:gd name="T3" fmla="*/ 124 h 124"/>
                        <a:gd name="T4" fmla="*/ 102 w 393"/>
                        <a:gd name="T5" fmla="*/ 41 h 124"/>
                        <a:gd name="T6" fmla="*/ 0 w 393"/>
                        <a:gd name="T7" fmla="*/ 69 h 124"/>
                        <a:gd name="T8" fmla="*/ 51 w 393"/>
                        <a:gd name="T9" fmla="*/ 0 h 124"/>
                        <a:gd name="T10" fmla="*/ 306 w 393"/>
                        <a:gd name="T11" fmla="*/ 0 h 124"/>
                        <a:gd name="T12" fmla="*/ 197 w 393"/>
                        <a:gd name="T13" fmla="*/ 21 h 124"/>
                        <a:gd name="T14" fmla="*/ 393 w 393"/>
                        <a:gd name="T15" fmla="*/ 97 h 12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4">
                          <a:moveTo>
                            <a:pt x="393" y="97"/>
                          </a:moveTo>
                          <a:lnTo>
                            <a:pt x="306" y="124"/>
                          </a:lnTo>
                          <a:lnTo>
                            <a:pt x="102" y="41"/>
                          </a:lnTo>
                          <a:lnTo>
                            <a:pt x="0" y="69"/>
                          </a:lnTo>
                          <a:lnTo>
                            <a:pt x="51" y="0"/>
                          </a:lnTo>
                          <a:lnTo>
                            <a:pt x="306" y="0"/>
                          </a:lnTo>
                          <a:lnTo>
                            <a:pt x="197" y="21"/>
                          </a:lnTo>
                          <a:lnTo>
                            <a:pt x="393" y="9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393" name="Freeform 105">
                      <a:extLst>
                        <a:ext uri="{FF2B5EF4-FFF2-40B4-BE49-F238E27FC236}">
                          <a16:creationId xmlns:a16="http://schemas.microsoft.com/office/drawing/2014/main" id="{87CD019B-7D0B-6EED-4CFB-0F931474F978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36" y="1799"/>
                      <a:ext cx="393" cy="124"/>
                    </a:xfrm>
                    <a:custGeom>
                      <a:avLst/>
                      <a:gdLst>
                        <a:gd name="T0" fmla="*/ 393 w 393"/>
                        <a:gd name="T1" fmla="*/ 97 h 124"/>
                        <a:gd name="T2" fmla="*/ 306 w 393"/>
                        <a:gd name="T3" fmla="*/ 124 h 124"/>
                        <a:gd name="T4" fmla="*/ 102 w 393"/>
                        <a:gd name="T5" fmla="*/ 41 h 124"/>
                        <a:gd name="T6" fmla="*/ 0 w 393"/>
                        <a:gd name="T7" fmla="*/ 69 h 124"/>
                        <a:gd name="T8" fmla="*/ 51 w 393"/>
                        <a:gd name="T9" fmla="*/ 0 h 124"/>
                        <a:gd name="T10" fmla="*/ 306 w 393"/>
                        <a:gd name="T11" fmla="*/ 0 h 124"/>
                        <a:gd name="T12" fmla="*/ 197 w 393"/>
                        <a:gd name="T13" fmla="*/ 21 h 124"/>
                        <a:gd name="T14" fmla="*/ 393 w 393"/>
                        <a:gd name="T15" fmla="*/ 97 h 12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4">
                          <a:moveTo>
                            <a:pt x="393" y="97"/>
                          </a:moveTo>
                          <a:lnTo>
                            <a:pt x="306" y="124"/>
                          </a:lnTo>
                          <a:lnTo>
                            <a:pt x="102" y="41"/>
                          </a:lnTo>
                          <a:lnTo>
                            <a:pt x="0" y="69"/>
                          </a:lnTo>
                          <a:lnTo>
                            <a:pt x="51" y="0"/>
                          </a:lnTo>
                          <a:lnTo>
                            <a:pt x="306" y="0"/>
                          </a:lnTo>
                          <a:lnTo>
                            <a:pt x="197" y="21"/>
                          </a:lnTo>
                          <a:lnTo>
                            <a:pt x="393" y="9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</p:grpSp>
              <p:grpSp>
                <p:nvGrpSpPr>
                  <p:cNvPr id="377" name="Group 106">
                    <a:extLst>
                      <a:ext uri="{FF2B5EF4-FFF2-40B4-BE49-F238E27FC236}">
                        <a16:creationId xmlns:a16="http://schemas.microsoft.com/office/drawing/2014/main" id="{A55F724C-5B5D-7104-9686-12DC8C12AB13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429" y="1639"/>
                    <a:ext cx="822" cy="291"/>
                    <a:chOff x="429" y="1639"/>
                    <a:chExt cx="822" cy="291"/>
                  </a:xfrm>
                </p:grpSpPr>
                <p:sp>
                  <p:nvSpPr>
                    <p:cNvPr id="378" name="Freeform 107">
                      <a:extLst>
                        <a:ext uri="{FF2B5EF4-FFF2-40B4-BE49-F238E27FC236}">
                          <a16:creationId xmlns:a16="http://schemas.microsoft.com/office/drawing/2014/main" id="{326E116D-C29F-38C3-9374-55E673D37650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58" y="1646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97 h 125"/>
                        <a:gd name="T2" fmla="*/ 87 w 393"/>
                        <a:gd name="T3" fmla="*/ 125 h 125"/>
                        <a:gd name="T4" fmla="*/ 298 w 393"/>
                        <a:gd name="T5" fmla="*/ 42 h 125"/>
                        <a:gd name="T6" fmla="*/ 393 w 393"/>
                        <a:gd name="T7" fmla="*/ 70 h 125"/>
                        <a:gd name="T8" fmla="*/ 342 w 393"/>
                        <a:gd name="T9" fmla="*/ 0 h 125"/>
                        <a:gd name="T10" fmla="*/ 95 w 393"/>
                        <a:gd name="T11" fmla="*/ 0 h 125"/>
                        <a:gd name="T12" fmla="*/ 197 w 393"/>
                        <a:gd name="T13" fmla="*/ 21 h 125"/>
                        <a:gd name="T14" fmla="*/ 0 w 393"/>
                        <a:gd name="T15" fmla="*/ 97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97"/>
                          </a:moveTo>
                          <a:lnTo>
                            <a:pt x="87" y="125"/>
                          </a:lnTo>
                          <a:lnTo>
                            <a:pt x="298" y="42"/>
                          </a:lnTo>
                          <a:lnTo>
                            <a:pt x="393" y="70"/>
                          </a:lnTo>
                          <a:lnTo>
                            <a:pt x="342" y="0"/>
                          </a:lnTo>
                          <a:lnTo>
                            <a:pt x="95" y="0"/>
                          </a:lnTo>
                          <a:lnTo>
                            <a:pt x="197" y="21"/>
                          </a:lnTo>
                          <a:lnTo>
                            <a:pt x="0" y="9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379" name="Freeform 108">
                      <a:extLst>
                        <a:ext uri="{FF2B5EF4-FFF2-40B4-BE49-F238E27FC236}">
                          <a16:creationId xmlns:a16="http://schemas.microsoft.com/office/drawing/2014/main" id="{07E2B7AB-E9BE-F408-DA5C-DF7DB91E0E39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58" y="1646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97 h 125"/>
                        <a:gd name="T2" fmla="*/ 87 w 393"/>
                        <a:gd name="T3" fmla="*/ 125 h 125"/>
                        <a:gd name="T4" fmla="*/ 298 w 393"/>
                        <a:gd name="T5" fmla="*/ 42 h 125"/>
                        <a:gd name="T6" fmla="*/ 393 w 393"/>
                        <a:gd name="T7" fmla="*/ 70 h 125"/>
                        <a:gd name="T8" fmla="*/ 342 w 393"/>
                        <a:gd name="T9" fmla="*/ 0 h 125"/>
                        <a:gd name="T10" fmla="*/ 95 w 393"/>
                        <a:gd name="T11" fmla="*/ 0 h 125"/>
                        <a:gd name="T12" fmla="*/ 197 w 393"/>
                        <a:gd name="T13" fmla="*/ 21 h 125"/>
                        <a:gd name="T14" fmla="*/ 0 w 393"/>
                        <a:gd name="T15" fmla="*/ 97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97"/>
                          </a:moveTo>
                          <a:lnTo>
                            <a:pt x="87" y="125"/>
                          </a:lnTo>
                          <a:lnTo>
                            <a:pt x="298" y="42"/>
                          </a:lnTo>
                          <a:lnTo>
                            <a:pt x="393" y="70"/>
                          </a:lnTo>
                          <a:lnTo>
                            <a:pt x="342" y="0"/>
                          </a:lnTo>
                          <a:lnTo>
                            <a:pt x="95" y="0"/>
                          </a:lnTo>
                          <a:lnTo>
                            <a:pt x="197" y="21"/>
                          </a:lnTo>
                          <a:lnTo>
                            <a:pt x="0" y="9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380" name="Freeform 109">
                      <a:extLst>
                        <a:ext uri="{FF2B5EF4-FFF2-40B4-BE49-F238E27FC236}">
                          <a16:creationId xmlns:a16="http://schemas.microsoft.com/office/drawing/2014/main" id="{5DB661BA-D31C-9C4F-5561-94952F38B3E9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29" y="1792"/>
                      <a:ext cx="393" cy="131"/>
                    </a:xfrm>
                    <a:custGeom>
                      <a:avLst/>
                      <a:gdLst>
                        <a:gd name="T0" fmla="*/ 393 w 393"/>
                        <a:gd name="T1" fmla="*/ 28 h 131"/>
                        <a:gd name="T2" fmla="*/ 306 w 393"/>
                        <a:gd name="T3" fmla="*/ 0 h 131"/>
                        <a:gd name="T4" fmla="*/ 102 w 393"/>
                        <a:gd name="T5" fmla="*/ 83 h 131"/>
                        <a:gd name="T6" fmla="*/ 0 w 393"/>
                        <a:gd name="T7" fmla="*/ 55 h 131"/>
                        <a:gd name="T8" fmla="*/ 51 w 393"/>
                        <a:gd name="T9" fmla="*/ 131 h 131"/>
                        <a:gd name="T10" fmla="*/ 306 w 393"/>
                        <a:gd name="T11" fmla="*/ 131 h 131"/>
                        <a:gd name="T12" fmla="*/ 196 w 393"/>
                        <a:gd name="T13" fmla="*/ 104 h 131"/>
                        <a:gd name="T14" fmla="*/ 393 w 393"/>
                        <a:gd name="T15" fmla="*/ 28 h 131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31">
                          <a:moveTo>
                            <a:pt x="393" y="28"/>
                          </a:moveTo>
                          <a:lnTo>
                            <a:pt x="306" y="0"/>
                          </a:lnTo>
                          <a:lnTo>
                            <a:pt x="102" y="83"/>
                          </a:lnTo>
                          <a:lnTo>
                            <a:pt x="0" y="55"/>
                          </a:lnTo>
                          <a:lnTo>
                            <a:pt x="51" y="131"/>
                          </a:lnTo>
                          <a:lnTo>
                            <a:pt x="306" y="131"/>
                          </a:lnTo>
                          <a:lnTo>
                            <a:pt x="196" y="104"/>
                          </a:lnTo>
                          <a:lnTo>
                            <a:pt x="393" y="28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381" name="Freeform 110">
                      <a:extLst>
                        <a:ext uri="{FF2B5EF4-FFF2-40B4-BE49-F238E27FC236}">
                          <a16:creationId xmlns:a16="http://schemas.microsoft.com/office/drawing/2014/main" id="{06109DF1-BF08-95B8-EF10-A956C813B6A9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29" y="1792"/>
                      <a:ext cx="393" cy="131"/>
                    </a:xfrm>
                    <a:custGeom>
                      <a:avLst/>
                      <a:gdLst>
                        <a:gd name="T0" fmla="*/ 393 w 393"/>
                        <a:gd name="T1" fmla="*/ 28 h 131"/>
                        <a:gd name="T2" fmla="*/ 306 w 393"/>
                        <a:gd name="T3" fmla="*/ 0 h 131"/>
                        <a:gd name="T4" fmla="*/ 102 w 393"/>
                        <a:gd name="T5" fmla="*/ 83 h 131"/>
                        <a:gd name="T6" fmla="*/ 0 w 393"/>
                        <a:gd name="T7" fmla="*/ 55 h 131"/>
                        <a:gd name="T8" fmla="*/ 51 w 393"/>
                        <a:gd name="T9" fmla="*/ 131 h 131"/>
                        <a:gd name="T10" fmla="*/ 306 w 393"/>
                        <a:gd name="T11" fmla="*/ 131 h 131"/>
                        <a:gd name="T12" fmla="*/ 196 w 393"/>
                        <a:gd name="T13" fmla="*/ 104 h 131"/>
                        <a:gd name="T14" fmla="*/ 393 w 393"/>
                        <a:gd name="T15" fmla="*/ 28 h 131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31">
                          <a:moveTo>
                            <a:pt x="393" y="28"/>
                          </a:moveTo>
                          <a:lnTo>
                            <a:pt x="306" y="0"/>
                          </a:lnTo>
                          <a:lnTo>
                            <a:pt x="102" y="83"/>
                          </a:lnTo>
                          <a:lnTo>
                            <a:pt x="0" y="55"/>
                          </a:lnTo>
                          <a:lnTo>
                            <a:pt x="51" y="131"/>
                          </a:lnTo>
                          <a:lnTo>
                            <a:pt x="306" y="131"/>
                          </a:lnTo>
                          <a:lnTo>
                            <a:pt x="196" y="104"/>
                          </a:lnTo>
                          <a:lnTo>
                            <a:pt x="393" y="28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382" name="Freeform 111">
                      <a:extLst>
                        <a:ext uri="{FF2B5EF4-FFF2-40B4-BE49-F238E27FC236}">
                          <a16:creationId xmlns:a16="http://schemas.microsoft.com/office/drawing/2014/main" id="{A1B8ADBA-FF43-B10B-4A5C-4261BE067BAA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51" y="1639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28 h 125"/>
                        <a:gd name="T2" fmla="*/ 87 w 393"/>
                        <a:gd name="T3" fmla="*/ 0 h 125"/>
                        <a:gd name="T4" fmla="*/ 298 w 393"/>
                        <a:gd name="T5" fmla="*/ 77 h 125"/>
                        <a:gd name="T6" fmla="*/ 393 w 393"/>
                        <a:gd name="T7" fmla="*/ 56 h 125"/>
                        <a:gd name="T8" fmla="*/ 342 w 393"/>
                        <a:gd name="T9" fmla="*/ 125 h 125"/>
                        <a:gd name="T10" fmla="*/ 94 w 393"/>
                        <a:gd name="T11" fmla="*/ 125 h 125"/>
                        <a:gd name="T12" fmla="*/ 196 w 393"/>
                        <a:gd name="T13" fmla="*/ 104 h 125"/>
                        <a:gd name="T14" fmla="*/ 0 w 393"/>
                        <a:gd name="T15" fmla="*/ 28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28"/>
                          </a:moveTo>
                          <a:lnTo>
                            <a:pt x="87" y="0"/>
                          </a:lnTo>
                          <a:lnTo>
                            <a:pt x="298" y="77"/>
                          </a:lnTo>
                          <a:lnTo>
                            <a:pt x="393" y="56"/>
                          </a:lnTo>
                          <a:lnTo>
                            <a:pt x="342" y="125"/>
                          </a:lnTo>
                          <a:lnTo>
                            <a:pt x="94" y="125"/>
                          </a:lnTo>
                          <a:lnTo>
                            <a:pt x="196" y="104"/>
                          </a:lnTo>
                          <a:lnTo>
                            <a:pt x="0" y="28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383" name="Freeform 112">
                      <a:extLst>
                        <a:ext uri="{FF2B5EF4-FFF2-40B4-BE49-F238E27FC236}">
                          <a16:creationId xmlns:a16="http://schemas.microsoft.com/office/drawing/2014/main" id="{60357803-979F-9BD9-A415-D88F2A907040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51" y="1639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28 h 125"/>
                        <a:gd name="T2" fmla="*/ 87 w 393"/>
                        <a:gd name="T3" fmla="*/ 0 h 125"/>
                        <a:gd name="T4" fmla="*/ 298 w 393"/>
                        <a:gd name="T5" fmla="*/ 77 h 125"/>
                        <a:gd name="T6" fmla="*/ 393 w 393"/>
                        <a:gd name="T7" fmla="*/ 56 h 125"/>
                        <a:gd name="T8" fmla="*/ 342 w 393"/>
                        <a:gd name="T9" fmla="*/ 125 h 125"/>
                        <a:gd name="T10" fmla="*/ 94 w 393"/>
                        <a:gd name="T11" fmla="*/ 125 h 125"/>
                        <a:gd name="T12" fmla="*/ 196 w 393"/>
                        <a:gd name="T13" fmla="*/ 104 h 125"/>
                        <a:gd name="T14" fmla="*/ 0 w 393"/>
                        <a:gd name="T15" fmla="*/ 28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28"/>
                          </a:moveTo>
                          <a:lnTo>
                            <a:pt x="87" y="0"/>
                          </a:lnTo>
                          <a:lnTo>
                            <a:pt x="298" y="77"/>
                          </a:lnTo>
                          <a:lnTo>
                            <a:pt x="393" y="56"/>
                          </a:lnTo>
                          <a:lnTo>
                            <a:pt x="342" y="125"/>
                          </a:lnTo>
                          <a:lnTo>
                            <a:pt x="94" y="125"/>
                          </a:lnTo>
                          <a:lnTo>
                            <a:pt x="196" y="104"/>
                          </a:lnTo>
                          <a:lnTo>
                            <a:pt x="0" y="28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384" name="Freeform 113">
                      <a:extLst>
                        <a:ext uri="{FF2B5EF4-FFF2-40B4-BE49-F238E27FC236}">
                          <a16:creationId xmlns:a16="http://schemas.microsoft.com/office/drawing/2014/main" id="{56DB2785-F6A4-EEE2-B5DA-717164C2C9D1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44" y="1806"/>
                      <a:ext cx="392" cy="124"/>
                    </a:xfrm>
                    <a:custGeom>
                      <a:avLst/>
                      <a:gdLst>
                        <a:gd name="T0" fmla="*/ 392 w 392"/>
                        <a:gd name="T1" fmla="*/ 97 h 124"/>
                        <a:gd name="T2" fmla="*/ 305 w 392"/>
                        <a:gd name="T3" fmla="*/ 124 h 124"/>
                        <a:gd name="T4" fmla="*/ 101 w 392"/>
                        <a:gd name="T5" fmla="*/ 41 h 124"/>
                        <a:gd name="T6" fmla="*/ 0 w 392"/>
                        <a:gd name="T7" fmla="*/ 69 h 124"/>
                        <a:gd name="T8" fmla="*/ 51 w 392"/>
                        <a:gd name="T9" fmla="*/ 0 h 124"/>
                        <a:gd name="T10" fmla="*/ 305 w 392"/>
                        <a:gd name="T11" fmla="*/ 0 h 124"/>
                        <a:gd name="T12" fmla="*/ 196 w 392"/>
                        <a:gd name="T13" fmla="*/ 20 h 124"/>
                        <a:gd name="T14" fmla="*/ 392 w 392"/>
                        <a:gd name="T15" fmla="*/ 97 h 12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2" h="124">
                          <a:moveTo>
                            <a:pt x="392" y="97"/>
                          </a:moveTo>
                          <a:lnTo>
                            <a:pt x="305" y="124"/>
                          </a:lnTo>
                          <a:lnTo>
                            <a:pt x="101" y="41"/>
                          </a:lnTo>
                          <a:lnTo>
                            <a:pt x="0" y="69"/>
                          </a:lnTo>
                          <a:lnTo>
                            <a:pt x="51" y="0"/>
                          </a:lnTo>
                          <a:lnTo>
                            <a:pt x="305" y="0"/>
                          </a:lnTo>
                          <a:lnTo>
                            <a:pt x="196" y="20"/>
                          </a:lnTo>
                          <a:lnTo>
                            <a:pt x="392" y="9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385" name="Freeform 114">
                      <a:extLst>
                        <a:ext uri="{FF2B5EF4-FFF2-40B4-BE49-F238E27FC236}">
                          <a16:creationId xmlns:a16="http://schemas.microsoft.com/office/drawing/2014/main" id="{DB952E99-FFC5-A2B8-C977-026F689EA448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44" y="1806"/>
                      <a:ext cx="392" cy="124"/>
                    </a:xfrm>
                    <a:custGeom>
                      <a:avLst/>
                      <a:gdLst>
                        <a:gd name="T0" fmla="*/ 392 w 392"/>
                        <a:gd name="T1" fmla="*/ 97 h 124"/>
                        <a:gd name="T2" fmla="*/ 305 w 392"/>
                        <a:gd name="T3" fmla="*/ 124 h 124"/>
                        <a:gd name="T4" fmla="*/ 101 w 392"/>
                        <a:gd name="T5" fmla="*/ 41 h 124"/>
                        <a:gd name="T6" fmla="*/ 0 w 392"/>
                        <a:gd name="T7" fmla="*/ 69 h 124"/>
                        <a:gd name="T8" fmla="*/ 51 w 392"/>
                        <a:gd name="T9" fmla="*/ 0 h 124"/>
                        <a:gd name="T10" fmla="*/ 305 w 392"/>
                        <a:gd name="T11" fmla="*/ 0 h 124"/>
                        <a:gd name="T12" fmla="*/ 196 w 392"/>
                        <a:gd name="T13" fmla="*/ 20 h 124"/>
                        <a:gd name="T14" fmla="*/ 392 w 392"/>
                        <a:gd name="T15" fmla="*/ 97 h 12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2" h="124">
                          <a:moveTo>
                            <a:pt x="392" y="97"/>
                          </a:moveTo>
                          <a:lnTo>
                            <a:pt x="305" y="124"/>
                          </a:lnTo>
                          <a:lnTo>
                            <a:pt x="101" y="41"/>
                          </a:lnTo>
                          <a:lnTo>
                            <a:pt x="0" y="69"/>
                          </a:lnTo>
                          <a:lnTo>
                            <a:pt x="51" y="0"/>
                          </a:lnTo>
                          <a:lnTo>
                            <a:pt x="305" y="0"/>
                          </a:lnTo>
                          <a:lnTo>
                            <a:pt x="196" y="20"/>
                          </a:lnTo>
                          <a:lnTo>
                            <a:pt x="392" y="9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</p:grpSp>
            </p:grpSp>
          </p:grpSp>
          <p:sp>
            <p:nvSpPr>
              <p:cNvPr id="373" name="WordArt 115">
                <a:extLst>
                  <a:ext uri="{FF2B5EF4-FFF2-40B4-BE49-F238E27FC236}">
                    <a16:creationId xmlns:a16="http://schemas.microsoft.com/office/drawing/2014/main" id="{0561103C-3090-0A4B-41A1-2C9AA4B584C6}"/>
                  </a:ext>
                </a:extLst>
              </p:cNvPr>
              <p:cNvSpPr>
                <a:spLocks noChangeAspect="1" noChangeArrowheads="1" noChangeShapeType="1" noTextEdit="1"/>
              </p:cNvSpPr>
              <p:nvPr/>
            </p:nvSpPr>
            <p:spPr bwMode="auto">
              <a:xfrm>
                <a:off x="3360" y="2376"/>
                <a:ext cx="864" cy="259"/>
              </a:xfrm>
              <a:prstGeom prst="rect">
                <a:avLst/>
              </a:prstGeom>
            </p:spPr>
            <p:txBody>
              <a:bodyPr wrap="none" fromWordArt="1">
                <a:prstTxWarp prst="textCanDown">
                  <a:avLst>
                    <a:gd name="adj" fmla="val 33333"/>
                  </a:avLst>
                </a:prstTxWarp>
              </a:bodyPr>
              <a:lstStyle/>
              <a:p>
                <a:pPr algn="ctr"/>
                <a:endParaRPr lang="en-GB" sz="1400" kern="10">
                  <a:ln w="9525">
                    <a:solidFill>
                      <a:srgbClr val="FFFFFF"/>
                    </a:solidFill>
                    <a:round/>
                    <a:headEnd/>
                    <a:tailEnd/>
                  </a:ln>
                  <a:solidFill>
                    <a:srgbClr val="FFFFFF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  <p:sp>
          <p:nvSpPr>
            <p:cNvPr id="371" name="WordArt 68">
              <a:extLst>
                <a:ext uri="{FF2B5EF4-FFF2-40B4-BE49-F238E27FC236}">
                  <a16:creationId xmlns:a16="http://schemas.microsoft.com/office/drawing/2014/main" id="{8B22F49C-234E-76CF-1DCC-443B5D436E4F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39138" y="2769321"/>
              <a:ext cx="1283449" cy="172505"/>
            </a:xfrm>
            <a:prstGeom prst="rect">
              <a:avLst/>
            </a:prstGeom>
          </p:spPr>
          <p:txBody>
            <a:bodyPr wrap="none" fromWordArt="1">
              <a:prstTxWarp prst="textCanDown">
                <a:avLst>
                  <a:gd name="adj" fmla="val 33333"/>
                </a:avLst>
              </a:prstTxWarp>
            </a:bodyPr>
            <a:lstStyle/>
            <a:p>
              <a:pPr algn="ctr"/>
              <a:r>
                <a:rPr lang="en-US" sz="1400" kern="10">
                  <a:ln w="9525">
                    <a:solidFill>
                      <a:srgbClr val="FFFFFF"/>
                    </a:solidFill>
                    <a:round/>
                    <a:headEnd/>
                    <a:tailEnd/>
                  </a:ln>
                  <a:solidFill>
                    <a:srgbClr val="FFFFFF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spine_1_1_1</a:t>
              </a:r>
            </a:p>
          </p:txBody>
        </p:sp>
      </p:grpSp>
      <p:grpSp>
        <p:nvGrpSpPr>
          <p:cNvPr id="444" name="Group 443">
            <a:extLst>
              <a:ext uri="{FF2B5EF4-FFF2-40B4-BE49-F238E27FC236}">
                <a16:creationId xmlns:a16="http://schemas.microsoft.com/office/drawing/2014/main" id="{CB03608B-18D7-3E63-A454-131A212620F8}"/>
              </a:ext>
            </a:extLst>
          </p:cNvPr>
          <p:cNvGrpSpPr/>
          <p:nvPr/>
        </p:nvGrpSpPr>
        <p:grpSpPr>
          <a:xfrm>
            <a:off x="7652597" y="2921279"/>
            <a:ext cx="747328" cy="426131"/>
            <a:chOff x="967835" y="2541918"/>
            <a:chExt cx="1426054" cy="463051"/>
          </a:xfrm>
        </p:grpSpPr>
        <p:grpSp>
          <p:nvGrpSpPr>
            <p:cNvPr id="445" name="Group 93">
              <a:extLst>
                <a:ext uri="{FF2B5EF4-FFF2-40B4-BE49-F238E27FC236}">
                  <a16:creationId xmlns:a16="http://schemas.microsoft.com/office/drawing/2014/main" id="{6A41D159-5557-384B-CEB0-D6DFA3E2D711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67835" y="2541918"/>
              <a:ext cx="1426054" cy="463051"/>
              <a:chOff x="3312" y="2160"/>
              <a:chExt cx="960" cy="528"/>
            </a:xfrm>
          </p:grpSpPr>
          <p:grpSp>
            <p:nvGrpSpPr>
              <p:cNvPr id="447" name="Group 94">
                <a:extLst>
                  <a:ext uri="{FF2B5EF4-FFF2-40B4-BE49-F238E27FC236}">
                    <a16:creationId xmlns:a16="http://schemas.microsoft.com/office/drawing/2014/main" id="{B451C6B0-6501-8E66-11EC-7B30DCBE3E52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3312" y="2160"/>
                <a:ext cx="960" cy="528"/>
                <a:chOff x="3312" y="2160"/>
                <a:chExt cx="960" cy="528"/>
              </a:xfrm>
            </p:grpSpPr>
            <p:sp>
              <p:nvSpPr>
                <p:cNvPr id="449" name="AutoShape 95">
                  <a:extLst>
                    <a:ext uri="{FF2B5EF4-FFF2-40B4-BE49-F238E27FC236}">
                      <a16:creationId xmlns:a16="http://schemas.microsoft.com/office/drawing/2014/main" id="{70BC7EE8-38D1-1D2C-6007-FA4F583FD788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3312" y="2160"/>
                  <a:ext cx="960" cy="528"/>
                </a:xfrm>
                <a:prstGeom prst="can">
                  <a:avLst>
                    <a:gd name="adj" fmla="val 50000"/>
                  </a:avLst>
                </a:prstGeom>
                <a:gradFill rotWithShape="0">
                  <a:gsLst>
                    <a:gs pos="0">
                      <a:srgbClr val="002F5E"/>
                    </a:gs>
                    <a:gs pos="50000">
                      <a:srgbClr val="0066CC"/>
                    </a:gs>
                    <a:gs pos="100000">
                      <a:srgbClr val="002F5E"/>
                    </a:gs>
                  </a:gsLst>
                  <a:lin ang="0" scaled="1"/>
                </a:gradFill>
                <a:ln w="9525">
                  <a:solidFill>
                    <a:srgbClr val="819FFF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73025" tIns="36512" rIns="73025" bIns="36512" anchor="ctr"/>
                <a:lstStyle>
                  <a:lvl1pPr>
                    <a:spcBef>
                      <a:spcPct val="20000"/>
                    </a:spcBef>
                    <a:buClr>
                      <a:schemeClr val="tx2"/>
                    </a:buClr>
                    <a:buSzPct val="70000"/>
                    <a:buFont typeface="Wingdings" pitchFamily="2" charset="2"/>
                    <a:buChar char="n"/>
                    <a:defRPr sz="32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1"/>
                    </a:buClr>
                    <a:buSzPct val="70000"/>
                    <a:buFont typeface="Wingdings" pitchFamily="2" charset="2"/>
                    <a:buChar char="n"/>
                    <a:defRPr sz="28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66CC00"/>
                    </a:buClr>
                    <a:buSzPct val="7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SzPct val="70000"/>
                    <a:buFont typeface="Wingdings" pitchFamily="2" charset="2"/>
                    <a:buChar char="l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it-IT" altLang="it-IT" sz="1800">
                    <a:latin typeface="Arial" panose="020B0604020202020204" pitchFamily="34" charset="0"/>
                  </a:endParaRPr>
                </a:p>
              </p:txBody>
            </p:sp>
            <p:grpSp>
              <p:nvGrpSpPr>
                <p:cNvPr id="450" name="Group 96">
                  <a:extLst>
                    <a:ext uri="{FF2B5EF4-FFF2-40B4-BE49-F238E27FC236}">
                      <a16:creationId xmlns:a16="http://schemas.microsoft.com/office/drawing/2014/main" id="{2E5336DA-6A50-9C99-045C-F885EDAE22C8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3488" y="2193"/>
                  <a:ext cx="599" cy="207"/>
                  <a:chOff x="422" y="1632"/>
                  <a:chExt cx="829" cy="298"/>
                </a:xfrm>
              </p:grpSpPr>
              <p:grpSp>
                <p:nvGrpSpPr>
                  <p:cNvPr id="451" name="Group 97">
                    <a:extLst>
                      <a:ext uri="{FF2B5EF4-FFF2-40B4-BE49-F238E27FC236}">
                        <a16:creationId xmlns:a16="http://schemas.microsoft.com/office/drawing/2014/main" id="{4D9C6883-E1ED-F4CE-4418-09961CA35587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422" y="1632"/>
                    <a:ext cx="822" cy="291"/>
                    <a:chOff x="422" y="1632"/>
                    <a:chExt cx="822" cy="291"/>
                  </a:xfrm>
                </p:grpSpPr>
                <p:sp>
                  <p:nvSpPr>
                    <p:cNvPr id="461" name="Freeform 98">
                      <a:extLst>
                        <a:ext uri="{FF2B5EF4-FFF2-40B4-BE49-F238E27FC236}">
                          <a16:creationId xmlns:a16="http://schemas.microsoft.com/office/drawing/2014/main" id="{5111074F-71C1-761C-ACA8-DF0DAC074F26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51" y="1639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97 h 125"/>
                        <a:gd name="T2" fmla="*/ 87 w 393"/>
                        <a:gd name="T3" fmla="*/ 125 h 125"/>
                        <a:gd name="T4" fmla="*/ 298 w 393"/>
                        <a:gd name="T5" fmla="*/ 42 h 125"/>
                        <a:gd name="T6" fmla="*/ 393 w 393"/>
                        <a:gd name="T7" fmla="*/ 70 h 125"/>
                        <a:gd name="T8" fmla="*/ 342 w 393"/>
                        <a:gd name="T9" fmla="*/ 0 h 125"/>
                        <a:gd name="T10" fmla="*/ 94 w 393"/>
                        <a:gd name="T11" fmla="*/ 0 h 125"/>
                        <a:gd name="T12" fmla="*/ 196 w 393"/>
                        <a:gd name="T13" fmla="*/ 21 h 125"/>
                        <a:gd name="T14" fmla="*/ 0 w 393"/>
                        <a:gd name="T15" fmla="*/ 97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97"/>
                          </a:moveTo>
                          <a:lnTo>
                            <a:pt x="87" y="125"/>
                          </a:lnTo>
                          <a:lnTo>
                            <a:pt x="298" y="42"/>
                          </a:lnTo>
                          <a:lnTo>
                            <a:pt x="393" y="70"/>
                          </a:lnTo>
                          <a:lnTo>
                            <a:pt x="342" y="0"/>
                          </a:lnTo>
                          <a:lnTo>
                            <a:pt x="94" y="0"/>
                          </a:lnTo>
                          <a:lnTo>
                            <a:pt x="196" y="21"/>
                          </a:lnTo>
                          <a:lnTo>
                            <a:pt x="0" y="9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62" name="Freeform 99">
                      <a:extLst>
                        <a:ext uri="{FF2B5EF4-FFF2-40B4-BE49-F238E27FC236}">
                          <a16:creationId xmlns:a16="http://schemas.microsoft.com/office/drawing/2014/main" id="{3946DE11-C934-7635-D54D-42B4187AD6BE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51" y="1639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97 h 125"/>
                        <a:gd name="T2" fmla="*/ 87 w 393"/>
                        <a:gd name="T3" fmla="*/ 125 h 125"/>
                        <a:gd name="T4" fmla="*/ 298 w 393"/>
                        <a:gd name="T5" fmla="*/ 42 h 125"/>
                        <a:gd name="T6" fmla="*/ 393 w 393"/>
                        <a:gd name="T7" fmla="*/ 70 h 125"/>
                        <a:gd name="T8" fmla="*/ 342 w 393"/>
                        <a:gd name="T9" fmla="*/ 0 h 125"/>
                        <a:gd name="T10" fmla="*/ 94 w 393"/>
                        <a:gd name="T11" fmla="*/ 0 h 125"/>
                        <a:gd name="T12" fmla="*/ 196 w 393"/>
                        <a:gd name="T13" fmla="*/ 21 h 125"/>
                        <a:gd name="T14" fmla="*/ 0 w 393"/>
                        <a:gd name="T15" fmla="*/ 97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97"/>
                          </a:moveTo>
                          <a:lnTo>
                            <a:pt x="87" y="125"/>
                          </a:lnTo>
                          <a:lnTo>
                            <a:pt x="298" y="42"/>
                          </a:lnTo>
                          <a:lnTo>
                            <a:pt x="393" y="70"/>
                          </a:lnTo>
                          <a:lnTo>
                            <a:pt x="342" y="0"/>
                          </a:lnTo>
                          <a:lnTo>
                            <a:pt x="94" y="0"/>
                          </a:lnTo>
                          <a:lnTo>
                            <a:pt x="196" y="21"/>
                          </a:lnTo>
                          <a:lnTo>
                            <a:pt x="0" y="9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63" name="Freeform 100">
                      <a:extLst>
                        <a:ext uri="{FF2B5EF4-FFF2-40B4-BE49-F238E27FC236}">
                          <a16:creationId xmlns:a16="http://schemas.microsoft.com/office/drawing/2014/main" id="{4B023D31-E26C-CEF2-C4E7-5B58A565FACF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22" y="1785"/>
                      <a:ext cx="393" cy="132"/>
                    </a:xfrm>
                    <a:custGeom>
                      <a:avLst/>
                      <a:gdLst>
                        <a:gd name="T0" fmla="*/ 393 w 393"/>
                        <a:gd name="T1" fmla="*/ 28 h 132"/>
                        <a:gd name="T2" fmla="*/ 305 w 393"/>
                        <a:gd name="T3" fmla="*/ 0 h 132"/>
                        <a:gd name="T4" fmla="*/ 102 w 393"/>
                        <a:gd name="T5" fmla="*/ 83 h 132"/>
                        <a:gd name="T6" fmla="*/ 0 w 393"/>
                        <a:gd name="T7" fmla="*/ 55 h 132"/>
                        <a:gd name="T8" fmla="*/ 51 w 393"/>
                        <a:gd name="T9" fmla="*/ 132 h 132"/>
                        <a:gd name="T10" fmla="*/ 305 w 393"/>
                        <a:gd name="T11" fmla="*/ 132 h 132"/>
                        <a:gd name="T12" fmla="*/ 196 w 393"/>
                        <a:gd name="T13" fmla="*/ 104 h 132"/>
                        <a:gd name="T14" fmla="*/ 393 w 393"/>
                        <a:gd name="T15" fmla="*/ 28 h 132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32">
                          <a:moveTo>
                            <a:pt x="393" y="28"/>
                          </a:moveTo>
                          <a:lnTo>
                            <a:pt x="305" y="0"/>
                          </a:lnTo>
                          <a:lnTo>
                            <a:pt x="102" y="83"/>
                          </a:lnTo>
                          <a:lnTo>
                            <a:pt x="0" y="55"/>
                          </a:lnTo>
                          <a:lnTo>
                            <a:pt x="51" y="132"/>
                          </a:lnTo>
                          <a:lnTo>
                            <a:pt x="305" y="132"/>
                          </a:lnTo>
                          <a:lnTo>
                            <a:pt x="196" y="104"/>
                          </a:lnTo>
                          <a:lnTo>
                            <a:pt x="393" y="2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64" name="Freeform 101">
                      <a:extLst>
                        <a:ext uri="{FF2B5EF4-FFF2-40B4-BE49-F238E27FC236}">
                          <a16:creationId xmlns:a16="http://schemas.microsoft.com/office/drawing/2014/main" id="{EC92DC65-7F04-0706-82C3-51495B3C313F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22" y="1785"/>
                      <a:ext cx="393" cy="132"/>
                    </a:xfrm>
                    <a:custGeom>
                      <a:avLst/>
                      <a:gdLst>
                        <a:gd name="T0" fmla="*/ 393 w 393"/>
                        <a:gd name="T1" fmla="*/ 28 h 132"/>
                        <a:gd name="T2" fmla="*/ 305 w 393"/>
                        <a:gd name="T3" fmla="*/ 0 h 132"/>
                        <a:gd name="T4" fmla="*/ 102 w 393"/>
                        <a:gd name="T5" fmla="*/ 83 h 132"/>
                        <a:gd name="T6" fmla="*/ 0 w 393"/>
                        <a:gd name="T7" fmla="*/ 55 h 132"/>
                        <a:gd name="T8" fmla="*/ 51 w 393"/>
                        <a:gd name="T9" fmla="*/ 132 h 132"/>
                        <a:gd name="T10" fmla="*/ 305 w 393"/>
                        <a:gd name="T11" fmla="*/ 132 h 132"/>
                        <a:gd name="T12" fmla="*/ 196 w 393"/>
                        <a:gd name="T13" fmla="*/ 104 h 132"/>
                        <a:gd name="T14" fmla="*/ 393 w 393"/>
                        <a:gd name="T15" fmla="*/ 28 h 132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32">
                          <a:moveTo>
                            <a:pt x="393" y="28"/>
                          </a:moveTo>
                          <a:lnTo>
                            <a:pt x="305" y="0"/>
                          </a:lnTo>
                          <a:lnTo>
                            <a:pt x="102" y="83"/>
                          </a:lnTo>
                          <a:lnTo>
                            <a:pt x="0" y="55"/>
                          </a:lnTo>
                          <a:lnTo>
                            <a:pt x="51" y="132"/>
                          </a:lnTo>
                          <a:lnTo>
                            <a:pt x="305" y="132"/>
                          </a:lnTo>
                          <a:lnTo>
                            <a:pt x="196" y="104"/>
                          </a:lnTo>
                          <a:lnTo>
                            <a:pt x="393" y="2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65" name="Freeform 102">
                      <a:extLst>
                        <a:ext uri="{FF2B5EF4-FFF2-40B4-BE49-F238E27FC236}">
                          <a16:creationId xmlns:a16="http://schemas.microsoft.com/office/drawing/2014/main" id="{359E9670-2373-9C61-ECB3-70AC32F331F9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44" y="1632"/>
                      <a:ext cx="392" cy="125"/>
                    </a:xfrm>
                    <a:custGeom>
                      <a:avLst/>
                      <a:gdLst>
                        <a:gd name="T0" fmla="*/ 0 w 392"/>
                        <a:gd name="T1" fmla="*/ 28 h 125"/>
                        <a:gd name="T2" fmla="*/ 87 w 392"/>
                        <a:gd name="T3" fmla="*/ 0 h 125"/>
                        <a:gd name="T4" fmla="*/ 298 w 392"/>
                        <a:gd name="T5" fmla="*/ 77 h 125"/>
                        <a:gd name="T6" fmla="*/ 392 w 392"/>
                        <a:gd name="T7" fmla="*/ 56 h 125"/>
                        <a:gd name="T8" fmla="*/ 341 w 392"/>
                        <a:gd name="T9" fmla="*/ 125 h 125"/>
                        <a:gd name="T10" fmla="*/ 94 w 392"/>
                        <a:gd name="T11" fmla="*/ 125 h 125"/>
                        <a:gd name="T12" fmla="*/ 196 w 392"/>
                        <a:gd name="T13" fmla="*/ 104 h 125"/>
                        <a:gd name="T14" fmla="*/ 0 w 392"/>
                        <a:gd name="T15" fmla="*/ 28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2" h="125">
                          <a:moveTo>
                            <a:pt x="0" y="28"/>
                          </a:moveTo>
                          <a:lnTo>
                            <a:pt x="87" y="0"/>
                          </a:lnTo>
                          <a:lnTo>
                            <a:pt x="298" y="77"/>
                          </a:lnTo>
                          <a:lnTo>
                            <a:pt x="392" y="56"/>
                          </a:lnTo>
                          <a:lnTo>
                            <a:pt x="341" y="125"/>
                          </a:lnTo>
                          <a:lnTo>
                            <a:pt x="94" y="125"/>
                          </a:lnTo>
                          <a:lnTo>
                            <a:pt x="196" y="104"/>
                          </a:lnTo>
                          <a:lnTo>
                            <a:pt x="0" y="2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66" name="Freeform 103">
                      <a:extLst>
                        <a:ext uri="{FF2B5EF4-FFF2-40B4-BE49-F238E27FC236}">
                          <a16:creationId xmlns:a16="http://schemas.microsoft.com/office/drawing/2014/main" id="{160B1D64-ECEC-4A39-2594-70B8747CA4D0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44" y="1632"/>
                      <a:ext cx="392" cy="125"/>
                    </a:xfrm>
                    <a:custGeom>
                      <a:avLst/>
                      <a:gdLst>
                        <a:gd name="T0" fmla="*/ 0 w 392"/>
                        <a:gd name="T1" fmla="*/ 28 h 125"/>
                        <a:gd name="T2" fmla="*/ 87 w 392"/>
                        <a:gd name="T3" fmla="*/ 0 h 125"/>
                        <a:gd name="T4" fmla="*/ 298 w 392"/>
                        <a:gd name="T5" fmla="*/ 77 h 125"/>
                        <a:gd name="T6" fmla="*/ 392 w 392"/>
                        <a:gd name="T7" fmla="*/ 56 h 125"/>
                        <a:gd name="T8" fmla="*/ 341 w 392"/>
                        <a:gd name="T9" fmla="*/ 125 h 125"/>
                        <a:gd name="T10" fmla="*/ 94 w 392"/>
                        <a:gd name="T11" fmla="*/ 125 h 125"/>
                        <a:gd name="T12" fmla="*/ 196 w 392"/>
                        <a:gd name="T13" fmla="*/ 104 h 125"/>
                        <a:gd name="T14" fmla="*/ 0 w 392"/>
                        <a:gd name="T15" fmla="*/ 28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2" h="125">
                          <a:moveTo>
                            <a:pt x="0" y="28"/>
                          </a:moveTo>
                          <a:lnTo>
                            <a:pt x="87" y="0"/>
                          </a:lnTo>
                          <a:lnTo>
                            <a:pt x="298" y="77"/>
                          </a:lnTo>
                          <a:lnTo>
                            <a:pt x="392" y="56"/>
                          </a:lnTo>
                          <a:lnTo>
                            <a:pt x="341" y="125"/>
                          </a:lnTo>
                          <a:lnTo>
                            <a:pt x="94" y="125"/>
                          </a:lnTo>
                          <a:lnTo>
                            <a:pt x="196" y="104"/>
                          </a:lnTo>
                          <a:lnTo>
                            <a:pt x="0" y="2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67" name="Freeform 104">
                      <a:extLst>
                        <a:ext uri="{FF2B5EF4-FFF2-40B4-BE49-F238E27FC236}">
                          <a16:creationId xmlns:a16="http://schemas.microsoft.com/office/drawing/2014/main" id="{AA39288E-38F9-841D-75B0-BE2C41EBCBE8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36" y="1799"/>
                      <a:ext cx="393" cy="124"/>
                    </a:xfrm>
                    <a:custGeom>
                      <a:avLst/>
                      <a:gdLst>
                        <a:gd name="T0" fmla="*/ 393 w 393"/>
                        <a:gd name="T1" fmla="*/ 97 h 124"/>
                        <a:gd name="T2" fmla="*/ 306 w 393"/>
                        <a:gd name="T3" fmla="*/ 124 h 124"/>
                        <a:gd name="T4" fmla="*/ 102 w 393"/>
                        <a:gd name="T5" fmla="*/ 41 h 124"/>
                        <a:gd name="T6" fmla="*/ 0 w 393"/>
                        <a:gd name="T7" fmla="*/ 69 h 124"/>
                        <a:gd name="T8" fmla="*/ 51 w 393"/>
                        <a:gd name="T9" fmla="*/ 0 h 124"/>
                        <a:gd name="T10" fmla="*/ 306 w 393"/>
                        <a:gd name="T11" fmla="*/ 0 h 124"/>
                        <a:gd name="T12" fmla="*/ 197 w 393"/>
                        <a:gd name="T13" fmla="*/ 21 h 124"/>
                        <a:gd name="T14" fmla="*/ 393 w 393"/>
                        <a:gd name="T15" fmla="*/ 97 h 12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4">
                          <a:moveTo>
                            <a:pt x="393" y="97"/>
                          </a:moveTo>
                          <a:lnTo>
                            <a:pt x="306" y="124"/>
                          </a:lnTo>
                          <a:lnTo>
                            <a:pt x="102" y="41"/>
                          </a:lnTo>
                          <a:lnTo>
                            <a:pt x="0" y="69"/>
                          </a:lnTo>
                          <a:lnTo>
                            <a:pt x="51" y="0"/>
                          </a:lnTo>
                          <a:lnTo>
                            <a:pt x="306" y="0"/>
                          </a:lnTo>
                          <a:lnTo>
                            <a:pt x="197" y="21"/>
                          </a:lnTo>
                          <a:lnTo>
                            <a:pt x="393" y="9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68" name="Freeform 105">
                      <a:extLst>
                        <a:ext uri="{FF2B5EF4-FFF2-40B4-BE49-F238E27FC236}">
                          <a16:creationId xmlns:a16="http://schemas.microsoft.com/office/drawing/2014/main" id="{EF4A58F8-EFCC-2F76-8665-790B68591AAC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36" y="1799"/>
                      <a:ext cx="393" cy="124"/>
                    </a:xfrm>
                    <a:custGeom>
                      <a:avLst/>
                      <a:gdLst>
                        <a:gd name="T0" fmla="*/ 393 w 393"/>
                        <a:gd name="T1" fmla="*/ 97 h 124"/>
                        <a:gd name="T2" fmla="*/ 306 w 393"/>
                        <a:gd name="T3" fmla="*/ 124 h 124"/>
                        <a:gd name="T4" fmla="*/ 102 w 393"/>
                        <a:gd name="T5" fmla="*/ 41 h 124"/>
                        <a:gd name="T6" fmla="*/ 0 w 393"/>
                        <a:gd name="T7" fmla="*/ 69 h 124"/>
                        <a:gd name="T8" fmla="*/ 51 w 393"/>
                        <a:gd name="T9" fmla="*/ 0 h 124"/>
                        <a:gd name="T10" fmla="*/ 306 w 393"/>
                        <a:gd name="T11" fmla="*/ 0 h 124"/>
                        <a:gd name="T12" fmla="*/ 197 w 393"/>
                        <a:gd name="T13" fmla="*/ 21 h 124"/>
                        <a:gd name="T14" fmla="*/ 393 w 393"/>
                        <a:gd name="T15" fmla="*/ 97 h 12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4">
                          <a:moveTo>
                            <a:pt x="393" y="97"/>
                          </a:moveTo>
                          <a:lnTo>
                            <a:pt x="306" y="124"/>
                          </a:lnTo>
                          <a:lnTo>
                            <a:pt x="102" y="41"/>
                          </a:lnTo>
                          <a:lnTo>
                            <a:pt x="0" y="69"/>
                          </a:lnTo>
                          <a:lnTo>
                            <a:pt x="51" y="0"/>
                          </a:lnTo>
                          <a:lnTo>
                            <a:pt x="306" y="0"/>
                          </a:lnTo>
                          <a:lnTo>
                            <a:pt x="197" y="21"/>
                          </a:lnTo>
                          <a:lnTo>
                            <a:pt x="393" y="9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</p:grpSp>
              <p:grpSp>
                <p:nvGrpSpPr>
                  <p:cNvPr id="452" name="Group 106">
                    <a:extLst>
                      <a:ext uri="{FF2B5EF4-FFF2-40B4-BE49-F238E27FC236}">
                        <a16:creationId xmlns:a16="http://schemas.microsoft.com/office/drawing/2014/main" id="{3F432101-31B1-024F-9CE9-4AFB23ECCD09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429" y="1639"/>
                    <a:ext cx="822" cy="291"/>
                    <a:chOff x="429" y="1639"/>
                    <a:chExt cx="822" cy="291"/>
                  </a:xfrm>
                </p:grpSpPr>
                <p:sp>
                  <p:nvSpPr>
                    <p:cNvPr id="453" name="Freeform 107">
                      <a:extLst>
                        <a:ext uri="{FF2B5EF4-FFF2-40B4-BE49-F238E27FC236}">
                          <a16:creationId xmlns:a16="http://schemas.microsoft.com/office/drawing/2014/main" id="{2EC05E10-602F-36AB-4D7E-40D83EF164F6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58" y="1646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97 h 125"/>
                        <a:gd name="T2" fmla="*/ 87 w 393"/>
                        <a:gd name="T3" fmla="*/ 125 h 125"/>
                        <a:gd name="T4" fmla="*/ 298 w 393"/>
                        <a:gd name="T5" fmla="*/ 42 h 125"/>
                        <a:gd name="T6" fmla="*/ 393 w 393"/>
                        <a:gd name="T7" fmla="*/ 70 h 125"/>
                        <a:gd name="T8" fmla="*/ 342 w 393"/>
                        <a:gd name="T9" fmla="*/ 0 h 125"/>
                        <a:gd name="T10" fmla="*/ 95 w 393"/>
                        <a:gd name="T11" fmla="*/ 0 h 125"/>
                        <a:gd name="T12" fmla="*/ 197 w 393"/>
                        <a:gd name="T13" fmla="*/ 21 h 125"/>
                        <a:gd name="T14" fmla="*/ 0 w 393"/>
                        <a:gd name="T15" fmla="*/ 97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97"/>
                          </a:moveTo>
                          <a:lnTo>
                            <a:pt x="87" y="125"/>
                          </a:lnTo>
                          <a:lnTo>
                            <a:pt x="298" y="42"/>
                          </a:lnTo>
                          <a:lnTo>
                            <a:pt x="393" y="70"/>
                          </a:lnTo>
                          <a:lnTo>
                            <a:pt x="342" y="0"/>
                          </a:lnTo>
                          <a:lnTo>
                            <a:pt x="95" y="0"/>
                          </a:lnTo>
                          <a:lnTo>
                            <a:pt x="197" y="21"/>
                          </a:lnTo>
                          <a:lnTo>
                            <a:pt x="0" y="9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54" name="Freeform 108">
                      <a:extLst>
                        <a:ext uri="{FF2B5EF4-FFF2-40B4-BE49-F238E27FC236}">
                          <a16:creationId xmlns:a16="http://schemas.microsoft.com/office/drawing/2014/main" id="{802A532B-1961-BFB4-5D91-0E46C5ACC4D9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58" y="1646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97 h 125"/>
                        <a:gd name="T2" fmla="*/ 87 w 393"/>
                        <a:gd name="T3" fmla="*/ 125 h 125"/>
                        <a:gd name="T4" fmla="*/ 298 w 393"/>
                        <a:gd name="T5" fmla="*/ 42 h 125"/>
                        <a:gd name="T6" fmla="*/ 393 w 393"/>
                        <a:gd name="T7" fmla="*/ 70 h 125"/>
                        <a:gd name="T8" fmla="*/ 342 w 393"/>
                        <a:gd name="T9" fmla="*/ 0 h 125"/>
                        <a:gd name="T10" fmla="*/ 95 w 393"/>
                        <a:gd name="T11" fmla="*/ 0 h 125"/>
                        <a:gd name="T12" fmla="*/ 197 w 393"/>
                        <a:gd name="T13" fmla="*/ 21 h 125"/>
                        <a:gd name="T14" fmla="*/ 0 w 393"/>
                        <a:gd name="T15" fmla="*/ 97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97"/>
                          </a:moveTo>
                          <a:lnTo>
                            <a:pt x="87" y="125"/>
                          </a:lnTo>
                          <a:lnTo>
                            <a:pt x="298" y="42"/>
                          </a:lnTo>
                          <a:lnTo>
                            <a:pt x="393" y="70"/>
                          </a:lnTo>
                          <a:lnTo>
                            <a:pt x="342" y="0"/>
                          </a:lnTo>
                          <a:lnTo>
                            <a:pt x="95" y="0"/>
                          </a:lnTo>
                          <a:lnTo>
                            <a:pt x="197" y="21"/>
                          </a:lnTo>
                          <a:lnTo>
                            <a:pt x="0" y="9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55" name="Freeform 109">
                      <a:extLst>
                        <a:ext uri="{FF2B5EF4-FFF2-40B4-BE49-F238E27FC236}">
                          <a16:creationId xmlns:a16="http://schemas.microsoft.com/office/drawing/2014/main" id="{59E68D76-A670-8E7A-BB5E-71D5DC7EDAC7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29" y="1792"/>
                      <a:ext cx="393" cy="131"/>
                    </a:xfrm>
                    <a:custGeom>
                      <a:avLst/>
                      <a:gdLst>
                        <a:gd name="T0" fmla="*/ 393 w 393"/>
                        <a:gd name="T1" fmla="*/ 28 h 131"/>
                        <a:gd name="T2" fmla="*/ 306 w 393"/>
                        <a:gd name="T3" fmla="*/ 0 h 131"/>
                        <a:gd name="T4" fmla="*/ 102 w 393"/>
                        <a:gd name="T5" fmla="*/ 83 h 131"/>
                        <a:gd name="T6" fmla="*/ 0 w 393"/>
                        <a:gd name="T7" fmla="*/ 55 h 131"/>
                        <a:gd name="T8" fmla="*/ 51 w 393"/>
                        <a:gd name="T9" fmla="*/ 131 h 131"/>
                        <a:gd name="T10" fmla="*/ 306 w 393"/>
                        <a:gd name="T11" fmla="*/ 131 h 131"/>
                        <a:gd name="T12" fmla="*/ 196 w 393"/>
                        <a:gd name="T13" fmla="*/ 104 h 131"/>
                        <a:gd name="T14" fmla="*/ 393 w 393"/>
                        <a:gd name="T15" fmla="*/ 28 h 131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31">
                          <a:moveTo>
                            <a:pt x="393" y="28"/>
                          </a:moveTo>
                          <a:lnTo>
                            <a:pt x="306" y="0"/>
                          </a:lnTo>
                          <a:lnTo>
                            <a:pt x="102" y="83"/>
                          </a:lnTo>
                          <a:lnTo>
                            <a:pt x="0" y="55"/>
                          </a:lnTo>
                          <a:lnTo>
                            <a:pt x="51" y="131"/>
                          </a:lnTo>
                          <a:lnTo>
                            <a:pt x="306" y="131"/>
                          </a:lnTo>
                          <a:lnTo>
                            <a:pt x="196" y="104"/>
                          </a:lnTo>
                          <a:lnTo>
                            <a:pt x="393" y="28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56" name="Freeform 110">
                      <a:extLst>
                        <a:ext uri="{FF2B5EF4-FFF2-40B4-BE49-F238E27FC236}">
                          <a16:creationId xmlns:a16="http://schemas.microsoft.com/office/drawing/2014/main" id="{74FD5B4A-1A25-5B2C-288C-BD26BE913ADA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29" y="1792"/>
                      <a:ext cx="393" cy="131"/>
                    </a:xfrm>
                    <a:custGeom>
                      <a:avLst/>
                      <a:gdLst>
                        <a:gd name="T0" fmla="*/ 393 w 393"/>
                        <a:gd name="T1" fmla="*/ 28 h 131"/>
                        <a:gd name="T2" fmla="*/ 306 w 393"/>
                        <a:gd name="T3" fmla="*/ 0 h 131"/>
                        <a:gd name="T4" fmla="*/ 102 w 393"/>
                        <a:gd name="T5" fmla="*/ 83 h 131"/>
                        <a:gd name="T6" fmla="*/ 0 w 393"/>
                        <a:gd name="T7" fmla="*/ 55 h 131"/>
                        <a:gd name="T8" fmla="*/ 51 w 393"/>
                        <a:gd name="T9" fmla="*/ 131 h 131"/>
                        <a:gd name="T10" fmla="*/ 306 w 393"/>
                        <a:gd name="T11" fmla="*/ 131 h 131"/>
                        <a:gd name="T12" fmla="*/ 196 w 393"/>
                        <a:gd name="T13" fmla="*/ 104 h 131"/>
                        <a:gd name="T14" fmla="*/ 393 w 393"/>
                        <a:gd name="T15" fmla="*/ 28 h 131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31">
                          <a:moveTo>
                            <a:pt x="393" y="28"/>
                          </a:moveTo>
                          <a:lnTo>
                            <a:pt x="306" y="0"/>
                          </a:lnTo>
                          <a:lnTo>
                            <a:pt x="102" y="83"/>
                          </a:lnTo>
                          <a:lnTo>
                            <a:pt x="0" y="55"/>
                          </a:lnTo>
                          <a:lnTo>
                            <a:pt x="51" y="131"/>
                          </a:lnTo>
                          <a:lnTo>
                            <a:pt x="306" y="131"/>
                          </a:lnTo>
                          <a:lnTo>
                            <a:pt x="196" y="104"/>
                          </a:lnTo>
                          <a:lnTo>
                            <a:pt x="393" y="28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57" name="Freeform 111">
                      <a:extLst>
                        <a:ext uri="{FF2B5EF4-FFF2-40B4-BE49-F238E27FC236}">
                          <a16:creationId xmlns:a16="http://schemas.microsoft.com/office/drawing/2014/main" id="{852FB2DF-3DE4-3755-BC40-2C4766255293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51" y="1639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28 h 125"/>
                        <a:gd name="T2" fmla="*/ 87 w 393"/>
                        <a:gd name="T3" fmla="*/ 0 h 125"/>
                        <a:gd name="T4" fmla="*/ 298 w 393"/>
                        <a:gd name="T5" fmla="*/ 77 h 125"/>
                        <a:gd name="T6" fmla="*/ 393 w 393"/>
                        <a:gd name="T7" fmla="*/ 56 h 125"/>
                        <a:gd name="T8" fmla="*/ 342 w 393"/>
                        <a:gd name="T9" fmla="*/ 125 h 125"/>
                        <a:gd name="T10" fmla="*/ 94 w 393"/>
                        <a:gd name="T11" fmla="*/ 125 h 125"/>
                        <a:gd name="T12" fmla="*/ 196 w 393"/>
                        <a:gd name="T13" fmla="*/ 104 h 125"/>
                        <a:gd name="T14" fmla="*/ 0 w 393"/>
                        <a:gd name="T15" fmla="*/ 28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28"/>
                          </a:moveTo>
                          <a:lnTo>
                            <a:pt x="87" y="0"/>
                          </a:lnTo>
                          <a:lnTo>
                            <a:pt x="298" y="77"/>
                          </a:lnTo>
                          <a:lnTo>
                            <a:pt x="393" y="56"/>
                          </a:lnTo>
                          <a:lnTo>
                            <a:pt x="342" y="125"/>
                          </a:lnTo>
                          <a:lnTo>
                            <a:pt x="94" y="125"/>
                          </a:lnTo>
                          <a:lnTo>
                            <a:pt x="196" y="104"/>
                          </a:lnTo>
                          <a:lnTo>
                            <a:pt x="0" y="28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58" name="Freeform 112">
                      <a:extLst>
                        <a:ext uri="{FF2B5EF4-FFF2-40B4-BE49-F238E27FC236}">
                          <a16:creationId xmlns:a16="http://schemas.microsoft.com/office/drawing/2014/main" id="{8832B36F-AF46-0866-9652-4D6F93ED83AD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51" y="1639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28 h 125"/>
                        <a:gd name="T2" fmla="*/ 87 w 393"/>
                        <a:gd name="T3" fmla="*/ 0 h 125"/>
                        <a:gd name="T4" fmla="*/ 298 w 393"/>
                        <a:gd name="T5" fmla="*/ 77 h 125"/>
                        <a:gd name="T6" fmla="*/ 393 w 393"/>
                        <a:gd name="T7" fmla="*/ 56 h 125"/>
                        <a:gd name="T8" fmla="*/ 342 w 393"/>
                        <a:gd name="T9" fmla="*/ 125 h 125"/>
                        <a:gd name="T10" fmla="*/ 94 w 393"/>
                        <a:gd name="T11" fmla="*/ 125 h 125"/>
                        <a:gd name="T12" fmla="*/ 196 w 393"/>
                        <a:gd name="T13" fmla="*/ 104 h 125"/>
                        <a:gd name="T14" fmla="*/ 0 w 393"/>
                        <a:gd name="T15" fmla="*/ 28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28"/>
                          </a:moveTo>
                          <a:lnTo>
                            <a:pt x="87" y="0"/>
                          </a:lnTo>
                          <a:lnTo>
                            <a:pt x="298" y="77"/>
                          </a:lnTo>
                          <a:lnTo>
                            <a:pt x="393" y="56"/>
                          </a:lnTo>
                          <a:lnTo>
                            <a:pt x="342" y="125"/>
                          </a:lnTo>
                          <a:lnTo>
                            <a:pt x="94" y="125"/>
                          </a:lnTo>
                          <a:lnTo>
                            <a:pt x="196" y="104"/>
                          </a:lnTo>
                          <a:lnTo>
                            <a:pt x="0" y="28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59" name="Freeform 113">
                      <a:extLst>
                        <a:ext uri="{FF2B5EF4-FFF2-40B4-BE49-F238E27FC236}">
                          <a16:creationId xmlns:a16="http://schemas.microsoft.com/office/drawing/2014/main" id="{06E6FCA0-72BF-E411-17E3-3DDCD4798590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44" y="1806"/>
                      <a:ext cx="392" cy="124"/>
                    </a:xfrm>
                    <a:custGeom>
                      <a:avLst/>
                      <a:gdLst>
                        <a:gd name="T0" fmla="*/ 392 w 392"/>
                        <a:gd name="T1" fmla="*/ 97 h 124"/>
                        <a:gd name="T2" fmla="*/ 305 w 392"/>
                        <a:gd name="T3" fmla="*/ 124 h 124"/>
                        <a:gd name="T4" fmla="*/ 101 w 392"/>
                        <a:gd name="T5" fmla="*/ 41 h 124"/>
                        <a:gd name="T6" fmla="*/ 0 w 392"/>
                        <a:gd name="T7" fmla="*/ 69 h 124"/>
                        <a:gd name="T8" fmla="*/ 51 w 392"/>
                        <a:gd name="T9" fmla="*/ 0 h 124"/>
                        <a:gd name="T10" fmla="*/ 305 w 392"/>
                        <a:gd name="T11" fmla="*/ 0 h 124"/>
                        <a:gd name="T12" fmla="*/ 196 w 392"/>
                        <a:gd name="T13" fmla="*/ 20 h 124"/>
                        <a:gd name="T14" fmla="*/ 392 w 392"/>
                        <a:gd name="T15" fmla="*/ 97 h 12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2" h="124">
                          <a:moveTo>
                            <a:pt x="392" y="97"/>
                          </a:moveTo>
                          <a:lnTo>
                            <a:pt x="305" y="124"/>
                          </a:lnTo>
                          <a:lnTo>
                            <a:pt x="101" y="41"/>
                          </a:lnTo>
                          <a:lnTo>
                            <a:pt x="0" y="69"/>
                          </a:lnTo>
                          <a:lnTo>
                            <a:pt x="51" y="0"/>
                          </a:lnTo>
                          <a:lnTo>
                            <a:pt x="305" y="0"/>
                          </a:lnTo>
                          <a:lnTo>
                            <a:pt x="196" y="20"/>
                          </a:lnTo>
                          <a:lnTo>
                            <a:pt x="392" y="9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60" name="Freeform 114">
                      <a:extLst>
                        <a:ext uri="{FF2B5EF4-FFF2-40B4-BE49-F238E27FC236}">
                          <a16:creationId xmlns:a16="http://schemas.microsoft.com/office/drawing/2014/main" id="{2209AABE-B883-B078-81B4-0B8B4DAFFBAF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44" y="1806"/>
                      <a:ext cx="392" cy="124"/>
                    </a:xfrm>
                    <a:custGeom>
                      <a:avLst/>
                      <a:gdLst>
                        <a:gd name="T0" fmla="*/ 392 w 392"/>
                        <a:gd name="T1" fmla="*/ 97 h 124"/>
                        <a:gd name="T2" fmla="*/ 305 w 392"/>
                        <a:gd name="T3" fmla="*/ 124 h 124"/>
                        <a:gd name="T4" fmla="*/ 101 w 392"/>
                        <a:gd name="T5" fmla="*/ 41 h 124"/>
                        <a:gd name="T6" fmla="*/ 0 w 392"/>
                        <a:gd name="T7" fmla="*/ 69 h 124"/>
                        <a:gd name="T8" fmla="*/ 51 w 392"/>
                        <a:gd name="T9" fmla="*/ 0 h 124"/>
                        <a:gd name="T10" fmla="*/ 305 w 392"/>
                        <a:gd name="T11" fmla="*/ 0 h 124"/>
                        <a:gd name="T12" fmla="*/ 196 w 392"/>
                        <a:gd name="T13" fmla="*/ 20 h 124"/>
                        <a:gd name="T14" fmla="*/ 392 w 392"/>
                        <a:gd name="T15" fmla="*/ 97 h 12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2" h="124">
                          <a:moveTo>
                            <a:pt x="392" y="97"/>
                          </a:moveTo>
                          <a:lnTo>
                            <a:pt x="305" y="124"/>
                          </a:lnTo>
                          <a:lnTo>
                            <a:pt x="101" y="41"/>
                          </a:lnTo>
                          <a:lnTo>
                            <a:pt x="0" y="69"/>
                          </a:lnTo>
                          <a:lnTo>
                            <a:pt x="51" y="0"/>
                          </a:lnTo>
                          <a:lnTo>
                            <a:pt x="305" y="0"/>
                          </a:lnTo>
                          <a:lnTo>
                            <a:pt x="196" y="20"/>
                          </a:lnTo>
                          <a:lnTo>
                            <a:pt x="392" y="9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</p:grpSp>
            </p:grpSp>
          </p:grpSp>
          <p:sp>
            <p:nvSpPr>
              <p:cNvPr id="448" name="WordArt 115">
                <a:extLst>
                  <a:ext uri="{FF2B5EF4-FFF2-40B4-BE49-F238E27FC236}">
                    <a16:creationId xmlns:a16="http://schemas.microsoft.com/office/drawing/2014/main" id="{61EEBE5B-3B96-D5D6-6D30-913724D97BEA}"/>
                  </a:ext>
                </a:extLst>
              </p:cNvPr>
              <p:cNvSpPr>
                <a:spLocks noChangeAspect="1" noChangeArrowheads="1" noChangeShapeType="1" noTextEdit="1"/>
              </p:cNvSpPr>
              <p:nvPr/>
            </p:nvSpPr>
            <p:spPr bwMode="auto">
              <a:xfrm>
                <a:off x="3360" y="2376"/>
                <a:ext cx="864" cy="259"/>
              </a:xfrm>
              <a:prstGeom prst="rect">
                <a:avLst/>
              </a:prstGeom>
            </p:spPr>
            <p:txBody>
              <a:bodyPr wrap="none" fromWordArt="1">
                <a:prstTxWarp prst="textCanDown">
                  <a:avLst>
                    <a:gd name="adj" fmla="val 33333"/>
                  </a:avLst>
                </a:prstTxWarp>
              </a:bodyPr>
              <a:lstStyle/>
              <a:p>
                <a:pPr algn="ctr"/>
                <a:endParaRPr lang="en-GB" sz="1400" kern="10">
                  <a:ln w="9525">
                    <a:solidFill>
                      <a:srgbClr val="FFFFFF"/>
                    </a:solidFill>
                    <a:round/>
                    <a:headEnd/>
                    <a:tailEnd/>
                  </a:ln>
                  <a:solidFill>
                    <a:srgbClr val="FFFFFF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  <p:sp>
          <p:nvSpPr>
            <p:cNvPr id="446" name="WordArt 68">
              <a:extLst>
                <a:ext uri="{FF2B5EF4-FFF2-40B4-BE49-F238E27FC236}">
                  <a16:creationId xmlns:a16="http://schemas.microsoft.com/office/drawing/2014/main" id="{0AB1E909-5A88-8951-33EC-910010FB7DF5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39138" y="2769321"/>
              <a:ext cx="1283449" cy="172505"/>
            </a:xfrm>
            <a:prstGeom prst="rect">
              <a:avLst/>
            </a:prstGeom>
          </p:spPr>
          <p:txBody>
            <a:bodyPr wrap="none" fromWordArt="1">
              <a:prstTxWarp prst="textCanDown">
                <a:avLst>
                  <a:gd name="adj" fmla="val 33333"/>
                </a:avLst>
              </a:prstTxWarp>
            </a:bodyPr>
            <a:lstStyle/>
            <a:p>
              <a:pPr algn="ctr"/>
              <a:r>
                <a:rPr lang="en-US" sz="1400" kern="10">
                  <a:ln w="9525">
                    <a:solidFill>
                      <a:srgbClr val="FFFFFF"/>
                    </a:solidFill>
                    <a:round/>
                    <a:headEnd/>
                    <a:tailEnd/>
                  </a:ln>
                  <a:solidFill>
                    <a:srgbClr val="FFFFFF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spine_2_1_1</a:t>
              </a:r>
            </a:p>
          </p:txBody>
        </p:sp>
      </p:grpSp>
      <p:grpSp>
        <p:nvGrpSpPr>
          <p:cNvPr id="469" name="Group 468">
            <a:extLst>
              <a:ext uri="{FF2B5EF4-FFF2-40B4-BE49-F238E27FC236}">
                <a16:creationId xmlns:a16="http://schemas.microsoft.com/office/drawing/2014/main" id="{D6AF18FB-8AB0-6B1A-D258-4874E25EDB36}"/>
              </a:ext>
            </a:extLst>
          </p:cNvPr>
          <p:cNvGrpSpPr/>
          <p:nvPr/>
        </p:nvGrpSpPr>
        <p:grpSpPr>
          <a:xfrm>
            <a:off x="9274680" y="2921279"/>
            <a:ext cx="747328" cy="426131"/>
            <a:chOff x="967835" y="2541918"/>
            <a:chExt cx="1426054" cy="463051"/>
          </a:xfrm>
        </p:grpSpPr>
        <p:grpSp>
          <p:nvGrpSpPr>
            <p:cNvPr id="470" name="Group 93">
              <a:extLst>
                <a:ext uri="{FF2B5EF4-FFF2-40B4-BE49-F238E27FC236}">
                  <a16:creationId xmlns:a16="http://schemas.microsoft.com/office/drawing/2014/main" id="{87BB173B-7E73-B4F8-4DB8-4347EE7FCB31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67835" y="2541918"/>
              <a:ext cx="1426054" cy="463051"/>
              <a:chOff x="3312" y="2160"/>
              <a:chExt cx="960" cy="528"/>
            </a:xfrm>
          </p:grpSpPr>
          <p:grpSp>
            <p:nvGrpSpPr>
              <p:cNvPr id="472" name="Group 94">
                <a:extLst>
                  <a:ext uri="{FF2B5EF4-FFF2-40B4-BE49-F238E27FC236}">
                    <a16:creationId xmlns:a16="http://schemas.microsoft.com/office/drawing/2014/main" id="{CFE7BA2A-5701-4A10-574C-B27C45F97E87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3312" y="2160"/>
                <a:ext cx="960" cy="528"/>
                <a:chOff x="3312" y="2160"/>
                <a:chExt cx="960" cy="528"/>
              </a:xfrm>
            </p:grpSpPr>
            <p:sp>
              <p:nvSpPr>
                <p:cNvPr id="474" name="AutoShape 95">
                  <a:extLst>
                    <a:ext uri="{FF2B5EF4-FFF2-40B4-BE49-F238E27FC236}">
                      <a16:creationId xmlns:a16="http://schemas.microsoft.com/office/drawing/2014/main" id="{7D421ABC-BBCA-FC5D-9F90-81E29AFC1C8B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3312" y="2160"/>
                  <a:ext cx="960" cy="528"/>
                </a:xfrm>
                <a:prstGeom prst="can">
                  <a:avLst>
                    <a:gd name="adj" fmla="val 50000"/>
                  </a:avLst>
                </a:prstGeom>
                <a:gradFill rotWithShape="0">
                  <a:gsLst>
                    <a:gs pos="0">
                      <a:srgbClr val="002F5E"/>
                    </a:gs>
                    <a:gs pos="50000">
                      <a:srgbClr val="0066CC"/>
                    </a:gs>
                    <a:gs pos="100000">
                      <a:srgbClr val="002F5E"/>
                    </a:gs>
                  </a:gsLst>
                  <a:lin ang="0" scaled="1"/>
                </a:gradFill>
                <a:ln w="9525">
                  <a:solidFill>
                    <a:srgbClr val="819FFF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73025" tIns="36512" rIns="73025" bIns="36512" anchor="ctr"/>
                <a:lstStyle>
                  <a:lvl1pPr>
                    <a:spcBef>
                      <a:spcPct val="20000"/>
                    </a:spcBef>
                    <a:buClr>
                      <a:schemeClr val="tx2"/>
                    </a:buClr>
                    <a:buSzPct val="70000"/>
                    <a:buFont typeface="Wingdings" pitchFamily="2" charset="2"/>
                    <a:buChar char="n"/>
                    <a:defRPr sz="32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1"/>
                    </a:buClr>
                    <a:buSzPct val="70000"/>
                    <a:buFont typeface="Wingdings" pitchFamily="2" charset="2"/>
                    <a:buChar char="n"/>
                    <a:defRPr sz="28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66CC00"/>
                    </a:buClr>
                    <a:buSzPct val="7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SzPct val="70000"/>
                    <a:buFont typeface="Wingdings" pitchFamily="2" charset="2"/>
                    <a:buChar char="l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it-IT" altLang="it-IT" sz="1800">
                    <a:latin typeface="Arial" panose="020B0604020202020204" pitchFamily="34" charset="0"/>
                  </a:endParaRPr>
                </a:p>
              </p:txBody>
            </p:sp>
            <p:grpSp>
              <p:nvGrpSpPr>
                <p:cNvPr id="475" name="Group 96">
                  <a:extLst>
                    <a:ext uri="{FF2B5EF4-FFF2-40B4-BE49-F238E27FC236}">
                      <a16:creationId xmlns:a16="http://schemas.microsoft.com/office/drawing/2014/main" id="{802896B3-0C15-1D11-B7D4-D9F6FA7CCADB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3488" y="2193"/>
                  <a:ext cx="599" cy="207"/>
                  <a:chOff x="422" y="1632"/>
                  <a:chExt cx="829" cy="298"/>
                </a:xfrm>
              </p:grpSpPr>
              <p:grpSp>
                <p:nvGrpSpPr>
                  <p:cNvPr id="476" name="Group 97">
                    <a:extLst>
                      <a:ext uri="{FF2B5EF4-FFF2-40B4-BE49-F238E27FC236}">
                        <a16:creationId xmlns:a16="http://schemas.microsoft.com/office/drawing/2014/main" id="{5D19CF97-1A4F-2AB8-A4D7-C100AC484229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422" y="1632"/>
                    <a:ext cx="822" cy="291"/>
                    <a:chOff x="422" y="1632"/>
                    <a:chExt cx="822" cy="291"/>
                  </a:xfrm>
                </p:grpSpPr>
                <p:sp>
                  <p:nvSpPr>
                    <p:cNvPr id="486" name="Freeform 98">
                      <a:extLst>
                        <a:ext uri="{FF2B5EF4-FFF2-40B4-BE49-F238E27FC236}">
                          <a16:creationId xmlns:a16="http://schemas.microsoft.com/office/drawing/2014/main" id="{62C5B638-B3D0-46F5-EDCF-BB7BF8015738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51" y="1639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97 h 125"/>
                        <a:gd name="T2" fmla="*/ 87 w 393"/>
                        <a:gd name="T3" fmla="*/ 125 h 125"/>
                        <a:gd name="T4" fmla="*/ 298 w 393"/>
                        <a:gd name="T5" fmla="*/ 42 h 125"/>
                        <a:gd name="T6" fmla="*/ 393 w 393"/>
                        <a:gd name="T7" fmla="*/ 70 h 125"/>
                        <a:gd name="T8" fmla="*/ 342 w 393"/>
                        <a:gd name="T9" fmla="*/ 0 h 125"/>
                        <a:gd name="T10" fmla="*/ 94 w 393"/>
                        <a:gd name="T11" fmla="*/ 0 h 125"/>
                        <a:gd name="T12" fmla="*/ 196 w 393"/>
                        <a:gd name="T13" fmla="*/ 21 h 125"/>
                        <a:gd name="T14" fmla="*/ 0 w 393"/>
                        <a:gd name="T15" fmla="*/ 97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97"/>
                          </a:moveTo>
                          <a:lnTo>
                            <a:pt x="87" y="125"/>
                          </a:lnTo>
                          <a:lnTo>
                            <a:pt x="298" y="42"/>
                          </a:lnTo>
                          <a:lnTo>
                            <a:pt x="393" y="70"/>
                          </a:lnTo>
                          <a:lnTo>
                            <a:pt x="342" y="0"/>
                          </a:lnTo>
                          <a:lnTo>
                            <a:pt x="94" y="0"/>
                          </a:lnTo>
                          <a:lnTo>
                            <a:pt x="196" y="21"/>
                          </a:lnTo>
                          <a:lnTo>
                            <a:pt x="0" y="9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87" name="Freeform 99">
                      <a:extLst>
                        <a:ext uri="{FF2B5EF4-FFF2-40B4-BE49-F238E27FC236}">
                          <a16:creationId xmlns:a16="http://schemas.microsoft.com/office/drawing/2014/main" id="{2F25583A-4CC9-8AA0-36F7-6535C7B55B98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51" y="1639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97 h 125"/>
                        <a:gd name="T2" fmla="*/ 87 w 393"/>
                        <a:gd name="T3" fmla="*/ 125 h 125"/>
                        <a:gd name="T4" fmla="*/ 298 w 393"/>
                        <a:gd name="T5" fmla="*/ 42 h 125"/>
                        <a:gd name="T6" fmla="*/ 393 w 393"/>
                        <a:gd name="T7" fmla="*/ 70 h 125"/>
                        <a:gd name="T8" fmla="*/ 342 w 393"/>
                        <a:gd name="T9" fmla="*/ 0 h 125"/>
                        <a:gd name="T10" fmla="*/ 94 w 393"/>
                        <a:gd name="T11" fmla="*/ 0 h 125"/>
                        <a:gd name="T12" fmla="*/ 196 w 393"/>
                        <a:gd name="T13" fmla="*/ 21 h 125"/>
                        <a:gd name="T14" fmla="*/ 0 w 393"/>
                        <a:gd name="T15" fmla="*/ 97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97"/>
                          </a:moveTo>
                          <a:lnTo>
                            <a:pt x="87" y="125"/>
                          </a:lnTo>
                          <a:lnTo>
                            <a:pt x="298" y="42"/>
                          </a:lnTo>
                          <a:lnTo>
                            <a:pt x="393" y="70"/>
                          </a:lnTo>
                          <a:lnTo>
                            <a:pt x="342" y="0"/>
                          </a:lnTo>
                          <a:lnTo>
                            <a:pt x="94" y="0"/>
                          </a:lnTo>
                          <a:lnTo>
                            <a:pt x="196" y="21"/>
                          </a:lnTo>
                          <a:lnTo>
                            <a:pt x="0" y="9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88" name="Freeform 100">
                      <a:extLst>
                        <a:ext uri="{FF2B5EF4-FFF2-40B4-BE49-F238E27FC236}">
                          <a16:creationId xmlns:a16="http://schemas.microsoft.com/office/drawing/2014/main" id="{4D5991CF-012B-BB7C-C334-2A5480D39012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22" y="1785"/>
                      <a:ext cx="393" cy="132"/>
                    </a:xfrm>
                    <a:custGeom>
                      <a:avLst/>
                      <a:gdLst>
                        <a:gd name="T0" fmla="*/ 393 w 393"/>
                        <a:gd name="T1" fmla="*/ 28 h 132"/>
                        <a:gd name="T2" fmla="*/ 305 w 393"/>
                        <a:gd name="T3" fmla="*/ 0 h 132"/>
                        <a:gd name="T4" fmla="*/ 102 w 393"/>
                        <a:gd name="T5" fmla="*/ 83 h 132"/>
                        <a:gd name="T6" fmla="*/ 0 w 393"/>
                        <a:gd name="T7" fmla="*/ 55 h 132"/>
                        <a:gd name="T8" fmla="*/ 51 w 393"/>
                        <a:gd name="T9" fmla="*/ 132 h 132"/>
                        <a:gd name="T10" fmla="*/ 305 w 393"/>
                        <a:gd name="T11" fmla="*/ 132 h 132"/>
                        <a:gd name="T12" fmla="*/ 196 w 393"/>
                        <a:gd name="T13" fmla="*/ 104 h 132"/>
                        <a:gd name="T14" fmla="*/ 393 w 393"/>
                        <a:gd name="T15" fmla="*/ 28 h 132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32">
                          <a:moveTo>
                            <a:pt x="393" y="28"/>
                          </a:moveTo>
                          <a:lnTo>
                            <a:pt x="305" y="0"/>
                          </a:lnTo>
                          <a:lnTo>
                            <a:pt x="102" y="83"/>
                          </a:lnTo>
                          <a:lnTo>
                            <a:pt x="0" y="55"/>
                          </a:lnTo>
                          <a:lnTo>
                            <a:pt x="51" y="132"/>
                          </a:lnTo>
                          <a:lnTo>
                            <a:pt x="305" y="132"/>
                          </a:lnTo>
                          <a:lnTo>
                            <a:pt x="196" y="104"/>
                          </a:lnTo>
                          <a:lnTo>
                            <a:pt x="393" y="2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89" name="Freeform 101">
                      <a:extLst>
                        <a:ext uri="{FF2B5EF4-FFF2-40B4-BE49-F238E27FC236}">
                          <a16:creationId xmlns:a16="http://schemas.microsoft.com/office/drawing/2014/main" id="{7077FF1C-AAAB-133D-C7FD-E2A1CE1EA4BE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22" y="1785"/>
                      <a:ext cx="393" cy="132"/>
                    </a:xfrm>
                    <a:custGeom>
                      <a:avLst/>
                      <a:gdLst>
                        <a:gd name="T0" fmla="*/ 393 w 393"/>
                        <a:gd name="T1" fmla="*/ 28 h 132"/>
                        <a:gd name="T2" fmla="*/ 305 w 393"/>
                        <a:gd name="T3" fmla="*/ 0 h 132"/>
                        <a:gd name="T4" fmla="*/ 102 w 393"/>
                        <a:gd name="T5" fmla="*/ 83 h 132"/>
                        <a:gd name="T6" fmla="*/ 0 w 393"/>
                        <a:gd name="T7" fmla="*/ 55 h 132"/>
                        <a:gd name="T8" fmla="*/ 51 w 393"/>
                        <a:gd name="T9" fmla="*/ 132 h 132"/>
                        <a:gd name="T10" fmla="*/ 305 w 393"/>
                        <a:gd name="T11" fmla="*/ 132 h 132"/>
                        <a:gd name="T12" fmla="*/ 196 w 393"/>
                        <a:gd name="T13" fmla="*/ 104 h 132"/>
                        <a:gd name="T14" fmla="*/ 393 w 393"/>
                        <a:gd name="T15" fmla="*/ 28 h 132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32">
                          <a:moveTo>
                            <a:pt x="393" y="28"/>
                          </a:moveTo>
                          <a:lnTo>
                            <a:pt x="305" y="0"/>
                          </a:lnTo>
                          <a:lnTo>
                            <a:pt x="102" y="83"/>
                          </a:lnTo>
                          <a:lnTo>
                            <a:pt x="0" y="55"/>
                          </a:lnTo>
                          <a:lnTo>
                            <a:pt x="51" y="132"/>
                          </a:lnTo>
                          <a:lnTo>
                            <a:pt x="305" y="132"/>
                          </a:lnTo>
                          <a:lnTo>
                            <a:pt x="196" y="104"/>
                          </a:lnTo>
                          <a:lnTo>
                            <a:pt x="393" y="2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90" name="Freeform 102">
                      <a:extLst>
                        <a:ext uri="{FF2B5EF4-FFF2-40B4-BE49-F238E27FC236}">
                          <a16:creationId xmlns:a16="http://schemas.microsoft.com/office/drawing/2014/main" id="{B5DA765E-A3C4-18AB-65B2-FA46DF093D91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44" y="1632"/>
                      <a:ext cx="392" cy="125"/>
                    </a:xfrm>
                    <a:custGeom>
                      <a:avLst/>
                      <a:gdLst>
                        <a:gd name="T0" fmla="*/ 0 w 392"/>
                        <a:gd name="T1" fmla="*/ 28 h 125"/>
                        <a:gd name="T2" fmla="*/ 87 w 392"/>
                        <a:gd name="T3" fmla="*/ 0 h 125"/>
                        <a:gd name="T4" fmla="*/ 298 w 392"/>
                        <a:gd name="T5" fmla="*/ 77 h 125"/>
                        <a:gd name="T6" fmla="*/ 392 w 392"/>
                        <a:gd name="T7" fmla="*/ 56 h 125"/>
                        <a:gd name="T8" fmla="*/ 341 w 392"/>
                        <a:gd name="T9" fmla="*/ 125 h 125"/>
                        <a:gd name="T10" fmla="*/ 94 w 392"/>
                        <a:gd name="T11" fmla="*/ 125 h 125"/>
                        <a:gd name="T12" fmla="*/ 196 w 392"/>
                        <a:gd name="T13" fmla="*/ 104 h 125"/>
                        <a:gd name="T14" fmla="*/ 0 w 392"/>
                        <a:gd name="T15" fmla="*/ 28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2" h="125">
                          <a:moveTo>
                            <a:pt x="0" y="28"/>
                          </a:moveTo>
                          <a:lnTo>
                            <a:pt x="87" y="0"/>
                          </a:lnTo>
                          <a:lnTo>
                            <a:pt x="298" y="77"/>
                          </a:lnTo>
                          <a:lnTo>
                            <a:pt x="392" y="56"/>
                          </a:lnTo>
                          <a:lnTo>
                            <a:pt x="341" y="125"/>
                          </a:lnTo>
                          <a:lnTo>
                            <a:pt x="94" y="125"/>
                          </a:lnTo>
                          <a:lnTo>
                            <a:pt x="196" y="104"/>
                          </a:lnTo>
                          <a:lnTo>
                            <a:pt x="0" y="2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91" name="Freeform 103">
                      <a:extLst>
                        <a:ext uri="{FF2B5EF4-FFF2-40B4-BE49-F238E27FC236}">
                          <a16:creationId xmlns:a16="http://schemas.microsoft.com/office/drawing/2014/main" id="{4FA9AC43-E831-FA78-4EE1-99831FC2B22D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44" y="1632"/>
                      <a:ext cx="392" cy="125"/>
                    </a:xfrm>
                    <a:custGeom>
                      <a:avLst/>
                      <a:gdLst>
                        <a:gd name="T0" fmla="*/ 0 w 392"/>
                        <a:gd name="T1" fmla="*/ 28 h 125"/>
                        <a:gd name="T2" fmla="*/ 87 w 392"/>
                        <a:gd name="T3" fmla="*/ 0 h 125"/>
                        <a:gd name="T4" fmla="*/ 298 w 392"/>
                        <a:gd name="T5" fmla="*/ 77 h 125"/>
                        <a:gd name="T6" fmla="*/ 392 w 392"/>
                        <a:gd name="T7" fmla="*/ 56 h 125"/>
                        <a:gd name="T8" fmla="*/ 341 w 392"/>
                        <a:gd name="T9" fmla="*/ 125 h 125"/>
                        <a:gd name="T10" fmla="*/ 94 w 392"/>
                        <a:gd name="T11" fmla="*/ 125 h 125"/>
                        <a:gd name="T12" fmla="*/ 196 w 392"/>
                        <a:gd name="T13" fmla="*/ 104 h 125"/>
                        <a:gd name="T14" fmla="*/ 0 w 392"/>
                        <a:gd name="T15" fmla="*/ 28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2" h="125">
                          <a:moveTo>
                            <a:pt x="0" y="28"/>
                          </a:moveTo>
                          <a:lnTo>
                            <a:pt x="87" y="0"/>
                          </a:lnTo>
                          <a:lnTo>
                            <a:pt x="298" y="77"/>
                          </a:lnTo>
                          <a:lnTo>
                            <a:pt x="392" y="56"/>
                          </a:lnTo>
                          <a:lnTo>
                            <a:pt x="341" y="125"/>
                          </a:lnTo>
                          <a:lnTo>
                            <a:pt x="94" y="125"/>
                          </a:lnTo>
                          <a:lnTo>
                            <a:pt x="196" y="104"/>
                          </a:lnTo>
                          <a:lnTo>
                            <a:pt x="0" y="2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92" name="Freeform 104">
                      <a:extLst>
                        <a:ext uri="{FF2B5EF4-FFF2-40B4-BE49-F238E27FC236}">
                          <a16:creationId xmlns:a16="http://schemas.microsoft.com/office/drawing/2014/main" id="{DB99BC0E-538C-9E4C-E456-6BEC1E38FA26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36" y="1799"/>
                      <a:ext cx="393" cy="124"/>
                    </a:xfrm>
                    <a:custGeom>
                      <a:avLst/>
                      <a:gdLst>
                        <a:gd name="T0" fmla="*/ 393 w 393"/>
                        <a:gd name="T1" fmla="*/ 97 h 124"/>
                        <a:gd name="T2" fmla="*/ 306 w 393"/>
                        <a:gd name="T3" fmla="*/ 124 h 124"/>
                        <a:gd name="T4" fmla="*/ 102 w 393"/>
                        <a:gd name="T5" fmla="*/ 41 h 124"/>
                        <a:gd name="T6" fmla="*/ 0 w 393"/>
                        <a:gd name="T7" fmla="*/ 69 h 124"/>
                        <a:gd name="T8" fmla="*/ 51 w 393"/>
                        <a:gd name="T9" fmla="*/ 0 h 124"/>
                        <a:gd name="T10" fmla="*/ 306 w 393"/>
                        <a:gd name="T11" fmla="*/ 0 h 124"/>
                        <a:gd name="T12" fmla="*/ 197 w 393"/>
                        <a:gd name="T13" fmla="*/ 21 h 124"/>
                        <a:gd name="T14" fmla="*/ 393 w 393"/>
                        <a:gd name="T15" fmla="*/ 97 h 12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4">
                          <a:moveTo>
                            <a:pt x="393" y="97"/>
                          </a:moveTo>
                          <a:lnTo>
                            <a:pt x="306" y="124"/>
                          </a:lnTo>
                          <a:lnTo>
                            <a:pt x="102" y="41"/>
                          </a:lnTo>
                          <a:lnTo>
                            <a:pt x="0" y="69"/>
                          </a:lnTo>
                          <a:lnTo>
                            <a:pt x="51" y="0"/>
                          </a:lnTo>
                          <a:lnTo>
                            <a:pt x="306" y="0"/>
                          </a:lnTo>
                          <a:lnTo>
                            <a:pt x="197" y="21"/>
                          </a:lnTo>
                          <a:lnTo>
                            <a:pt x="393" y="9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93" name="Freeform 105">
                      <a:extLst>
                        <a:ext uri="{FF2B5EF4-FFF2-40B4-BE49-F238E27FC236}">
                          <a16:creationId xmlns:a16="http://schemas.microsoft.com/office/drawing/2014/main" id="{A9648F55-1F0F-5CA8-9AE0-234CE9F1F166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36" y="1799"/>
                      <a:ext cx="393" cy="124"/>
                    </a:xfrm>
                    <a:custGeom>
                      <a:avLst/>
                      <a:gdLst>
                        <a:gd name="T0" fmla="*/ 393 w 393"/>
                        <a:gd name="T1" fmla="*/ 97 h 124"/>
                        <a:gd name="T2" fmla="*/ 306 w 393"/>
                        <a:gd name="T3" fmla="*/ 124 h 124"/>
                        <a:gd name="T4" fmla="*/ 102 w 393"/>
                        <a:gd name="T5" fmla="*/ 41 h 124"/>
                        <a:gd name="T6" fmla="*/ 0 w 393"/>
                        <a:gd name="T7" fmla="*/ 69 h 124"/>
                        <a:gd name="T8" fmla="*/ 51 w 393"/>
                        <a:gd name="T9" fmla="*/ 0 h 124"/>
                        <a:gd name="T10" fmla="*/ 306 w 393"/>
                        <a:gd name="T11" fmla="*/ 0 h 124"/>
                        <a:gd name="T12" fmla="*/ 197 w 393"/>
                        <a:gd name="T13" fmla="*/ 21 h 124"/>
                        <a:gd name="T14" fmla="*/ 393 w 393"/>
                        <a:gd name="T15" fmla="*/ 97 h 12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4">
                          <a:moveTo>
                            <a:pt x="393" y="97"/>
                          </a:moveTo>
                          <a:lnTo>
                            <a:pt x="306" y="124"/>
                          </a:lnTo>
                          <a:lnTo>
                            <a:pt x="102" y="41"/>
                          </a:lnTo>
                          <a:lnTo>
                            <a:pt x="0" y="69"/>
                          </a:lnTo>
                          <a:lnTo>
                            <a:pt x="51" y="0"/>
                          </a:lnTo>
                          <a:lnTo>
                            <a:pt x="306" y="0"/>
                          </a:lnTo>
                          <a:lnTo>
                            <a:pt x="197" y="21"/>
                          </a:lnTo>
                          <a:lnTo>
                            <a:pt x="393" y="9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</p:grpSp>
              <p:grpSp>
                <p:nvGrpSpPr>
                  <p:cNvPr id="477" name="Group 106">
                    <a:extLst>
                      <a:ext uri="{FF2B5EF4-FFF2-40B4-BE49-F238E27FC236}">
                        <a16:creationId xmlns:a16="http://schemas.microsoft.com/office/drawing/2014/main" id="{60F86664-A52E-D43A-A263-6155518019FB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429" y="1639"/>
                    <a:ext cx="822" cy="291"/>
                    <a:chOff x="429" y="1639"/>
                    <a:chExt cx="822" cy="291"/>
                  </a:xfrm>
                </p:grpSpPr>
                <p:sp>
                  <p:nvSpPr>
                    <p:cNvPr id="478" name="Freeform 107">
                      <a:extLst>
                        <a:ext uri="{FF2B5EF4-FFF2-40B4-BE49-F238E27FC236}">
                          <a16:creationId xmlns:a16="http://schemas.microsoft.com/office/drawing/2014/main" id="{68ECB39F-0518-F37A-C64E-65EEA1577589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58" y="1646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97 h 125"/>
                        <a:gd name="T2" fmla="*/ 87 w 393"/>
                        <a:gd name="T3" fmla="*/ 125 h 125"/>
                        <a:gd name="T4" fmla="*/ 298 w 393"/>
                        <a:gd name="T5" fmla="*/ 42 h 125"/>
                        <a:gd name="T6" fmla="*/ 393 w 393"/>
                        <a:gd name="T7" fmla="*/ 70 h 125"/>
                        <a:gd name="T8" fmla="*/ 342 w 393"/>
                        <a:gd name="T9" fmla="*/ 0 h 125"/>
                        <a:gd name="T10" fmla="*/ 95 w 393"/>
                        <a:gd name="T11" fmla="*/ 0 h 125"/>
                        <a:gd name="T12" fmla="*/ 197 w 393"/>
                        <a:gd name="T13" fmla="*/ 21 h 125"/>
                        <a:gd name="T14" fmla="*/ 0 w 393"/>
                        <a:gd name="T15" fmla="*/ 97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97"/>
                          </a:moveTo>
                          <a:lnTo>
                            <a:pt x="87" y="125"/>
                          </a:lnTo>
                          <a:lnTo>
                            <a:pt x="298" y="42"/>
                          </a:lnTo>
                          <a:lnTo>
                            <a:pt x="393" y="70"/>
                          </a:lnTo>
                          <a:lnTo>
                            <a:pt x="342" y="0"/>
                          </a:lnTo>
                          <a:lnTo>
                            <a:pt x="95" y="0"/>
                          </a:lnTo>
                          <a:lnTo>
                            <a:pt x="197" y="21"/>
                          </a:lnTo>
                          <a:lnTo>
                            <a:pt x="0" y="9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79" name="Freeform 108">
                      <a:extLst>
                        <a:ext uri="{FF2B5EF4-FFF2-40B4-BE49-F238E27FC236}">
                          <a16:creationId xmlns:a16="http://schemas.microsoft.com/office/drawing/2014/main" id="{B2541489-39F5-DE1D-6B3D-160AF8968077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58" y="1646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97 h 125"/>
                        <a:gd name="T2" fmla="*/ 87 w 393"/>
                        <a:gd name="T3" fmla="*/ 125 h 125"/>
                        <a:gd name="T4" fmla="*/ 298 w 393"/>
                        <a:gd name="T5" fmla="*/ 42 h 125"/>
                        <a:gd name="T6" fmla="*/ 393 w 393"/>
                        <a:gd name="T7" fmla="*/ 70 h 125"/>
                        <a:gd name="T8" fmla="*/ 342 w 393"/>
                        <a:gd name="T9" fmla="*/ 0 h 125"/>
                        <a:gd name="T10" fmla="*/ 95 w 393"/>
                        <a:gd name="T11" fmla="*/ 0 h 125"/>
                        <a:gd name="T12" fmla="*/ 197 w 393"/>
                        <a:gd name="T13" fmla="*/ 21 h 125"/>
                        <a:gd name="T14" fmla="*/ 0 w 393"/>
                        <a:gd name="T15" fmla="*/ 97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97"/>
                          </a:moveTo>
                          <a:lnTo>
                            <a:pt x="87" y="125"/>
                          </a:lnTo>
                          <a:lnTo>
                            <a:pt x="298" y="42"/>
                          </a:lnTo>
                          <a:lnTo>
                            <a:pt x="393" y="70"/>
                          </a:lnTo>
                          <a:lnTo>
                            <a:pt x="342" y="0"/>
                          </a:lnTo>
                          <a:lnTo>
                            <a:pt x="95" y="0"/>
                          </a:lnTo>
                          <a:lnTo>
                            <a:pt x="197" y="21"/>
                          </a:lnTo>
                          <a:lnTo>
                            <a:pt x="0" y="9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80" name="Freeform 109">
                      <a:extLst>
                        <a:ext uri="{FF2B5EF4-FFF2-40B4-BE49-F238E27FC236}">
                          <a16:creationId xmlns:a16="http://schemas.microsoft.com/office/drawing/2014/main" id="{37A80B72-8547-99E6-5B2C-41926D42CEB2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29" y="1792"/>
                      <a:ext cx="393" cy="131"/>
                    </a:xfrm>
                    <a:custGeom>
                      <a:avLst/>
                      <a:gdLst>
                        <a:gd name="T0" fmla="*/ 393 w 393"/>
                        <a:gd name="T1" fmla="*/ 28 h 131"/>
                        <a:gd name="T2" fmla="*/ 306 w 393"/>
                        <a:gd name="T3" fmla="*/ 0 h 131"/>
                        <a:gd name="T4" fmla="*/ 102 w 393"/>
                        <a:gd name="T5" fmla="*/ 83 h 131"/>
                        <a:gd name="T6" fmla="*/ 0 w 393"/>
                        <a:gd name="T7" fmla="*/ 55 h 131"/>
                        <a:gd name="T8" fmla="*/ 51 w 393"/>
                        <a:gd name="T9" fmla="*/ 131 h 131"/>
                        <a:gd name="T10" fmla="*/ 306 w 393"/>
                        <a:gd name="T11" fmla="*/ 131 h 131"/>
                        <a:gd name="T12" fmla="*/ 196 w 393"/>
                        <a:gd name="T13" fmla="*/ 104 h 131"/>
                        <a:gd name="T14" fmla="*/ 393 w 393"/>
                        <a:gd name="T15" fmla="*/ 28 h 131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31">
                          <a:moveTo>
                            <a:pt x="393" y="28"/>
                          </a:moveTo>
                          <a:lnTo>
                            <a:pt x="306" y="0"/>
                          </a:lnTo>
                          <a:lnTo>
                            <a:pt x="102" y="83"/>
                          </a:lnTo>
                          <a:lnTo>
                            <a:pt x="0" y="55"/>
                          </a:lnTo>
                          <a:lnTo>
                            <a:pt x="51" y="131"/>
                          </a:lnTo>
                          <a:lnTo>
                            <a:pt x="306" y="131"/>
                          </a:lnTo>
                          <a:lnTo>
                            <a:pt x="196" y="104"/>
                          </a:lnTo>
                          <a:lnTo>
                            <a:pt x="393" y="28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81" name="Freeform 110">
                      <a:extLst>
                        <a:ext uri="{FF2B5EF4-FFF2-40B4-BE49-F238E27FC236}">
                          <a16:creationId xmlns:a16="http://schemas.microsoft.com/office/drawing/2014/main" id="{8C3C066E-95AA-D314-E88D-40315342CC62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29" y="1792"/>
                      <a:ext cx="393" cy="131"/>
                    </a:xfrm>
                    <a:custGeom>
                      <a:avLst/>
                      <a:gdLst>
                        <a:gd name="T0" fmla="*/ 393 w 393"/>
                        <a:gd name="T1" fmla="*/ 28 h 131"/>
                        <a:gd name="T2" fmla="*/ 306 w 393"/>
                        <a:gd name="T3" fmla="*/ 0 h 131"/>
                        <a:gd name="T4" fmla="*/ 102 w 393"/>
                        <a:gd name="T5" fmla="*/ 83 h 131"/>
                        <a:gd name="T6" fmla="*/ 0 w 393"/>
                        <a:gd name="T7" fmla="*/ 55 h 131"/>
                        <a:gd name="T8" fmla="*/ 51 w 393"/>
                        <a:gd name="T9" fmla="*/ 131 h 131"/>
                        <a:gd name="T10" fmla="*/ 306 w 393"/>
                        <a:gd name="T11" fmla="*/ 131 h 131"/>
                        <a:gd name="T12" fmla="*/ 196 w 393"/>
                        <a:gd name="T13" fmla="*/ 104 h 131"/>
                        <a:gd name="T14" fmla="*/ 393 w 393"/>
                        <a:gd name="T15" fmla="*/ 28 h 131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31">
                          <a:moveTo>
                            <a:pt x="393" y="28"/>
                          </a:moveTo>
                          <a:lnTo>
                            <a:pt x="306" y="0"/>
                          </a:lnTo>
                          <a:lnTo>
                            <a:pt x="102" y="83"/>
                          </a:lnTo>
                          <a:lnTo>
                            <a:pt x="0" y="55"/>
                          </a:lnTo>
                          <a:lnTo>
                            <a:pt x="51" y="131"/>
                          </a:lnTo>
                          <a:lnTo>
                            <a:pt x="306" y="131"/>
                          </a:lnTo>
                          <a:lnTo>
                            <a:pt x="196" y="104"/>
                          </a:lnTo>
                          <a:lnTo>
                            <a:pt x="393" y="28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82" name="Freeform 111">
                      <a:extLst>
                        <a:ext uri="{FF2B5EF4-FFF2-40B4-BE49-F238E27FC236}">
                          <a16:creationId xmlns:a16="http://schemas.microsoft.com/office/drawing/2014/main" id="{0930B9EA-6435-AC57-FB13-A7F5335AA981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51" y="1639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28 h 125"/>
                        <a:gd name="T2" fmla="*/ 87 w 393"/>
                        <a:gd name="T3" fmla="*/ 0 h 125"/>
                        <a:gd name="T4" fmla="*/ 298 w 393"/>
                        <a:gd name="T5" fmla="*/ 77 h 125"/>
                        <a:gd name="T6" fmla="*/ 393 w 393"/>
                        <a:gd name="T7" fmla="*/ 56 h 125"/>
                        <a:gd name="T8" fmla="*/ 342 w 393"/>
                        <a:gd name="T9" fmla="*/ 125 h 125"/>
                        <a:gd name="T10" fmla="*/ 94 w 393"/>
                        <a:gd name="T11" fmla="*/ 125 h 125"/>
                        <a:gd name="T12" fmla="*/ 196 w 393"/>
                        <a:gd name="T13" fmla="*/ 104 h 125"/>
                        <a:gd name="T14" fmla="*/ 0 w 393"/>
                        <a:gd name="T15" fmla="*/ 28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28"/>
                          </a:moveTo>
                          <a:lnTo>
                            <a:pt x="87" y="0"/>
                          </a:lnTo>
                          <a:lnTo>
                            <a:pt x="298" y="77"/>
                          </a:lnTo>
                          <a:lnTo>
                            <a:pt x="393" y="56"/>
                          </a:lnTo>
                          <a:lnTo>
                            <a:pt x="342" y="125"/>
                          </a:lnTo>
                          <a:lnTo>
                            <a:pt x="94" y="125"/>
                          </a:lnTo>
                          <a:lnTo>
                            <a:pt x="196" y="104"/>
                          </a:lnTo>
                          <a:lnTo>
                            <a:pt x="0" y="28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83" name="Freeform 112">
                      <a:extLst>
                        <a:ext uri="{FF2B5EF4-FFF2-40B4-BE49-F238E27FC236}">
                          <a16:creationId xmlns:a16="http://schemas.microsoft.com/office/drawing/2014/main" id="{0B4325BE-8C96-E146-1641-03D7A0BEF5D3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51" y="1639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28 h 125"/>
                        <a:gd name="T2" fmla="*/ 87 w 393"/>
                        <a:gd name="T3" fmla="*/ 0 h 125"/>
                        <a:gd name="T4" fmla="*/ 298 w 393"/>
                        <a:gd name="T5" fmla="*/ 77 h 125"/>
                        <a:gd name="T6" fmla="*/ 393 w 393"/>
                        <a:gd name="T7" fmla="*/ 56 h 125"/>
                        <a:gd name="T8" fmla="*/ 342 w 393"/>
                        <a:gd name="T9" fmla="*/ 125 h 125"/>
                        <a:gd name="T10" fmla="*/ 94 w 393"/>
                        <a:gd name="T11" fmla="*/ 125 h 125"/>
                        <a:gd name="T12" fmla="*/ 196 w 393"/>
                        <a:gd name="T13" fmla="*/ 104 h 125"/>
                        <a:gd name="T14" fmla="*/ 0 w 393"/>
                        <a:gd name="T15" fmla="*/ 28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28"/>
                          </a:moveTo>
                          <a:lnTo>
                            <a:pt x="87" y="0"/>
                          </a:lnTo>
                          <a:lnTo>
                            <a:pt x="298" y="77"/>
                          </a:lnTo>
                          <a:lnTo>
                            <a:pt x="393" y="56"/>
                          </a:lnTo>
                          <a:lnTo>
                            <a:pt x="342" y="125"/>
                          </a:lnTo>
                          <a:lnTo>
                            <a:pt x="94" y="125"/>
                          </a:lnTo>
                          <a:lnTo>
                            <a:pt x="196" y="104"/>
                          </a:lnTo>
                          <a:lnTo>
                            <a:pt x="0" y="28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84" name="Freeform 113">
                      <a:extLst>
                        <a:ext uri="{FF2B5EF4-FFF2-40B4-BE49-F238E27FC236}">
                          <a16:creationId xmlns:a16="http://schemas.microsoft.com/office/drawing/2014/main" id="{74A35393-F616-0210-28FB-39766ADFA40F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44" y="1806"/>
                      <a:ext cx="392" cy="124"/>
                    </a:xfrm>
                    <a:custGeom>
                      <a:avLst/>
                      <a:gdLst>
                        <a:gd name="T0" fmla="*/ 392 w 392"/>
                        <a:gd name="T1" fmla="*/ 97 h 124"/>
                        <a:gd name="T2" fmla="*/ 305 w 392"/>
                        <a:gd name="T3" fmla="*/ 124 h 124"/>
                        <a:gd name="T4" fmla="*/ 101 w 392"/>
                        <a:gd name="T5" fmla="*/ 41 h 124"/>
                        <a:gd name="T6" fmla="*/ 0 w 392"/>
                        <a:gd name="T7" fmla="*/ 69 h 124"/>
                        <a:gd name="T8" fmla="*/ 51 w 392"/>
                        <a:gd name="T9" fmla="*/ 0 h 124"/>
                        <a:gd name="T10" fmla="*/ 305 w 392"/>
                        <a:gd name="T11" fmla="*/ 0 h 124"/>
                        <a:gd name="T12" fmla="*/ 196 w 392"/>
                        <a:gd name="T13" fmla="*/ 20 h 124"/>
                        <a:gd name="T14" fmla="*/ 392 w 392"/>
                        <a:gd name="T15" fmla="*/ 97 h 12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2" h="124">
                          <a:moveTo>
                            <a:pt x="392" y="97"/>
                          </a:moveTo>
                          <a:lnTo>
                            <a:pt x="305" y="124"/>
                          </a:lnTo>
                          <a:lnTo>
                            <a:pt x="101" y="41"/>
                          </a:lnTo>
                          <a:lnTo>
                            <a:pt x="0" y="69"/>
                          </a:lnTo>
                          <a:lnTo>
                            <a:pt x="51" y="0"/>
                          </a:lnTo>
                          <a:lnTo>
                            <a:pt x="305" y="0"/>
                          </a:lnTo>
                          <a:lnTo>
                            <a:pt x="196" y="20"/>
                          </a:lnTo>
                          <a:lnTo>
                            <a:pt x="392" y="9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85" name="Freeform 114">
                      <a:extLst>
                        <a:ext uri="{FF2B5EF4-FFF2-40B4-BE49-F238E27FC236}">
                          <a16:creationId xmlns:a16="http://schemas.microsoft.com/office/drawing/2014/main" id="{626F3E74-FDD8-718C-EC39-F8FC16142E0E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44" y="1806"/>
                      <a:ext cx="392" cy="124"/>
                    </a:xfrm>
                    <a:custGeom>
                      <a:avLst/>
                      <a:gdLst>
                        <a:gd name="T0" fmla="*/ 392 w 392"/>
                        <a:gd name="T1" fmla="*/ 97 h 124"/>
                        <a:gd name="T2" fmla="*/ 305 w 392"/>
                        <a:gd name="T3" fmla="*/ 124 h 124"/>
                        <a:gd name="T4" fmla="*/ 101 w 392"/>
                        <a:gd name="T5" fmla="*/ 41 h 124"/>
                        <a:gd name="T6" fmla="*/ 0 w 392"/>
                        <a:gd name="T7" fmla="*/ 69 h 124"/>
                        <a:gd name="T8" fmla="*/ 51 w 392"/>
                        <a:gd name="T9" fmla="*/ 0 h 124"/>
                        <a:gd name="T10" fmla="*/ 305 w 392"/>
                        <a:gd name="T11" fmla="*/ 0 h 124"/>
                        <a:gd name="T12" fmla="*/ 196 w 392"/>
                        <a:gd name="T13" fmla="*/ 20 h 124"/>
                        <a:gd name="T14" fmla="*/ 392 w 392"/>
                        <a:gd name="T15" fmla="*/ 97 h 12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2" h="124">
                          <a:moveTo>
                            <a:pt x="392" y="97"/>
                          </a:moveTo>
                          <a:lnTo>
                            <a:pt x="305" y="124"/>
                          </a:lnTo>
                          <a:lnTo>
                            <a:pt x="101" y="41"/>
                          </a:lnTo>
                          <a:lnTo>
                            <a:pt x="0" y="69"/>
                          </a:lnTo>
                          <a:lnTo>
                            <a:pt x="51" y="0"/>
                          </a:lnTo>
                          <a:lnTo>
                            <a:pt x="305" y="0"/>
                          </a:lnTo>
                          <a:lnTo>
                            <a:pt x="196" y="20"/>
                          </a:lnTo>
                          <a:lnTo>
                            <a:pt x="392" y="9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</p:grpSp>
            </p:grpSp>
          </p:grpSp>
          <p:sp>
            <p:nvSpPr>
              <p:cNvPr id="473" name="WordArt 115">
                <a:extLst>
                  <a:ext uri="{FF2B5EF4-FFF2-40B4-BE49-F238E27FC236}">
                    <a16:creationId xmlns:a16="http://schemas.microsoft.com/office/drawing/2014/main" id="{2EA6C5B0-41A4-C694-5FAD-22120D3C652E}"/>
                  </a:ext>
                </a:extLst>
              </p:cNvPr>
              <p:cNvSpPr>
                <a:spLocks noChangeAspect="1" noChangeArrowheads="1" noChangeShapeType="1" noTextEdit="1"/>
              </p:cNvSpPr>
              <p:nvPr/>
            </p:nvSpPr>
            <p:spPr bwMode="auto">
              <a:xfrm>
                <a:off x="3360" y="2376"/>
                <a:ext cx="864" cy="259"/>
              </a:xfrm>
              <a:prstGeom prst="rect">
                <a:avLst/>
              </a:prstGeom>
            </p:spPr>
            <p:txBody>
              <a:bodyPr wrap="none" fromWordArt="1">
                <a:prstTxWarp prst="textCanDown">
                  <a:avLst>
                    <a:gd name="adj" fmla="val 33333"/>
                  </a:avLst>
                </a:prstTxWarp>
              </a:bodyPr>
              <a:lstStyle/>
              <a:p>
                <a:pPr algn="ctr"/>
                <a:endParaRPr lang="en-GB" sz="1400" kern="10">
                  <a:ln w="9525">
                    <a:solidFill>
                      <a:srgbClr val="FFFFFF"/>
                    </a:solidFill>
                    <a:round/>
                    <a:headEnd/>
                    <a:tailEnd/>
                  </a:ln>
                  <a:solidFill>
                    <a:srgbClr val="FFFFFF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  <p:sp>
          <p:nvSpPr>
            <p:cNvPr id="471" name="WordArt 68">
              <a:extLst>
                <a:ext uri="{FF2B5EF4-FFF2-40B4-BE49-F238E27FC236}">
                  <a16:creationId xmlns:a16="http://schemas.microsoft.com/office/drawing/2014/main" id="{5782BA35-58A0-3B8D-070A-5358BB0189F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39138" y="2769321"/>
              <a:ext cx="1283449" cy="172505"/>
            </a:xfrm>
            <a:prstGeom prst="rect">
              <a:avLst/>
            </a:prstGeom>
          </p:spPr>
          <p:txBody>
            <a:bodyPr wrap="none" fromWordArt="1">
              <a:prstTxWarp prst="textCanDown">
                <a:avLst>
                  <a:gd name="adj" fmla="val 33333"/>
                </a:avLst>
              </a:prstTxWarp>
            </a:bodyPr>
            <a:lstStyle/>
            <a:p>
              <a:pPr algn="ctr"/>
              <a:r>
                <a:rPr lang="en-US" sz="1400" kern="10">
                  <a:ln w="9525">
                    <a:solidFill>
                      <a:srgbClr val="FFFFFF"/>
                    </a:solidFill>
                    <a:round/>
                    <a:headEnd/>
                    <a:tailEnd/>
                  </a:ln>
                  <a:solidFill>
                    <a:srgbClr val="FFFFFF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spine_2_1_2</a:t>
              </a:r>
            </a:p>
          </p:txBody>
        </p:sp>
      </p:grpSp>
      <p:grpSp>
        <p:nvGrpSpPr>
          <p:cNvPr id="544" name="Group 543">
            <a:extLst>
              <a:ext uri="{FF2B5EF4-FFF2-40B4-BE49-F238E27FC236}">
                <a16:creationId xmlns:a16="http://schemas.microsoft.com/office/drawing/2014/main" id="{23A2C1BA-17A6-4616-DEE1-26968DC076B6}"/>
              </a:ext>
            </a:extLst>
          </p:cNvPr>
          <p:cNvGrpSpPr/>
          <p:nvPr/>
        </p:nvGrpSpPr>
        <p:grpSpPr>
          <a:xfrm>
            <a:off x="4784526" y="1409667"/>
            <a:ext cx="747328" cy="426131"/>
            <a:chOff x="967835" y="2541918"/>
            <a:chExt cx="1426054" cy="463051"/>
          </a:xfrm>
        </p:grpSpPr>
        <p:grpSp>
          <p:nvGrpSpPr>
            <p:cNvPr id="545" name="Group 93">
              <a:extLst>
                <a:ext uri="{FF2B5EF4-FFF2-40B4-BE49-F238E27FC236}">
                  <a16:creationId xmlns:a16="http://schemas.microsoft.com/office/drawing/2014/main" id="{D3849EC8-A185-9FEA-393D-8CB8F4C3C63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67835" y="2541918"/>
              <a:ext cx="1426054" cy="463051"/>
              <a:chOff x="3312" y="2160"/>
              <a:chExt cx="960" cy="528"/>
            </a:xfrm>
          </p:grpSpPr>
          <p:grpSp>
            <p:nvGrpSpPr>
              <p:cNvPr id="547" name="Group 94">
                <a:extLst>
                  <a:ext uri="{FF2B5EF4-FFF2-40B4-BE49-F238E27FC236}">
                    <a16:creationId xmlns:a16="http://schemas.microsoft.com/office/drawing/2014/main" id="{94CE7C0E-8174-F00B-94EC-2F92D8699913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3312" y="2160"/>
                <a:ext cx="960" cy="528"/>
                <a:chOff x="3312" y="2160"/>
                <a:chExt cx="960" cy="528"/>
              </a:xfrm>
            </p:grpSpPr>
            <p:sp>
              <p:nvSpPr>
                <p:cNvPr id="549" name="AutoShape 95">
                  <a:extLst>
                    <a:ext uri="{FF2B5EF4-FFF2-40B4-BE49-F238E27FC236}">
                      <a16:creationId xmlns:a16="http://schemas.microsoft.com/office/drawing/2014/main" id="{7B77E307-ADE7-E2C4-981F-7D0FBA0BEC37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3312" y="2160"/>
                  <a:ext cx="960" cy="528"/>
                </a:xfrm>
                <a:prstGeom prst="can">
                  <a:avLst>
                    <a:gd name="adj" fmla="val 50000"/>
                  </a:avLst>
                </a:prstGeom>
                <a:gradFill rotWithShape="0">
                  <a:gsLst>
                    <a:gs pos="0">
                      <a:srgbClr val="002F5E"/>
                    </a:gs>
                    <a:gs pos="50000">
                      <a:srgbClr val="0066CC"/>
                    </a:gs>
                    <a:gs pos="100000">
                      <a:srgbClr val="002F5E"/>
                    </a:gs>
                  </a:gsLst>
                  <a:lin ang="0" scaled="1"/>
                </a:gradFill>
                <a:ln w="9525">
                  <a:solidFill>
                    <a:srgbClr val="819FFF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73025" tIns="36512" rIns="73025" bIns="36512" anchor="ctr"/>
                <a:lstStyle>
                  <a:lvl1pPr>
                    <a:spcBef>
                      <a:spcPct val="20000"/>
                    </a:spcBef>
                    <a:buClr>
                      <a:schemeClr val="tx2"/>
                    </a:buClr>
                    <a:buSzPct val="70000"/>
                    <a:buFont typeface="Wingdings" pitchFamily="2" charset="2"/>
                    <a:buChar char="n"/>
                    <a:defRPr sz="32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1"/>
                    </a:buClr>
                    <a:buSzPct val="70000"/>
                    <a:buFont typeface="Wingdings" pitchFamily="2" charset="2"/>
                    <a:buChar char="n"/>
                    <a:defRPr sz="28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66CC00"/>
                    </a:buClr>
                    <a:buSzPct val="7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SzPct val="70000"/>
                    <a:buFont typeface="Wingdings" pitchFamily="2" charset="2"/>
                    <a:buChar char="l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it-IT" altLang="it-IT" sz="1800">
                    <a:latin typeface="Arial" panose="020B0604020202020204" pitchFamily="34" charset="0"/>
                  </a:endParaRPr>
                </a:p>
              </p:txBody>
            </p:sp>
            <p:grpSp>
              <p:nvGrpSpPr>
                <p:cNvPr id="550" name="Group 96">
                  <a:extLst>
                    <a:ext uri="{FF2B5EF4-FFF2-40B4-BE49-F238E27FC236}">
                      <a16:creationId xmlns:a16="http://schemas.microsoft.com/office/drawing/2014/main" id="{5B744161-5F18-B2F9-5D8C-2C4F2714D0AF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3488" y="2193"/>
                  <a:ext cx="599" cy="207"/>
                  <a:chOff x="422" y="1632"/>
                  <a:chExt cx="829" cy="298"/>
                </a:xfrm>
              </p:grpSpPr>
              <p:grpSp>
                <p:nvGrpSpPr>
                  <p:cNvPr id="551" name="Group 97">
                    <a:extLst>
                      <a:ext uri="{FF2B5EF4-FFF2-40B4-BE49-F238E27FC236}">
                        <a16:creationId xmlns:a16="http://schemas.microsoft.com/office/drawing/2014/main" id="{C0858BFC-50C4-CB44-4767-DB1BC255523C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422" y="1632"/>
                    <a:ext cx="822" cy="291"/>
                    <a:chOff x="422" y="1632"/>
                    <a:chExt cx="822" cy="291"/>
                  </a:xfrm>
                </p:grpSpPr>
                <p:sp>
                  <p:nvSpPr>
                    <p:cNvPr id="561" name="Freeform 98">
                      <a:extLst>
                        <a:ext uri="{FF2B5EF4-FFF2-40B4-BE49-F238E27FC236}">
                          <a16:creationId xmlns:a16="http://schemas.microsoft.com/office/drawing/2014/main" id="{A8417D07-1573-9B66-3235-9F14A6335326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51" y="1639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97 h 125"/>
                        <a:gd name="T2" fmla="*/ 87 w 393"/>
                        <a:gd name="T3" fmla="*/ 125 h 125"/>
                        <a:gd name="T4" fmla="*/ 298 w 393"/>
                        <a:gd name="T5" fmla="*/ 42 h 125"/>
                        <a:gd name="T6" fmla="*/ 393 w 393"/>
                        <a:gd name="T7" fmla="*/ 70 h 125"/>
                        <a:gd name="T8" fmla="*/ 342 w 393"/>
                        <a:gd name="T9" fmla="*/ 0 h 125"/>
                        <a:gd name="T10" fmla="*/ 94 w 393"/>
                        <a:gd name="T11" fmla="*/ 0 h 125"/>
                        <a:gd name="T12" fmla="*/ 196 w 393"/>
                        <a:gd name="T13" fmla="*/ 21 h 125"/>
                        <a:gd name="T14" fmla="*/ 0 w 393"/>
                        <a:gd name="T15" fmla="*/ 97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97"/>
                          </a:moveTo>
                          <a:lnTo>
                            <a:pt x="87" y="125"/>
                          </a:lnTo>
                          <a:lnTo>
                            <a:pt x="298" y="42"/>
                          </a:lnTo>
                          <a:lnTo>
                            <a:pt x="393" y="70"/>
                          </a:lnTo>
                          <a:lnTo>
                            <a:pt x="342" y="0"/>
                          </a:lnTo>
                          <a:lnTo>
                            <a:pt x="94" y="0"/>
                          </a:lnTo>
                          <a:lnTo>
                            <a:pt x="196" y="21"/>
                          </a:lnTo>
                          <a:lnTo>
                            <a:pt x="0" y="9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62" name="Freeform 99">
                      <a:extLst>
                        <a:ext uri="{FF2B5EF4-FFF2-40B4-BE49-F238E27FC236}">
                          <a16:creationId xmlns:a16="http://schemas.microsoft.com/office/drawing/2014/main" id="{8DBC6318-0472-1BC9-1C97-3E39DDFCE755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51" y="1639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97 h 125"/>
                        <a:gd name="T2" fmla="*/ 87 w 393"/>
                        <a:gd name="T3" fmla="*/ 125 h 125"/>
                        <a:gd name="T4" fmla="*/ 298 w 393"/>
                        <a:gd name="T5" fmla="*/ 42 h 125"/>
                        <a:gd name="T6" fmla="*/ 393 w 393"/>
                        <a:gd name="T7" fmla="*/ 70 h 125"/>
                        <a:gd name="T8" fmla="*/ 342 w 393"/>
                        <a:gd name="T9" fmla="*/ 0 h 125"/>
                        <a:gd name="T10" fmla="*/ 94 w 393"/>
                        <a:gd name="T11" fmla="*/ 0 h 125"/>
                        <a:gd name="T12" fmla="*/ 196 w 393"/>
                        <a:gd name="T13" fmla="*/ 21 h 125"/>
                        <a:gd name="T14" fmla="*/ 0 w 393"/>
                        <a:gd name="T15" fmla="*/ 97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97"/>
                          </a:moveTo>
                          <a:lnTo>
                            <a:pt x="87" y="125"/>
                          </a:lnTo>
                          <a:lnTo>
                            <a:pt x="298" y="42"/>
                          </a:lnTo>
                          <a:lnTo>
                            <a:pt x="393" y="70"/>
                          </a:lnTo>
                          <a:lnTo>
                            <a:pt x="342" y="0"/>
                          </a:lnTo>
                          <a:lnTo>
                            <a:pt x="94" y="0"/>
                          </a:lnTo>
                          <a:lnTo>
                            <a:pt x="196" y="21"/>
                          </a:lnTo>
                          <a:lnTo>
                            <a:pt x="0" y="9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63" name="Freeform 100">
                      <a:extLst>
                        <a:ext uri="{FF2B5EF4-FFF2-40B4-BE49-F238E27FC236}">
                          <a16:creationId xmlns:a16="http://schemas.microsoft.com/office/drawing/2014/main" id="{4EC812D2-41D7-23C0-A0D5-4F6EBFC4CF07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22" y="1785"/>
                      <a:ext cx="393" cy="132"/>
                    </a:xfrm>
                    <a:custGeom>
                      <a:avLst/>
                      <a:gdLst>
                        <a:gd name="T0" fmla="*/ 393 w 393"/>
                        <a:gd name="T1" fmla="*/ 28 h 132"/>
                        <a:gd name="T2" fmla="*/ 305 w 393"/>
                        <a:gd name="T3" fmla="*/ 0 h 132"/>
                        <a:gd name="T4" fmla="*/ 102 w 393"/>
                        <a:gd name="T5" fmla="*/ 83 h 132"/>
                        <a:gd name="T6" fmla="*/ 0 w 393"/>
                        <a:gd name="T7" fmla="*/ 55 h 132"/>
                        <a:gd name="T8" fmla="*/ 51 w 393"/>
                        <a:gd name="T9" fmla="*/ 132 h 132"/>
                        <a:gd name="T10" fmla="*/ 305 w 393"/>
                        <a:gd name="T11" fmla="*/ 132 h 132"/>
                        <a:gd name="T12" fmla="*/ 196 w 393"/>
                        <a:gd name="T13" fmla="*/ 104 h 132"/>
                        <a:gd name="T14" fmla="*/ 393 w 393"/>
                        <a:gd name="T15" fmla="*/ 28 h 132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32">
                          <a:moveTo>
                            <a:pt x="393" y="28"/>
                          </a:moveTo>
                          <a:lnTo>
                            <a:pt x="305" y="0"/>
                          </a:lnTo>
                          <a:lnTo>
                            <a:pt x="102" y="83"/>
                          </a:lnTo>
                          <a:lnTo>
                            <a:pt x="0" y="55"/>
                          </a:lnTo>
                          <a:lnTo>
                            <a:pt x="51" y="132"/>
                          </a:lnTo>
                          <a:lnTo>
                            <a:pt x="305" y="132"/>
                          </a:lnTo>
                          <a:lnTo>
                            <a:pt x="196" y="104"/>
                          </a:lnTo>
                          <a:lnTo>
                            <a:pt x="393" y="2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64" name="Freeform 101">
                      <a:extLst>
                        <a:ext uri="{FF2B5EF4-FFF2-40B4-BE49-F238E27FC236}">
                          <a16:creationId xmlns:a16="http://schemas.microsoft.com/office/drawing/2014/main" id="{58473113-9895-26DD-1ABA-58C4C5E01C36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22" y="1785"/>
                      <a:ext cx="393" cy="132"/>
                    </a:xfrm>
                    <a:custGeom>
                      <a:avLst/>
                      <a:gdLst>
                        <a:gd name="T0" fmla="*/ 393 w 393"/>
                        <a:gd name="T1" fmla="*/ 28 h 132"/>
                        <a:gd name="T2" fmla="*/ 305 w 393"/>
                        <a:gd name="T3" fmla="*/ 0 h 132"/>
                        <a:gd name="T4" fmla="*/ 102 w 393"/>
                        <a:gd name="T5" fmla="*/ 83 h 132"/>
                        <a:gd name="T6" fmla="*/ 0 w 393"/>
                        <a:gd name="T7" fmla="*/ 55 h 132"/>
                        <a:gd name="T8" fmla="*/ 51 w 393"/>
                        <a:gd name="T9" fmla="*/ 132 h 132"/>
                        <a:gd name="T10" fmla="*/ 305 w 393"/>
                        <a:gd name="T11" fmla="*/ 132 h 132"/>
                        <a:gd name="T12" fmla="*/ 196 w 393"/>
                        <a:gd name="T13" fmla="*/ 104 h 132"/>
                        <a:gd name="T14" fmla="*/ 393 w 393"/>
                        <a:gd name="T15" fmla="*/ 28 h 132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32">
                          <a:moveTo>
                            <a:pt x="393" y="28"/>
                          </a:moveTo>
                          <a:lnTo>
                            <a:pt x="305" y="0"/>
                          </a:lnTo>
                          <a:lnTo>
                            <a:pt x="102" y="83"/>
                          </a:lnTo>
                          <a:lnTo>
                            <a:pt x="0" y="55"/>
                          </a:lnTo>
                          <a:lnTo>
                            <a:pt x="51" y="132"/>
                          </a:lnTo>
                          <a:lnTo>
                            <a:pt x="305" y="132"/>
                          </a:lnTo>
                          <a:lnTo>
                            <a:pt x="196" y="104"/>
                          </a:lnTo>
                          <a:lnTo>
                            <a:pt x="393" y="2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65" name="Freeform 102">
                      <a:extLst>
                        <a:ext uri="{FF2B5EF4-FFF2-40B4-BE49-F238E27FC236}">
                          <a16:creationId xmlns:a16="http://schemas.microsoft.com/office/drawing/2014/main" id="{8D4F31D6-FB97-0916-C531-80B1CB3D9DDC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44" y="1632"/>
                      <a:ext cx="392" cy="125"/>
                    </a:xfrm>
                    <a:custGeom>
                      <a:avLst/>
                      <a:gdLst>
                        <a:gd name="T0" fmla="*/ 0 w 392"/>
                        <a:gd name="T1" fmla="*/ 28 h 125"/>
                        <a:gd name="T2" fmla="*/ 87 w 392"/>
                        <a:gd name="T3" fmla="*/ 0 h 125"/>
                        <a:gd name="T4" fmla="*/ 298 w 392"/>
                        <a:gd name="T5" fmla="*/ 77 h 125"/>
                        <a:gd name="T6" fmla="*/ 392 w 392"/>
                        <a:gd name="T7" fmla="*/ 56 h 125"/>
                        <a:gd name="T8" fmla="*/ 341 w 392"/>
                        <a:gd name="T9" fmla="*/ 125 h 125"/>
                        <a:gd name="T10" fmla="*/ 94 w 392"/>
                        <a:gd name="T11" fmla="*/ 125 h 125"/>
                        <a:gd name="T12" fmla="*/ 196 w 392"/>
                        <a:gd name="T13" fmla="*/ 104 h 125"/>
                        <a:gd name="T14" fmla="*/ 0 w 392"/>
                        <a:gd name="T15" fmla="*/ 28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2" h="125">
                          <a:moveTo>
                            <a:pt x="0" y="28"/>
                          </a:moveTo>
                          <a:lnTo>
                            <a:pt x="87" y="0"/>
                          </a:lnTo>
                          <a:lnTo>
                            <a:pt x="298" y="77"/>
                          </a:lnTo>
                          <a:lnTo>
                            <a:pt x="392" y="56"/>
                          </a:lnTo>
                          <a:lnTo>
                            <a:pt x="341" y="125"/>
                          </a:lnTo>
                          <a:lnTo>
                            <a:pt x="94" y="125"/>
                          </a:lnTo>
                          <a:lnTo>
                            <a:pt x="196" y="104"/>
                          </a:lnTo>
                          <a:lnTo>
                            <a:pt x="0" y="2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66" name="Freeform 103">
                      <a:extLst>
                        <a:ext uri="{FF2B5EF4-FFF2-40B4-BE49-F238E27FC236}">
                          <a16:creationId xmlns:a16="http://schemas.microsoft.com/office/drawing/2014/main" id="{532183AF-EDC7-2626-3366-01AEA42FD614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44" y="1632"/>
                      <a:ext cx="392" cy="125"/>
                    </a:xfrm>
                    <a:custGeom>
                      <a:avLst/>
                      <a:gdLst>
                        <a:gd name="T0" fmla="*/ 0 w 392"/>
                        <a:gd name="T1" fmla="*/ 28 h 125"/>
                        <a:gd name="T2" fmla="*/ 87 w 392"/>
                        <a:gd name="T3" fmla="*/ 0 h 125"/>
                        <a:gd name="T4" fmla="*/ 298 w 392"/>
                        <a:gd name="T5" fmla="*/ 77 h 125"/>
                        <a:gd name="T6" fmla="*/ 392 w 392"/>
                        <a:gd name="T7" fmla="*/ 56 h 125"/>
                        <a:gd name="T8" fmla="*/ 341 w 392"/>
                        <a:gd name="T9" fmla="*/ 125 h 125"/>
                        <a:gd name="T10" fmla="*/ 94 w 392"/>
                        <a:gd name="T11" fmla="*/ 125 h 125"/>
                        <a:gd name="T12" fmla="*/ 196 w 392"/>
                        <a:gd name="T13" fmla="*/ 104 h 125"/>
                        <a:gd name="T14" fmla="*/ 0 w 392"/>
                        <a:gd name="T15" fmla="*/ 28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2" h="125">
                          <a:moveTo>
                            <a:pt x="0" y="28"/>
                          </a:moveTo>
                          <a:lnTo>
                            <a:pt x="87" y="0"/>
                          </a:lnTo>
                          <a:lnTo>
                            <a:pt x="298" y="77"/>
                          </a:lnTo>
                          <a:lnTo>
                            <a:pt x="392" y="56"/>
                          </a:lnTo>
                          <a:lnTo>
                            <a:pt x="341" y="125"/>
                          </a:lnTo>
                          <a:lnTo>
                            <a:pt x="94" y="125"/>
                          </a:lnTo>
                          <a:lnTo>
                            <a:pt x="196" y="104"/>
                          </a:lnTo>
                          <a:lnTo>
                            <a:pt x="0" y="2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67" name="Freeform 104">
                      <a:extLst>
                        <a:ext uri="{FF2B5EF4-FFF2-40B4-BE49-F238E27FC236}">
                          <a16:creationId xmlns:a16="http://schemas.microsoft.com/office/drawing/2014/main" id="{A7E1C586-01AF-31CA-4358-928A687DF884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36" y="1799"/>
                      <a:ext cx="393" cy="124"/>
                    </a:xfrm>
                    <a:custGeom>
                      <a:avLst/>
                      <a:gdLst>
                        <a:gd name="T0" fmla="*/ 393 w 393"/>
                        <a:gd name="T1" fmla="*/ 97 h 124"/>
                        <a:gd name="T2" fmla="*/ 306 w 393"/>
                        <a:gd name="T3" fmla="*/ 124 h 124"/>
                        <a:gd name="T4" fmla="*/ 102 w 393"/>
                        <a:gd name="T5" fmla="*/ 41 h 124"/>
                        <a:gd name="T6" fmla="*/ 0 w 393"/>
                        <a:gd name="T7" fmla="*/ 69 h 124"/>
                        <a:gd name="T8" fmla="*/ 51 w 393"/>
                        <a:gd name="T9" fmla="*/ 0 h 124"/>
                        <a:gd name="T10" fmla="*/ 306 w 393"/>
                        <a:gd name="T11" fmla="*/ 0 h 124"/>
                        <a:gd name="T12" fmla="*/ 197 w 393"/>
                        <a:gd name="T13" fmla="*/ 21 h 124"/>
                        <a:gd name="T14" fmla="*/ 393 w 393"/>
                        <a:gd name="T15" fmla="*/ 97 h 12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4">
                          <a:moveTo>
                            <a:pt x="393" y="97"/>
                          </a:moveTo>
                          <a:lnTo>
                            <a:pt x="306" y="124"/>
                          </a:lnTo>
                          <a:lnTo>
                            <a:pt x="102" y="41"/>
                          </a:lnTo>
                          <a:lnTo>
                            <a:pt x="0" y="69"/>
                          </a:lnTo>
                          <a:lnTo>
                            <a:pt x="51" y="0"/>
                          </a:lnTo>
                          <a:lnTo>
                            <a:pt x="306" y="0"/>
                          </a:lnTo>
                          <a:lnTo>
                            <a:pt x="197" y="21"/>
                          </a:lnTo>
                          <a:lnTo>
                            <a:pt x="393" y="9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68" name="Freeform 105">
                      <a:extLst>
                        <a:ext uri="{FF2B5EF4-FFF2-40B4-BE49-F238E27FC236}">
                          <a16:creationId xmlns:a16="http://schemas.microsoft.com/office/drawing/2014/main" id="{608CDB3E-E1CC-822A-F8A9-FAEA3D6B0CC0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36" y="1799"/>
                      <a:ext cx="393" cy="124"/>
                    </a:xfrm>
                    <a:custGeom>
                      <a:avLst/>
                      <a:gdLst>
                        <a:gd name="T0" fmla="*/ 393 w 393"/>
                        <a:gd name="T1" fmla="*/ 97 h 124"/>
                        <a:gd name="T2" fmla="*/ 306 w 393"/>
                        <a:gd name="T3" fmla="*/ 124 h 124"/>
                        <a:gd name="T4" fmla="*/ 102 w 393"/>
                        <a:gd name="T5" fmla="*/ 41 h 124"/>
                        <a:gd name="T6" fmla="*/ 0 w 393"/>
                        <a:gd name="T7" fmla="*/ 69 h 124"/>
                        <a:gd name="T8" fmla="*/ 51 w 393"/>
                        <a:gd name="T9" fmla="*/ 0 h 124"/>
                        <a:gd name="T10" fmla="*/ 306 w 393"/>
                        <a:gd name="T11" fmla="*/ 0 h 124"/>
                        <a:gd name="T12" fmla="*/ 197 w 393"/>
                        <a:gd name="T13" fmla="*/ 21 h 124"/>
                        <a:gd name="T14" fmla="*/ 393 w 393"/>
                        <a:gd name="T15" fmla="*/ 97 h 12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4">
                          <a:moveTo>
                            <a:pt x="393" y="97"/>
                          </a:moveTo>
                          <a:lnTo>
                            <a:pt x="306" y="124"/>
                          </a:lnTo>
                          <a:lnTo>
                            <a:pt x="102" y="41"/>
                          </a:lnTo>
                          <a:lnTo>
                            <a:pt x="0" y="69"/>
                          </a:lnTo>
                          <a:lnTo>
                            <a:pt x="51" y="0"/>
                          </a:lnTo>
                          <a:lnTo>
                            <a:pt x="306" y="0"/>
                          </a:lnTo>
                          <a:lnTo>
                            <a:pt x="197" y="21"/>
                          </a:lnTo>
                          <a:lnTo>
                            <a:pt x="393" y="9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</p:grpSp>
              <p:grpSp>
                <p:nvGrpSpPr>
                  <p:cNvPr id="552" name="Group 106">
                    <a:extLst>
                      <a:ext uri="{FF2B5EF4-FFF2-40B4-BE49-F238E27FC236}">
                        <a16:creationId xmlns:a16="http://schemas.microsoft.com/office/drawing/2014/main" id="{04778BE6-6EB1-04B6-ADD5-A988B675417E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429" y="1639"/>
                    <a:ext cx="822" cy="291"/>
                    <a:chOff x="429" y="1639"/>
                    <a:chExt cx="822" cy="291"/>
                  </a:xfrm>
                </p:grpSpPr>
                <p:sp>
                  <p:nvSpPr>
                    <p:cNvPr id="553" name="Freeform 107">
                      <a:extLst>
                        <a:ext uri="{FF2B5EF4-FFF2-40B4-BE49-F238E27FC236}">
                          <a16:creationId xmlns:a16="http://schemas.microsoft.com/office/drawing/2014/main" id="{D6E6B2A4-BF22-C533-CA56-040CE3552752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58" y="1646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97 h 125"/>
                        <a:gd name="T2" fmla="*/ 87 w 393"/>
                        <a:gd name="T3" fmla="*/ 125 h 125"/>
                        <a:gd name="T4" fmla="*/ 298 w 393"/>
                        <a:gd name="T5" fmla="*/ 42 h 125"/>
                        <a:gd name="T6" fmla="*/ 393 w 393"/>
                        <a:gd name="T7" fmla="*/ 70 h 125"/>
                        <a:gd name="T8" fmla="*/ 342 w 393"/>
                        <a:gd name="T9" fmla="*/ 0 h 125"/>
                        <a:gd name="T10" fmla="*/ 95 w 393"/>
                        <a:gd name="T11" fmla="*/ 0 h 125"/>
                        <a:gd name="T12" fmla="*/ 197 w 393"/>
                        <a:gd name="T13" fmla="*/ 21 h 125"/>
                        <a:gd name="T14" fmla="*/ 0 w 393"/>
                        <a:gd name="T15" fmla="*/ 97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97"/>
                          </a:moveTo>
                          <a:lnTo>
                            <a:pt x="87" y="125"/>
                          </a:lnTo>
                          <a:lnTo>
                            <a:pt x="298" y="42"/>
                          </a:lnTo>
                          <a:lnTo>
                            <a:pt x="393" y="70"/>
                          </a:lnTo>
                          <a:lnTo>
                            <a:pt x="342" y="0"/>
                          </a:lnTo>
                          <a:lnTo>
                            <a:pt x="95" y="0"/>
                          </a:lnTo>
                          <a:lnTo>
                            <a:pt x="197" y="21"/>
                          </a:lnTo>
                          <a:lnTo>
                            <a:pt x="0" y="9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54" name="Freeform 108">
                      <a:extLst>
                        <a:ext uri="{FF2B5EF4-FFF2-40B4-BE49-F238E27FC236}">
                          <a16:creationId xmlns:a16="http://schemas.microsoft.com/office/drawing/2014/main" id="{46E567B4-5248-7572-0A86-702B714BE4F9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58" y="1646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97 h 125"/>
                        <a:gd name="T2" fmla="*/ 87 w 393"/>
                        <a:gd name="T3" fmla="*/ 125 h 125"/>
                        <a:gd name="T4" fmla="*/ 298 w 393"/>
                        <a:gd name="T5" fmla="*/ 42 h 125"/>
                        <a:gd name="T6" fmla="*/ 393 w 393"/>
                        <a:gd name="T7" fmla="*/ 70 h 125"/>
                        <a:gd name="T8" fmla="*/ 342 w 393"/>
                        <a:gd name="T9" fmla="*/ 0 h 125"/>
                        <a:gd name="T10" fmla="*/ 95 w 393"/>
                        <a:gd name="T11" fmla="*/ 0 h 125"/>
                        <a:gd name="T12" fmla="*/ 197 w 393"/>
                        <a:gd name="T13" fmla="*/ 21 h 125"/>
                        <a:gd name="T14" fmla="*/ 0 w 393"/>
                        <a:gd name="T15" fmla="*/ 97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97"/>
                          </a:moveTo>
                          <a:lnTo>
                            <a:pt x="87" y="125"/>
                          </a:lnTo>
                          <a:lnTo>
                            <a:pt x="298" y="42"/>
                          </a:lnTo>
                          <a:lnTo>
                            <a:pt x="393" y="70"/>
                          </a:lnTo>
                          <a:lnTo>
                            <a:pt x="342" y="0"/>
                          </a:lnTo>
                          <a:lnTo>
                            <a:pt x="95" y="0"/>
                          </a:lnTo>
                          <a:lnTo>
                            <a:pt x="197" y="21"/>
                          </a:lnTo>
                          <a:lnTo>
                            <a:pt x="0" y="9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55" name="Freeform 109">
                      <a:extLst>
                        <a:ext uri="{FF2B5EF4-FFF2-40B4-BE49-F238E27FC236}">
                          <a16:creationId xmlns:a16="http://schemas.microsoft.com/office/drawing/2014/main" id="{CC035519-376F-F619-7151-903FC788FEA0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29" y="1792"/>
                      <a:ext cx="393" cy="131"/>
                    </a:xfrm>
                    <a:custGeom>
                      <a:avLst/>
                      <a:gdLst>
                        <a:gd name="T0" fmla="*/ 393 w 393"/>
                        <a:gd name="T1" fmla="*/ 28 h 131"/>
                        <a:gd name="T2" fmla="*/ 306 w 393"/>
                        <a:gd name="T3" fmla="*/ 0 h 131"/>
                        <a:gd name="T4" fmla="*/ 102 w 393"/>
                        <a:gd name="T5" fmla="*/ 83 h 131"/>
                        <a:gd name="T6" fmla="*/ 0 w 393"/>
                        <a:gd name="T7" fmla="*/ 55 h 131"/>
                        <a:gd name="T8" fmla="*/ 51 w 393"/>
                        <a:gd name="T9" fmla="*/ 131 h 131"/>
                        <a:gd name="T10" fmla="*/ 306 w 393"/>
                        <a:gd name="T11" fmla="*/ 131 h 131"/>
                        <a:gd name="T12" fmla="*/ 196 w 393"/>
                        <a:gd name="T13" fmla="*/ 104 h 131"/>
                        <a:gd name="T14" fmla="*/ 393 w 393"/>
                        <a:gd name="T15" fmla="*/ 28 h 131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31">
                          <a:moveTo>
                            <a:pt x="393" y="28"/>
                          </a:moveTo>
                          <a:lnTo>
                            <a:pt x="306" y="0"/>
                          </a:lnTo>
                          <a:lnTo>
                            <a:pt x="102" y="83"/>
                          </a:lnTo>
                          <a:lnTo>
                            <a:pt x="0" y="55"/>
                          </a:lnTo>
                          <a:lnTo>
                            <a:pt x="51" y="131"/>
                          </a:lnTo>
                          <a:lnTo>
                            <a:pt x="306" y="131"/>
                          </a:lnTo>
                          <a:lnTo>
                            <a:pt x="196" y="104"/>
                          </a:lnTo>
                          <a:lnTo>
                            <a:pt x="393" y="28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56" name="Freeform 110">
                      <a:extLst>
                        <a:ext uri="{FF2B5EF4-FFF2-40B4-BE49-F238E27FC236}">
                          <a16:creationId xmlns:a16="http://schemas.microsoft.com/office/drawing/2014/main" id="{FC3610D9-1A1C-1987-82CD-B4A99C3CB9C9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29" y="1792"/>
                      <a:ext cx="393" cy="131"/>
                    </a:xfrm>
                    <a:custGeom>
                      <a:avLst/>
                      <a:gdLst>
                        <a:gd name="T0" fmla="*/ 393 w 393"/>
                        <a:gd name="T1" fmla="*/ 28 h 131"/>
                        <a:gd name="T2" fmla="*/ 306 w 393"/>
                        <a:gd name="T3" fmla="*/ 0 h 131"/>
                        <a:gd name="T4" fmla="*/ 102 w 393"/>
                        <a:gd name="T5" fmla="*/ 83 h 131"/>
                        <a:gd name="T6" fmla="*/ 0 w 393"/>
                        <a:gd name="T7" fmla="*/ 55 h 131"/>
                        <a:gd name="T8" fmla="*/ 51 w 393"/>
                        <a:gd name="T9" fmla="*/ 131 h 131"/>
                        <a:gd name="T10" fmla="*/ 306 w 393"/>
                        <a:gd name="T11" fmla="*/ 131 h 131"/>
                        <a:gd name="T12" fmla="*/ 196 w 393"/>
                        <a:gd name="T13" fmla="*/ 104 h 131"/>
                        <a:gd name="T14" fmla="*/ 393 w 393"/>
                        <a:gd name="T15" fmla="*/ 28 h 131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31">
                          <a:moveTo>
                            <a:pt x="393" y="28"/>
                          </a:moveTo>
                          <a:lnTo>
                            <a:pt x="306" y="0"/>
                          </a:lnTo>
                          <a:lnTo>
                            <a:pt x="102" y="83"/>
                          </a:lnTo>
                          <a:lnTo>
                            <a:pt x="0" y="55"/>
                          </a:lnTo>
                          <a:lnTo>
                            <a:pt x="51" y="131"/>
                          </a:lnTo>
                          <a:lnTo>
                            <a:pt x="306" y="131"/>
                          </a:lnTo>
                          <a:lnTo>
                            <a:pt x="196" y="104"/>
                          </a:lnTo>
                          <a:lnTo>
                            <a:pt x="393" y="28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57" name="Freeform 111">
                      <a:extLst>
                        <a:ext uri="{FF2B5EF4-FFF2-40B4-BE49-F238E27FC236}">
                          <a16:creationId xmlns:a16="http://schemas.microsoft.com/office/drawing/2014/main" id="{3165AF45-4D6A-944A-2915-085A29F166C1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51" y="1639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28 h 125"/>
                        <a:gd name="T2" fmla="*/ 87 w 393"/>
                        <a:gd name="T3" fmla="*/ 0 h 125"/>
                        <a:gd name="T4" fmla="*/ 298 w 393"/>
                        <a:gd name="T5" fmla="*/ 77 h 125"/>
                        <a:gd name="T6" fmla="*/ 393 w 393"/>
                        <a:gd name="T7" fmla="*/ 56 h 125"/>
                        <a:gd name="T8" fmla="*/ 342 w 393"/>
                        <a:gd name="T9" fmla="*/ 125 h 125"/>
                        <a:gd name="T10" fmla="*/ 94 w 393"/>
                        <a:gd name="T11" fmla="*/ 125 h 125"/>
                        <a:gd name="T12" fmla="*/ 196 w 393"/>
                        <a:gd name="T13" fmla="*/ 104 h 125"/>
                        <a:gd name="T14" fmla="*/ 0 w 393"/>
                        <a:gd name="T15" fmla="*/ 28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28"/>
                          </a:moveTo>
                          <a:lnTo>
                            <a:pt x="87" y="0"/>
                          </a:lnTo>
                          <a:lnTo>
                            <a:pt x="298" y="77"/>
                          </a:lnTo>
                          <a:lnTo>
                            <a:pt x="393" y="56"/>
                          </a:lnTo>
                          <a:lnTo>
                            <a:pt x="342" y="125"/>
                          </a:lnTo>
                          <a:lnTo>
                            <a:pt x="94" y="125"/>
                          </a:lnTo>
                          <a:lnTo>
                            <a:pt x="196" y="104"/>
                          </a:lnTo>
                          <a:lnTo>
                            <a:pt x="0" y="28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58" name="Freeform 112">
                      <a:extLst>
                        <a:ext uri="{FF2B5EF4-FFF2-40B4-BE49-F238E27FC236}">
                          <a16:creationId xmlns:a16="http://schemas.microsoft.com/office/drawing/2014/main" id="{72A63616-F2B5-CF37-3431-DE4EA0EC9777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51" y="1639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28 h 125"/>
                        <a:gd name="T2" fmla="*/ 87 w 393"/>
                        <a:gd name="T3" fmla="*/ 0 h 125"/>
                        <a:gd name="T4" fmla="*/ 298 w 393"/>
                        <a:gd name="T5" fmla="*/ 77 h 125"/>
                        <a:gd name="T6" fmla="*/ 393 w 393"/>
                        <a:gd name="T7" fmla="*/ 56 h 125"/>
                        <a:gd name="T8" fmla="*/ 342 w 393"/>
                        <a:gd name="T9" fmla="*/ 125 h 125"/>
                        <a:gd name="T10" fmla="*/ 94 w 393"/>
                        <a:gd name="T11" fmla="*/ 125 h 125"/>
                        <a:gd name="T12" fmla="*/ 196 w 393"/>
                        <a:gd name="T13" fmla="*/ 104 h 125"/>
                        <a:gd name="T14" fmla="*/ 0 w 393"/>
                        <a:gd name="T15" fmla="*/ 28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28"/>
                          </a:moveTo>
                          <a:lnTo>
                            <a:pt x="87" y="0"/>
                          </a:lnTo>
                          <a:lnTo>
                            <a:pt x="298" y="77"/>
                          </a:lnTo>
                          <a:lnTo>
                            <a:pt x="393" y="56"/>
                          </a:lnTo>
                          <a:lnTo>
                            <a:pt x="342" y="125"/>
                          </a:lnTo>
                          <a:lnTo>
                            <a:pt x="94" y="125"/>
                          </a:lnTo>
                          <a:lnTo>
                            <a:pt x="196" y="104"/>
                          </a:lnTo>
                          <a:lnTo>
                            <a:pt x="0" y="28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59" name="Freeform 113">
                      <a:extLst>
                        <a:ext uri="{FF2B5EF4-FFF2-40B4-BE49-F238E27FC236}">
                          <a16:creationId xmlns:a16="http://schemas.microsoft.com/office/drawing/2014/main" id="{1B563511-FB63-30F1-FF82-7B2C449B7F2A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44" y="1806"/>
                      <a:ext cx="392" cy="124"/>
                    </a:xfrm>
                    <a:custGeom>
                      <a:avLst/>
                      <a:gdLst>
                        <a:gd name="T0" fmla="*/ 392 w 392"/>
                        <a:gd name="T1" fmla="*/ 97 h 124"/>
                        <a:gd name="T2" fmla="*/ 305 w 392"/>
                        <a:gd name="T3" fmla="*/ 124 h 124"/>
                        <a:gd name="T4" fmla="*/ 101 w 392"/>
                        <a:gd name="T5" fmla="*/ 41 h 124"/>
                        <a:gd name="T6" fmla="*/ 0 w 392"/>
                        <a:gd name="T7" fmla="*/ 69 h 124"/>
                        <a:gd name="T8" fmla="*/ 51 w 392"/>
                        <a:gd name="T9" fmla="*/ 0 h 124"/>
                        <a:gd name="T10" fmla="*/ 305 w 392"/>
                        <a:gd name="T11" fmla="*/ 0 h 124"/>
                        <a:gd name="T12" fmla="*/ 196 w 392"/>
                        <a:gd name="T13" fmla="*/ 20 h 124"/>
                        <a:gd name="T14" fmla="*/ 392 w 392"/>
                        <a:gd name="T15" fmla="*/ 97 h 12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2" h="124">
                          <a:moveTo>
                            <a:pt x="392" y="97"/>
                          </a:moveTo>
                          <a:lnTo>
                            <a:pt x="305" y="124"/>
                          </a:lnTo>
                          <a:lnTo>
                            <a:pt x="101" y="41"/>
                          </a:lnTo>
                          <a:lnTo>
                            <a:pt x="0" y="69"/>
                          </a:lnTo>
                          <a:lnTo>
                            <a:pt x="51" y="0"/>
                          </a:lnTo>
                          <a:lnTo>
                            <a:pt x="305" y="0"/>
                          </a:lnTo>
                          <a:lnTo>
                            <a:pt x="196" y="20"/>
                          </a:lnTo>
                          <a:lnTo>
                            <a:pt x="392" y="9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60" name="Freeform 114">
                      <a:extLst>
                        <a:ext uri="{FF2B5EF4-FFF2-40B4-BE49-F238E27FC236}">
                          <a16:creationId xmlns:a16="http://schemas.microsoft.com/office/drawing/2014/main" id="{3A295C60-B939-E904-6C89-BEC8CBDE782C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44" y="1806"/>
                      <a:ext cx="392" cy="124"/>
                    </a:xfrm>
                    <a:custGeom>
                      <a:avLst/>
                      <a:gdLst>
                        <a:gd name="T0" fmla="*/ 392 w 392"/>
                        <a:gd name="T1" fmla="*/ 97 h 124"/>
                        <a:gd name="T2" fmla="*/ 305 w 392"/>
                        <a:gd name="T3" fmla="*/ 124 h 124"/>
                        <a:gd name="T4" fmla="*/ 101 w 392"/>
                        <a:gd name="T5" fmla="*/ 41 h 124"/>
                        <a:gd name="T6" fmla="*/ 0 w 392"/>
                        <a:gd name="T7" fmla="*/ 69 h 124"/>
                        <a:gd name="T8" fmla="*/ 51 w 392"/>
                        <a:gd name="T9" fmla="*/ 0 h 124"/>
                        <a:gd name="T10" fmla="*/ 305 w 392"/>
                        <a:gd name="T11" fmla="*/ 0 h 124"/>
                        <a:gd name="T12" fmla="*/ 196 w 392"/>
                        <a:gd name="T13" fmla="*/ 20 h 124"/>
                        <a:gd name="T14" fmla="*/ 392 w 392"/>
                        <a:gd name="T15" fmla="*/ 97 h 12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2" h="124">
                          <a:moveTo>
                            <a:pt x="392" y="97"/>
                          </a:moveTo>
                          <a:lnTo>
                            <a:pt x="305" y="124"/>
                          </a:lnTo>
                          <a:lnTo>
                            <a:pt x="101" y="41"/>
                          </a:lnTo>
                          <a:lnTo>
                            <a:pt x="0" y="69"/>
                          </a:lnTo>
                          <a:lnTo>
                            <a:pt x="51" y="0"/>
                          </a:lnTo>
                          <a:lnTo>
                            <a:pt x="305" y="0"/>
                          </a:lnTo>
                          <a:lnTo>
                            <a:pt x="196" y="20"/>
                          </a:lnTo>
                          <a:lnTo>
                            <a:pt x="392" y="9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</p:grpSp>
            </p:grpSp>
          </p:grpSp>
          <p:sp>
            <p:nvSpPr>
              <p:cNvPr id="548" name="WordArt 115">
                <a:extLst>
                  <a:ext uri="{FF2B5EF4-FFF2-40B4-BE49-F238E27FC236}">
                    <a16:creationId xmlns:a16="http://schemas.microsoft.com/office/drawing/2014/main" id="{DC09D674-EFF1-7D98-5AC0-EA96401E21B3}"/>
                  </a:ext>
                </a:extLst>
              </p:cNvPr>
              <p:cNvSpPr>
                <a:spLocks noChangeAspect="1" noChangeArrowheads="1" noChangeShapeType="1" noTextEdit="1"/>
              </p:cNvSpPr>
              <p:nvPr/>
            </p:nvSpPr>
            <p:spPr bwMode="auto">
              <a:xfrm>
                <a:off x="3360" y="2376"/>
                <a:ext cx="864" cy="259"/>
              </a:xfrm>
              <a:prstGeom prst="rect">
                <a:avLst/>
              </a:prstGeom>
            </p:spPr>
            <p:txBody>
              <a:bodyPr wrap="none" fromWordArt="1">
                <a:prstTxWarp prst="textCanDown">
                  <a:avLst>
                    <a:gd name="adj" fmla="val 33333"/>
                  </a:avLst>
                </a:prstTxWarp>
              </a:bodyPr>
              <a:lstStyle/>
              <a:p>
                <a:pPr algn="ctr"/>
                <a:endParaRPr lang="en-GB" sz="1400" kern="10">
                  <a:ln w="9525">
                    <a:solidFill>
                      <a:srgbClr val="FFFFFF"/>
                    </a:solidFill>
                    <a:round/>
                    <a:headEnd/>
                    <a:tailEnd/>
                  </a:ln>
                  <a:solidFill>
                    <a:srgbClr val="FFFFFF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  <p:sp>
          <p:nvSpPr>
            <p:cNvPr id="546" name="WordArt 68">
              <a:extLst>
                <a:ext uri="{FF2B5EF4-FFF2-40B4-BE49-F238E27FC236}">
                  <a16:creationId xmlns:a16="http://schemas.microsoft.com/office/drawing/2014/main" id="{B1A92B09-933A-3C1C-DE8D-85708DCC2D1F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39138" y="2769321"/>
              <a:ext cx="1283449" cy="172505"/>
            </a:xfrm>
            <a:prstGeom prst="rect">
              <a:avLst/>
            </a:prstGeom>
          </p:spPr>
          <p:txBody>
            <a:bodyPr wrap="none" fromWordArt="1">
              <a:prstTxWarp prst="textCanDown">
                <a:avLst>
                  <a:gd name="adj" fmla="val 33333"/>
                </a:avLst>
              </a:prstTxWarp>
            </a:bodyPr>
            <a:lstStyle/>
            <a:p>
              <a:pPr algn="ctr"/>
              <a:r>
                <a:rPr lang="en-US" sz="1400" kern="10">
                  <a:ln w="9525">
                    <a:solidFill>
                      <a:srgbClr val="FFFFFF"/>
                    </a:solidFill>
                    <a:round/>
                    <a:headEnd/>
                    <a:tailEnd/>
                  </a:ln>
                  <a:solidFill>
                    <a:srgbClr val="FFFFFF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tof_1_2_1</a:t>
              </a:r>
            </a:p>
          </p:txBody>
        </p:sp>
      </p:grpSp>
      <p:grpSp>
        <p:nvGrpSpPr>
          <p:cNvPr id="569" name="Group 568">
            <a:extLst>
              <a:ext uri="{FF2B5EF4-FFF2-40B4-BE49-F238E27FC236}">
                <a16:creationId xmlns:a16="http://schemas.microsoft.com/office/drawing/2014/main" id="{A23DFC4A-F68E-4ECC-8F65-8F17D55EC5F8}"/>
              </a:ext>
            </a:extLst>
          </p:cNvPr>
          <p:cNvGrpSpPr/>
          <p:nvPr/>
        </p:nvGrpSpPr>
        <p:grpSpPr>
          <a:xfrm>
            <a:off x="6371281" y="1427391"/>
            <a:ext cx="747328" cy="426131"/>
            <a:chOff x="967835" y="2541918"/>
            <a:chExt cx="1426054" cy="463051"/>
          </a:xfrm>
        </p:grpSpPr>
        <p:grpSp>
          <p:nvGrpSpPr>
            <p:cNvPr id="570" name="Group 93">
              <a:extLst>
                <a:ext uri="{FF2B5EF4-FFF2-40B4-BE49-F238E27FC236}">
                  <a16:creationId xmlns:a16="http://schemas.microsoft.com/office/drawing/2014/main" id="{347EB49B-D0FB-03A9-EFCE-5A02BE2903F5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67835" y="2541918"/>
              <a:ext cx="1426054" cy="463051"/>
              <a:chOff x="3312" y="2160"/>
              <a:chExt cx="960" cy="528"/>
            </a:xfrm>
          </p:grpSpPr>
          <p:grpSp>
            <p:nvGrpSpPr>
              <p:cNvPr id="572" name="Group 94">
                <a:extLst>
                  <a:ext uri="{FF2B5EF4-FFF2-40B4-BE49-F238E27FC236}">
                    <a16:creationId xmlns:a16="http://schemas.microsoft.com/office/drawing/2014/main" id="{E3475651-73EA-67A2-1985-27F23DC4F632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3312" y="2160"/>
                <a:ext cx="960" cy="528"/>
                <a:chOff x="3312" y="2160"/>
                <a:chExt cx="960" cy="528"/>
              </a:xfrm>
            </p:grpSpPr>
            <p:sp>
              <p:nvSpPr>
                <p:cNvPr id="574" name="AutoShape 95">
                  <a:extLst>
                    <a:ext uri="{FF2B5EF4-FFF2-40B4-BE49-F238E27FC236}">
                      <a16:creationId xmlns:a16="http://schemas.microsoft.com/office/drawing/2014/main" id="{AFE024FF-7EBE-BC2C-7083-570B7607181E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3312" y="2160"/>
                  <a:ext cx="960" cy="528"/>
                </a:xfrm>
                <a:prstGeom prst="can">
                  <a:avLst>
                    <a:gd name="adj" fmla="val 50000"/>
                  </a:avLst>
                </a:prstGeom>
                <a:gradFill rotWithShape="0">
                  <a:gsLst>
                    <a:gs pos="0">
                      <a:srgbClr val="002F5E"/>
                    </a:gs>
                    <a:gs pos="50000">
                      <a:srgbClr val="0066CC"/>
                    </a:gs>
                    <a:gs pos="100000">
                      <a:srgbClr val="002F5E"/>
                    </a:gs>
                  </a:gsLst>
                  <a:lin ang="0" scaled="1"/>
                </a:gradFill>
                <a:ln w="9525">
                  <a:solidFill>
                    <a:srgbClr val="819FFF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73025" tIns="36512" rIns="73025" bIns="36512" anchor="ctr"/>
                <a:lstStyle>
                  <a:lvl1pPr>
                    <a:spcBef>
                      <a:spcPct val="20000"/>
                    </a:spcBef>
                    <a:buClr>
                      <a:schemeClr val="tx2"/>
                    </a:buClr>
                    <a:buSzPct val="70000"/>
                    <a:buFont typeface="Wingdings" pitchFamily="2" charset="2"/>
                    <a:buChar char="n"/>
                    <a:defRPr sz="32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1"/>
                    </a:buClr>
                    <a:buSzPct val="70000"/>
                    <a:buFont typeface="Wingdings" pitchFamily="2" charset="2"/>
                    <a:buChar char="n"/>
                    <a:defRPr sz="28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66CC00"/>
                    </a:buClr>
                    <a:buSzPct val="7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SzPct val="70000"/>
                    <a:buFont typeface="Wingdings" pitchFamily="2" charset="2"/>
                    <a:buChar char="l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it-IT" altLang="it-IT" sz="1800">
                    <a:latin typeface="Arial" panose="020B0604020202020204" pitchFamily="34" charset="0"/>
                  </a:endParaRPr>
                </a:p>
              </p:txBody>
            </p:sp>
            <p:grpSp>
              <p:nvGrpSpPr>
                <p:cNvPr id="575" name="Group 96">
                  <a:extLst>
                    <a:ext uri="{FF2B5EF4-FFF2-40B4-BE49-F238E27FC236}">
                      <a16:creationId xmlns:a16="http://schemas.microsoft.com/office/drawing/2014/main" id="{7DD43C25-9383-53E9-390F-AF005D41D79F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3488" y="2193"/>
                  <a:ext cx="599" cy="207"/>
                  <a:chOff x="422" y="1632"/>
                  <a:chExt cx="829" cy="298"/>
                </a:xfrm>
              </p:grpSpPr>
              <p:grpSp>
                <p:nvGrpSpPr>
                  <p:cNvPr id="576" name="Group 97">
                    <a:extLst>
                      <a:ext uri="{FF2B5EF4-FFF2-40B4-BE49-F238E27FC236}">
                        <a16:creationId xmlns:a16="http://schemas.microsoft.com/office/drawing/2014/main" id="{D58E0B76-9B40-AE9A-B1FF-85EE41E31B40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422" y="1632"/>
                    <a:ext cx="822" cy="291"/>
                    <a:chOff x="422" y="1632"/>
                    <a:chExt cx="822" cy="291"/>
                  </a:xfrm>
                </p:grpSpPr>
                <p:sp>
                  <p:nvSpPr>
                    <p:cNvPr id="586" name="Freeform 98">
                      <a:extLst>
                        <a:ext uri="{FF2B5EF4-FFF2-40B4-BE49-F238E27FC236}">
                          <a16:creationId xmlns:a16="http://schemas.microsoft.com/office/drawing/2014/main" id="{B877AE12-B919-2197-78C6-76D4492EDDA2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51" y="1639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97 h 125"/>
                        <a:gd name="T2" fmla="*/ 87 w 393"/>
                        <a:gd name="T3" fmla="*/ 125 h 125"/>
                        <a:gd name="T4" fmla="*/ 298 w 393"/>
                        <a:gd name="T5" fmla="*/ 42 h 125"/>
                        <a:gd name="T6" fmla="*/ 393 w 393"/>
                        <a:gd name="T7" fmla="*/ 70 h 125"/>
                        <a:gd name="T8" fmla="*/ 342 w 393"/>
                        <a:gd name="T9" fmla="*/ 0 h 125"/>
                        <a:gd name="T10" fmla="*/ 94 w 393"/>
                        <a:gd name="T11" fmla="*/ 0 h 125"/>
                        <a:gd name="T12" fmla="*/ 196 w 393"/>
                        <a:gd name="T13" fmla="*/ 21 h 125"/>
                        <a:gd name="T14" fmla="*/ 0 w 393"/>
                        <a:gd name="T15" fmla="*/ 97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97"/>
                          </a:moveTo>
                          <a:lnTo>
                            <a:pt x="87" y="125"/>
                          </a:lnTo>
                          <a:lnTo>
                            <a:pt x="298" y="42"/>
                          </a:lnTo>
                          <a:lnTo>
                            <a:pt x="393" y="70"/>
                          </a:lnTo>
                          <a:lnTo>
                            <a:pt x="342" y="0"/>
                          </a:lnTo>
                          <a:lnTo>
                            <a:pt x="94" y="0"/>
                          </a:lnTo>
                          <a:lnTo>
                            <a:pt x="196" y="21"/>
                          </a:lnTo>
                          <a:lnTo>
                            <a:pt x="0" y="9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87" name="Freeform 99">
                      <a:extLst>
                        <a:ext uri="{FF2B5EF4-FFF2-40B4-BE49-F238E27FC236}">
                          <a16:creationId xmlns:a16="http://schemas.microsoft.com/office/drawing/2014/main" id="{FAE25E85-8C45-DBC5-86C3-8CFD191B43EF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51" y="1639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97 h 125"/>
                        <a:gd name="T2" fmla="*/ 87 w 393"/>
                        <a:gd name="T3" fmla="*/ 125 h 125"/>
                        <a:gd name="T4" fmla="*/ 298 w 393"/>
                        <a:gd name="T5" fmla="*/ 42 h 125"/>
                        <a:gd name="T6" fmla="*/ 393 w 393"/>
                        <a:gd name="T7" fmla="*/ 70 h 125"/>
                        <a:gd name="T8" fmla="*/ 342 w 393"/>
                        <a:gd name="T9" fmla="*/ 0 h 125"/>
                        <a:gd name="T10" fmla="*/ 94 w 393"/>
                        <a:gd name="T11" fmla="*/ 0 h 125"/>
                        <a:gd name="T12" fmla="*/ 196 w 393"/>
                        <a:gd name="T13" fmla="*/ 21 h 125"/>
                        <a:gd name="T14" fmla="*/ 0 w 393"/>
                        <a:gd name="T15" fmla="*/ 97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97"/>
                          </a:moveTo>
                          <a:lnTo>
                            <a:pt x="87" y="125"/>
                          </a:lnTo>
                          <a:lnTo>
                            <a:pt x="298" y="42"/>
                          </a:lnTo>
                          <a:lnTo>
                            <a:pt x="393" y="70"/>
                          </a:lnTo>
                          <a:lnTo>
                            <a:pt x="342" y="0"/>
                          </a:lnTo>
                          <a:lnTo>
                            <a:pt x="94" y="0"/>
                          </a:lnTo>
                          <a:lnTo>
                            <a:pt x="196" y="21"/>
                          </a:lnTo>
                          <a:lnTo>
                            <a:pt x="0" y="9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88" name="Freeform 100">
                      <a:extLst>
                        <a:ext uri="{FF2B5EF4-FFF2-40B4-BE49-F238E27FC236}">
                          <a16:creationId xmlns:a16="http://schemas.microsoft.com/office/drawing/2014/main" id="{759CC3B8-C3B1-0DEC-8890-E15773387ED8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22" y="1785"/>
                      <a:ext cx="393" cy="132"/>
                    </a:xfrm>
                    <a:custGeom>
                      <a:avLst/>
                      <a:gdLst>
                        <a:gd name="T0" fmla="*/ 393 w 393"/>
                        <a:gd name="T1" fmla="*/ 28 h 132"/>
                        <a:gd name="T2" fmla="*/ 305 w 393"/>
                        <a:gd name="T3" fmla="*/ 0 h 132"/>
                        <a:gd name="T4" fmla="*/ 102 w 393"/>
                        <a:gd name="T5" fmla="*/ 83 h 132"/>
                        <a:gd name="T6" fmla="*/ 0 w 393"/>
                        <a:gd name="T7" fmla="*/ 55 h 132"/>
                        <a:gd name="T8" fmla="*/ 51 w 393"/>
                        <a:gd name="T9" fmla="*/ 132 h 132"/>
                        <a:gd name="T10" fmla="*/ 305 w 393"/>
                        <a:gd name="T11" fmla="*/ 132 h 132"/>
                        <a:gd name="T12" fmla="*/ 196 w 393"/>
                        <a:gd name="T13" fmla="*/ 104 h 132"/>
                        <a:gd name="T14" fmla="*/ 393 w 393"/>
                        <a:gd name="T15" fmla="*/ 28 h 132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32">
                          <a:moveTo>
                            <a:pt x="393" y="28"/>
                          </a:moveTo>
                          <a:lnTo>
                            <a:pt x="305" y="0"/>
                          </a:lnTo>
                          <a:lnTo>
                            <a:pt x="102" y="83"/>
                          </a:lnTo>
                          <a:lnTo>
                            <a:pt x="0" y="55"/>
                          </a:lnTo>
                          <a:lnTo>
                            <a:pt x="51" y="132"/>
                          </a:lnTo>
                          <a:lnTo>
                            <a:pt x="305" y="132"/>
                          </a:lnTo>
                          <a:lnTo>
                            <a:pt x="196" y="104"/>
                          </a:lnTo>
                          <a:lnTo>
                            <a:pt x="393" y="2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89" name="Freeform 101">
                      <a:extLst>
                        <a:ext uri="{FF2B5EF4-FFF2-40B4-BE49-F238E27FC236}">
                          <a16:creationId xmlns:a16="http://schemas.microsoft.com/office/drawing/2014/main" id="{B529AB2A-EC4A-C4D8-A6B7-818C582390BD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22" y="1785"/>
                      <a:ext cx="393" cy="132"/>
                    </a:xfrm>
                    <a:custGeom>
                      <a:avLst/>
                      <a:gdLst>
                        <a:gd name="T0" fmla="*/ 393 w 393"/>
                        <a:gd name="T1" fmla="*/ 28 h 132"/>
                        <a:gd name="T2" fmla="*/ 305 w 393"/>
                        <a:gd name="T3" fmla="*/ 0 h 132"/>
                        <a:gd name="T4" fmla="*/ 102 w 393"/>
                        <a:gd name="T5" fmla="*/ 83 h 132"/>
                        <a:gd name="T6" fmla="*/ 0 w 393"/>
                        <a:gd name="T7" fmla="*/ 55 h 132"/>
                        <a:gd name="T8" fmla="*/ 51 w 393"/>
                        <a:gd name="T9" fmla="*/ 132 h 132"/>
                        <a:gd name="T10" fmla="*/ 305 w 393"/>
                        <a:gd name="T11" fmla="*/ 132 h 132"/>
                        <a:gd name="T12" fmla="*/ 196 w 393"/>
                        <a:gd name="T13" fmla="*/ 104 h 132"/>
                        <a:gd name="T14" fmla="*/ 393 w 393"/>
                        <a:gd name="T15" fmla="*/ 28 h 132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32">
                          <a:moveTo>
                            <a:pt x="393" y="28"/>
                          </a:moveTo>
                          <a:lnTo>
                            <a:pt x="305" y="0"/>
                          </a:lnTo>
                          <a:lnTo>
                            <a:pt x="102" y="83"/>
                          </a:lnTo>
                          <a:lnTo>
                            <a:pt x="0" y="55"/>
                          </a:lnTo>
                          <a:lnTo>
                            <a:pt x="51" y="132"/>
                          </a:lnTo>
                          <a:lnTo>
                            <a:pt x="305" y="132"/>
                          </a:lnTo>
                          <a:lnTo>
                            <a:pt x="196" y="104"/>
                          </a:lnTo>
                          <a:lnTo>
                            <a:pt x="393" y="2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90" name="Freeform 102">
                      <a:extLst>
                        <a:ext uri="{FF2B5EF4-FFF2-40B4-BE49-F238E27FC236}">
                          <a16:creationId xmlns:a16="http://schemas.microsoft.com/office/drawing/2014/main" id="{3DFB6D36-8C25-8611-481A-7372E839AC77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44" y="1632"/>
                      <a:ext cx="392" cy="125"/>
                    </a:xfrm>
                    <a:custGeom>
                      <a:avLst/>
                      <a:gdLst>
                        <a:gd name="T0" fmla="*/ 0 w 392"/>
                        <a:gd name="T1" fmla="*/ 28 h 125"/>
                        <a:gd name="T2" fmla="*/ 87 w 392"/>
                        <a:gd name="T3" fmla="*/ 0 h 125"/>
                        <a:gd name="T4" fmla="*/ 298 w 392"/>
                        <a:gd name="T5" fmla="*/ 77 h 125"/>
                        <a:gd name="T6" fmla="*/ 392 w 392"/>
                        <a:gd name="T7" fmla="*/ 56 h 125"/>
                        <a:gd name="T8" fmla="*/ 341 w 392"/>
                        <a:gd name="T9" fmla="*/ 125 h 125"/>
                        <a:gd name="T10" fmla="*/ 94 w 392"/>
                        <a:gd name="T11" fmla="*/ 125 h 125"/>
                        <a:gd name="T12" fmla="*/ 196 w 392"/>
                        <a:gd name="T13" fmla="*/ 104 h 125"/>
                        <a:gd name="T14" fmla="*/ 0 w 392"/>
                        <a:gd name="T15" fmla="*/ 28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2" h="125">
                          <a:moveTo>
                            <a:pt x="0" y="28"/>
                          </a:moveTo>
                          <a:lnTo>
                            <a:pt x="87" y="0"/>
                          </a:lnTo>
                          <a:lnTo>
                            <a:pt x="298" y="77"/>
                          </a:lnTo>
                          <a:lnTo>
                            <a:pt x="392" y="56"/>
                          </a:lnTo>
                          <a:lnTo>
                            <a:pt x="341" y="125"/>
                          </a:lnTo>
                          <a:lnTo>
                            <a:pt x="94" y="125"/>
                          </a:lnTo>
                          <a:lnTo>
                            <a:pt x="196" y="104"/>
                          </a:lnTo>
                          <a:lnTo>
                            <a:pt x="0" y="2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91" name="Freeform 103">
                      <a:extLst>
                        <a:ext uri="{FF2B5EF4-FFF2-40B4-BE49-F238E27FC236}">
                          <a16:creationId xmlns:a16="http://schemas.microsoft.com/office/drawing/2014/main" id="{15D276C6-D499-FB6B-A910-CFE79E5A379B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44" y="1632"/>
                      <a:ext cx="392" cy="125"/>
                    </a:xfrm>
                    <a:custGeom>
                      <a:avLst/>
                      <a:gdLst>
                        <a:gd name="T0" fmla="*/ 0 w 392"/>
                        <a:gd name="T1" fmla="*/ 28 h 125"/>
                        <a:gd name="T2" fmla="*/ 87 w 392"/>
                        <a:gd name="T3" fmla="*/ 0 h 125"/>
                        <a:gd name="T4" fmla="*/ 298 w 392"/>
                        <a:gd name="T5" fmla="*/ 77 h 125"/>
                        <a:gd name="T6" fmla="*/ 392 w 392"/>
                        <a:gd name="T7" fmla="*/ 56 h 125"/>
                        <a:gd name="T8" fmla="*/ 341 w 392"/>
                        <a:gd name="T9" fmla="*/ 125 h 125"/>
                        <a:gd name="T10" fmla="*/ 94 w 392"/>
                        <a:gd name="T11" fmla="*/ 125 h 125"/>
                        <a:gd name="T12" fmla="*/ 196 w 392"/>
                        <a:gd name="T13" fmla="*/ 104 h 125"/>
                        <a:gd name="T14" fmla="*/ 0 w 392"/>
                        <a:gd name="T15" fmla="*/ 28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2" h="125">
                          <a:moveTo>
                            <a:pt x="0" y="28"/>
                          </a:moveTo>
                          <a:lnTo>
                            <a:pt x="87" y="0"/>
                          </a:lnTo>
                          <a:lnTo>
                            <a:pt x="298" y="77"/>
                          </a:lnTo>
                          <a:lnTo>
                            <a:pt x="392" y="56"/>
                          </a:lnTo>
                          <a:lnTo>
                            <a:pt x="341" y="125"/>
                          </a:lnTo>
                          <a:lnTo>
                            <a:pt x="94" y="125"/>
                          </a:lnTo>
                          <a:lnTo>
                            <a:pt x="196" y="104"/>
                          </a:lnTo>
                          <a:lnTo>
                            <a:pt x="0" y="2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92" name="Freeform 104">
                      <a:extLst>
                        <a:ext uri="{FF2B5EF4-FFF2-40B4-BE49-F238E27FC236}">
                          <a16:creationId xmlns:a16="http://schemas.microsoft.com/office/drawing/2014/main" id="{B6897CC8-5F17-A736-AFDE-C5A6172F8056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36" y="1799"/>
                      <a:ext cx="393" cy="124"/>
                    </a:xfrm>
                    <a:custGeom>
                      <a:avLst/>
                      <a:gdLst>
                        <a:gd name="T0" fmla="*/ 393 w 393"/>
                        <a:gd name="T1" fmla="*/ 97 h 124"/>
                        <a:gd name="T2" fmla="*/ 306 w 393"/>
                        <a:gd name="T3" fmla="*/ 124 h 124"/>
                        <a:gd name="T4" fmla="*/ 102 w 393"/>
                        <a:gd name="T5" fmla="*/ 41 h 124"/>
                        <a:gd name="T6" fmla="*/ 0 w 393"/>
                        <a:gd name="T7" fmla="*/ 69 h 124"/>
                        <a:gd name="T8" fmla="*/ 51 w 393"/>
                        <a:gd name="T9" fmla="*/ 0 h 124"/>
                        <a:gd name="T10" fmla="*/ 306 w 393"/>
                        <a:gd name="T11" fmla="*/ 0 h 124"/>
                        <a:gd name="T12" fmla="*/ 197 w 393"/>
                        <a:gd name="T13" fmla="*/ 21 h 124"/>
                        <a:gd name="T14" fmla="*/ 393 w 393"/>
                        <a:gd name="T15" fmla="*/ 97 h 12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4">
                          <a:moveTo>
                            <a:pt x="393" y="97"/>
                          </a:moveTo>
                          <a:lnTo>
                            <a:pt x="306" y="124"/>
                          </a:lnTo>
                          <a:lnTo>
                            <a:pt x="102" y="41"/>
                          </a:lnTo>
                          <a:lnTo>
                            <a:pt x="0" y="69"/>
                          </a:lnTo>
                          <a:lnTo>
                            <a:pt x="51" y="0"/>
                          </a:lnTo>
                          <a:lnTo>
                            <a:pt x="306" y="0"/>
                          </a:lnTo>
                          <a:lnTo>
                            <a:pt x="197" y="21"/>
                          </a:lnTo>
                          <a:lnTo>
                            <a:pt x="393" y="9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93" name="Freeform 105">
                      <a:extLst>
                        <a:ext uri="{FF2B5EF4-FFF2-40B4-BE49-F238E27FC236}">
                          <a16:creationId xmlns:a16="http://schemas.microsoft.com/office/drawing/2014/main" id="{E4C200F9-CE9A-BCEC-6879-2ACE4773D6AA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36" y="1799"/>
                      <a:ext cx="393" cy="124"/>
                    </a:xfrm>
                    <a:custGeom>
                      <a:avLst/>
                      <a:gdLst>
                        <a:gd name="T0" fmla="*/ 393 w 393"/>
                        <a:gd name="T1" fmla="*/ 97 h 124"/>
                        <a:gd name="T2" fmla="*/ 306 w 393"/>
                        <a:gd name="T3" fmla="*/ 124 h 124"/>
                        <a:gd name="T4" fmla="*/ 102 w 393"/>
                        <a:gd name="T5" fmla="*/ 41 h 124"/>
                        <a:gd name="T6" fmla="*/ 0 w 393"/>
                        <a:gd name="T7" fmla="*/ 69 h 124"/>
                        <a:gd name="T8" fmla="*/ 51 w 393"/>
                        <a:gd name="T9" fmla="*/ 0 h 124"/>
                        <a:gd name="T10" fmla="*/ 306 w 393"/>
                        <a:gd name="T11" fmla="*/ 0 h 124"/>
                        <a:gd name="T12" fmla="*/ 197 w 393"/>
                        <a:gd name="T13" fmla="*/ 21 h 124"/>
                        <a:gd name="T14" fmla="*/ 393 w 393"/>
                        <a:gd name="T15" fmla="*/ 97 h 12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4">
                          <a:moveTo>
                            <a:pt x="393" y="97"/>
                          </a:moveTo>
                          <a:lnTo>
                            <a:pt x="306" y="124"/>
                          </a:lnTo>
                          <a:lnTo>
                            <a:pt x="102" y="41"/>
                          </a:lnTo>
                          <a:lnTo>
                            <a:pt x="0" y="69"/>
                          </a:lnTo>
                          <a:lnTo>
                            <a:pt x="51" y="0"/>
                          </a:lnTo>
                          <a:lnTo>
                            <a:pt x="306" y="0"/>
                          </a:lnTo>
                          <a:lnTo>
                            <a:pt x="197" y="21"/>
                          </a:lnTo>
                          <a:lnTo>
                            <a:pt x="393" y="9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</p:grpSp>
              <p:grpSp>
                <p:nvGrpSpPr>
                  <p:cNvPr id="577" name="Group 106">
                    <a:extLst>
                      <a:ext uri="{FF2B5EF4-FFF2-40B4-BE49-F238E27FC236}">
                        <a16:creationId xmlns:a16="http://schemas.microsoft.com/office/drawing/2014/main" id="{063BA62E-8870-D50B-872C-44F2E11A0527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429" y="1639"/>
                    <a:ext cx="822" cy="291"/>
                    <a:chOff x="429" y="1639"/>
                    <a:chExt cx="822" cy="291"/>
                  </a:xfrm>
                </p:grpSpPr>
                <p:sp>
                  <p:nvSpPr>
                    <p:cNvPr id="578" name="Freeform 107">
                      <a:extLst>
                        <a:ext uri="{FF2B5EF4-FFF2-40B4-BE49-F238E27FC236}">
                          <a16:creationId xmlns:a16="http://schemas.microsoft.com/office/drawing/2014/main" id="{42F5A14F-5436-A8EF-2CB9-F919912BB7B3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58" y="1646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97 h 125"/>
                        <a:gd name="T2" fmla="*/ 87 w 393"/>
                        <a:gd name="T3" fmla="*/ 125 h 125"/>
                        <a:gd name="T4" fmla="*/ 298 w 393"/>
                        <a:gd name="T5" fmla="*/ 42 h 125"/>
                        <a:gd name="T6" fmla="*/ 393 w 393"/>
                        <a:gd name="T7" fmla="*/ 70 h 125"/>
                        <a:gd name="T8" fmla="*/ 342 w 393"/>
                        <a:gd name="T9" fmla="*/ 0 h 125"/>
                        <a:gd name="T10" fmla="*/ 95 w 393"/>
                        <a:gd name="T11" fmla="*/ 0 h 125"/>
                        <a:gd name="T12" fmla="*/ 197 w 393"/>
                        <a:gd name="T13" fmla="*/ 21 h 125"/>
                        <a:gd name="T14" fmla="*/ 0 w 393"/>
                        <a:gd name="T15" fmla="*/ 97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97"/>
                          </a:moveTo>
                          <a:lnTo>
                            <a:pt x="87" y="125"/>
                          </a:lnTo>
                          <a:lnTo>
                            <a:pt x="298" y="42"/>
                          </a:lnTo>
                          <a:lnTo>
                            <a:pt x="393" y="70"/>
                          </a:lnTo>
                          <a:lnTo>
                            <a:pt x="342" y="0"/>
                          </a:lnTo>
                          <a:lnTo>
                            <a:pt x="95" y="0"/>
                          </a:lnTo>
                          <a:lnTo>
                            <a:pt x="197" y="21"/>
                          </a:lnTo>
                          <a:lnTo>
                            <a:pt x="0" y="9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79" name="Freeform 108">
                      <a:extLst>
                        <a:ext uri="{FF2B5EF4-FFF2-40B4-BE49-F238E27FC236}">
                          <a16:creationId xmlns:a16="http://schemas.microsoft.com/office/drawing/2014/main" id="{909A80AB-7C86-FEC4-22FF-7845C6F1E562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58" y="1646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97 h 125"/>
                        <a:gd name="T2" fmla="*/ 87 w 393"/>
                        <a:gd name="T3" fmla="*/ 125 h 125"/>
                        <a:gd name="T4" fmla="*/ 298 w 393"/>
                        <a:gd name="T5" fmla="*/ 42 h 125"/>
                        <a:gd name="T6" fmla="*/ 393 w 393"/>
                        <a:gd name="T7" fmla="*/ 70 h 125"/>
                        <a:gd name="T8" fmla="*/ 342 w 393"/>
                        <a:gd name="T9" fmla="*/ 0 h 125"/>
                        <a:gd name="T10" fmla="*/ 95 w 393"/>
                        <a:gd name="T11" fmla="*/ 0 h 125"/>
                        <a:gd name="T12" fmla="*/ 197 w 393"/>
                        <a:gd name="T13" fmla="*/ 21 h 125"/>
                        <a:gd name="T14" fmla="*/ 0 w 393"/>
                        <a:gd name="T15" fmla="*/ 97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97"/>
                          </a:moveTo>
                          <a:lnTo>
                            <a:pt x="87" y="125"/>
                          </a:lnTo>
                          <a:lnTo>
                            <a:pt x="298" y="42"/>
                          </a:lnTo>
                          <a:lnTo>
                            <a:pt x="393" y="70"/>
                          </a:lnTo>
                          <a:lnTo>
                            <a:pt x="342" y="0"/>
                          </a:lnTo>
                          <a:lnTo>
                            <a:pt x="95" y="0"/>
                          </a:lnTo>
                          <a:lnTo>
                            <a:pt x="197" y="21"/>
                          </a:lnTo>
                          <a:lnTo>
                            <a:pt x="0" y="9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80" name="Freeform 109">
                      <a:extLst>
                        <a:ext uri="{FF2B5EF4-FFF2-40B4-BE49-F238E27FC236}">
                          <a16:creationId xmlns:a16="http://schemas.microsoft.com/office/drawing/2014/main" id="{942B23E4-C139-4333-3ADC-18A99E503EE5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29" y="1792"/>
                      <a:ext cx="393" cy="131"/>
                    </a:xfrm>
                    <a:custGeom>
                      <a:avLst/>
                      <a:gdLst>
                        <a:gd name="T0" fmla="*/ 393 w 393"/>
                        <a:gd name="T1" fmla="*/ 28 h 131"/>
                        <a:gd name="T2" fmla="*/ 306 w 393"/>
                        <a:gd name="T3" fmla="*/ 0 h 131"/>
                        <a:gd name="T4" fmla="*/ 102 w 393"/>
                        <a:gd name="T5" fmla="*/ 83 h 131"/>
                        <a:gd name="T6" fmla="*/ 0 w 393"/>
                        <a:gd name="T7" fmla="*/ 55 h 131"/>
                        <a:gd name="T8" fmla="*/ 51 w 393"/>
                        <a:gd name="T9" fmla="*/ 131 h 131"/>
                        <a:gd name="T10" fmla="*/ 306 w 393"/>
                        <a:gd name="T11" fmla="*/ 131 h 131"/>
                        <a:gd name="T12" fmla="*/ 196 w 393"/>
                        <a:gd name="T13" fmla="*/ 104 h 131"/>
                        <a:gd name="T14" fmla="*/ 393 w 393"/>
                        <a:gd name="T15" fmla="*/ 28 h 131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31">
                          <a:moveTo>
                            <a:pt x="393" y="28"/>
                          </a:moveTo>
                          <a:lnTo>
                            <a:pt x="306" y="0"/>
                          </a:lnTo>
                          <a:lnTo>
                            <a:pt x="102" y="83"/>
                          </a:lnTo>
                          <a:lnTo>
                            <a:pt x="0" y="55"/>
                          </a:lnTo>
                          <a:lnTo>
                            <a:pt x="51" y="131"/>
                          </a:lnTo>
                          <a:lnTo>
                            <a:pt x="306" y="131"/>
                          </a:lnTo>
                          <a:lnTo>
                            <a:pt x="196" y="104"/>
                          </a:lnTo>
                          <a:lnTo>
                            <a:pt x="393" y="28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81" name="Freeform 110">
                      <a:extLst>
                        <a:ext uri="{FF2B5EF4-FFF2-40B4-BE49-F238E27FC236}">
                          <a16:creationId xmlns:a16="http://schemas.microsoft.com/office/drawing/2014/main" id="{A70222D5-FC88-A909-8B0E-50ECB0C83EF7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29" y="1792"/>
                      <a:ext cx="393" cy="131"/>
                    </a:xfrm>
                    <a:custGeom>
                      <a:avLst/>
                      <a:gdLst>
                        <a:gd name="T0" fmla="*/ 393 w 393"/>
                        <a:gd name="T1" fmla="*/ 28 h 131"/>
                        <a:gd name="T2" fmla="*/ 306 w 393"/>
                        <a:gd name="T3" fmla="*/ 0 h 131"/>
                        <a:gd name="T4" fmla="*/ 102 w 393"/>
                        <a:gd name="T5" fmla="*/ 83 h 131"/>
                        <a:gd name="T6" fmla="*/ 0 w 393"/>
                        <a:gd name="T7" fmla="*/ 55 h 131"/>
                        <a:gd name="T8" fmla="*/ 51 w 393"/>
                        <a:gd name="T9" fmla="*/ 131 h 131"/>
                        <a:gd name="T10" fmla="*/ 306 w 393"/>
                        <a:gd name="T11" fmla="*/ 131 h 131"/>
                        <a:gd name="T12" fmla="*/ 196 w 393"/>
                        <a:gd name="T13" fmla="*/ 104 h 131"/>
                        <a:gd name="T14" fmla="*/ 393 w 393"/>
                        <a:gd name="T15" fmla="*/ 28 h 131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31">
                          <a:moveTo>
                            <a:pt x="393" y="28"/>
                          </a:moveTo>
                          <a:lnTo>
                            <a:pt x="306" y="0"/>
                          </a:lnTo>
                          <a:lnTo>
                            <a:pt x="102" y="83"/>
                          </a:lnTo>
                          <a:lnTo>
                            <a:pt x="0" y="55"/>
                          </a:lnTo>
                          <a:lnTo>
                            <a:pt x="51" y="131"/>
                          </a:lnTo>
                          <a:lnTo>
                            <a:pt x="306" y="131"/>
                          </a:lnTo>
                          <a:lnTo>
                            <a:pt x="196" y="104"/>
                          </a:lnTo>
                          <a:lnTo>
                            <a:pt x="393" y="28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82" name="Freeform 111">
                      <a:extLst>
                        <a:ext uri="{FF2B5EF4-FFF2-40B4-BE49-F238E27FC236}">
                          <a16:creationId xmlns:a16="http://schemas.microsoft.com/office/drawing/2014/main" id="{68ABD9CD-E943-8584-F29A-897540CD084C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51" y="1639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28 h 125"/>
                        <a:gd name="T2" fmla="*/ 87 w 393"/>
                        <a:gd name="T3" fmla="*/ 0 h 125"/>
                        <a:gd name="T4" fmla="*/ 298 w 393"/>
                        <a:gd name="T5" fmla="*/ 77 h 125"/>
                        <a:gd name="T6" fmla="*/ 393 w 393"/>
                        <a:gd name="T7" fmla="*/ 56 h 125"/>
                        <a:gd name="T8" fmla="*/ 342 w 393"/>
                        <a:gd name="T9" fmla="*/ 125 h 125"/>
                        <a:gd name="T10" fmla="*/ 94 w 393"/>
                        <a:gd name="T11" fmla="*/ 125 h 125"/>
                        <a:gd name="T12" fmla="*/ 196 w 393"/>
                        <a:gd name="T13" fmla="*/ 104 h 125"/>
                        <a:gd name="T14" fmla="*/ 0 w 393"/>
                        <a:gd name="T15" fmla="*/ 28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28"/>
                          </a:moveTo>
                          <a:lnTo>
                            <a:pt x="87" y="0"/>
                          </a:lnTo>
                          <a:lnTo>
                            <a:pt x="298" y="77"/>
                          </a:lnTo>
                          <a:lnTo>
                            <a:pt x="393" y="56"/>
                          </a:lnTo>
                          <a:lnTo>
                            <a:pt x="342" y="125"/>
                          </a:lnTo>
                          <a:lnTo>
                            <a:pt x="94" y="125"/>
                          </a:lnTo>
                          <a:lnTo>
                            <a:pt x="196" y="104"/>
                          </a:lnTo>
                          <a:lnTo>
                            <a:pt x="0" y="28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83" name="Freeform 112">
                      <a:extLst>
                        <a:ext uri="{FF2B5EF4-FFF2-40B4-BE49-F238E27FC236}">
                          <a16:creationId xmlns:a16="http://schemas.microsoft.com/office/drawing/2014/main" id="{F5659858-3B73-33A7-87CD-C8F457C4CDE5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51" y="1639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28 h 125"/>
                        <a:gd name="T2" fmla="*/ 87 w 393"/>
                        <a:gd name="T3" fmla="*/ 0 h 125"/>
                        <a:gd name="T4" fmla="*/ 298 w 393"/>
                        <a:gd name="T5" fmla="*/ 77 h 125"/>
                        <a:gd name="T6" fmla="*/ 393 w 393"/>
                        <a:gd name="T7" fmla="*/ 56 h 125"/>
                        <a:gd name="T8" fmla="*/ 342 w 393"/>
                        <a:gd name="T9" fmla="*/ 125 h 125"/>
                        <a:gd name="T10" fmla="*/ 94 w 393"/>
                        <a:gd name="T11" fmla="*/ 125 h 125"/>
                        <a:gd name="T12" fmla="*/ 196 w 393"/>
                        <a:gd name="T13" fmla="*/ 104 h 125"/>
                        <a:gd name="T14" fmla="*/ 0 w 393"/>
                        <a:gd name="T15" fmla="*/ 28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28"/>
                          </a:moveTo>
                          <a:lnTo>
                            <a:pt x="87" y="0"/>
                          </a:lnTo>
                          <a:lnTo>
                            <a:pt x="298" y="77"/>
                          </a:lnTo>
                          <a:lnTo>
                            <a:pt x="393" y="56"/>
                          </a:lnTo>
                          <a:lnTo>
                            <a:pt x="342" y="125"/>
                          </a:lnTo>
                          <a:lnTo>
                            <a:pt x="94" y="125"/>
                          </a:lnTo>
                          <a:lnTo>
                            <a:pt x="196" y="104"/>
                          </a:lnTo>
                          <a:lnTo>
                            <a:pt x="0" y="28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84" name="Freeform 113">
                      <a:extLst>
                        <a:ext uri="{FF2B5EF4-FFF2-40B4-BE49-F238E27FC236}">
                          <a16:creationId xmlns:a16="http://schemas.microsoft.com/office/drawing/2014/main" id="{E6910FFD-E13F-F92B-B4DA-E29BB2DD05A5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44" y="1806"/>
                      <a:ext cx="392" cy="124"/>
                    </a:xfrm>
                    <a:custGeom>
                      <a:avLst/>
                      <a:gdLst>
                        <a:gd name="T0" fmla="*/ 392 w 392"/>
                        <a:gd name="T1" fmla="*/ 97 h 124"/>
                        <a:gd name="T2" fmla="*/ 305 w 392"/>
                        <a:gd name="T3" fmla="*/ 124 h 124"/>
                        <a:gd name="T4" fmla="*/ 101 w 392"/>
                        <a:gd name="T5" fmla="*/ 41 h 124"/>
                        <a:gd name="T6" fmla="*/ 0 w 392"/>
                        <a:gd name="T7" fmla="*/ 69 h 124"/>
                        <a:gd name="T8" fmla="*/ 51 w 392"/>
                        <a:gd name="T9" fmla="*/ 0 h 124"/>
                        <a:gd name="T10" fmla="*/ 305 w 392"/>
                        <a:gd name="T11" fmla="*/ 0 h 124"/>
                        <a:gd name="T12" fmla="*/ 196 w 392"/>
                        <a:gd name="T13" fmla="*/ 20 h 124"/>
                        <a:gd name="T14" fmla="*/ 392 w 392"/>
                        <a:gd name="T15" fmla="*/ 97 h 12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2" h="124">
                          <a:moveTo>
                            <a:pt x="392" y="97"/>
                          </a:moveTo>
                          <a:lnTo>
                            <a:pt x="305" y="124"/>
                          </a:lnTo>
                          <a:lnTo>
                            <a:pt x="101" y="41"/>
                          </a:lnTo>
                          <a:lnTo>
                            <a:pt x="0" y="69"/>
                          </a:lnTo>
                          <a:lnTo>
                            <a:pt x="51" y="0"/>
                          </a:lnTo>
                          <a:lnTo>
                            <a:pt x="305" y="0"/>
                          </a:lnTo>
                          <a:lnTo>
                            <a:pt x="196" y="20"/>
                          </a:lnTo>
                          <a:lnTo>
                            <a:pt x="392" y="9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85" name="Freeform 114">
                      <a:extLst>
                        <a:ext uri="{FF2B5EF4-FFF2-40B4-BE49-F238E27FC236}">
                          <a16:creationId xmlns:a16="http://schemas.microsoft.com/office/drawing/2014/main" id="{8920CCCC-7DCB-B271-50E6-C4A4BD5128AF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44" y="1806"/>
                      <a:ext cx="392" cy="124"/>
                    </a:xfrm>
                    <a:custGeom>
                      <a:avLst/>
                      <a:gdLst>
                        <a:gd name="T0" fmla="*/ 392 w 392"/>
                        <a:gd name="T1" fmla="*/ 97 h 124"/>
                        <a:gd name="T2" fmla="*/ 305 w 392"/>
                        <a:gd name="T3" fmla="*/ 124 h 124"/>
                        <a:gd name="T4" fmla="*/ 101 w 392"/>
                        <a:gd name="T5" fmla="*/ 41 h 124"/>
                        <a:gd name="T6" fmla="*/ 0 w 392"/>
                        <a:gd name="T7" fmla="*/ 69 h 124"/>
                        <a:gd name="T8" fmla="*/ 51 w 392"/>
                        <a:gd name="T9" fmla="*/ 0 h 124"/>
                        <a:gd name="T10" fmla="*/ 305 w 392"/>
                        <a:gd name="T11" fmla="*/ 0 h 124"/>
                        <a:gd name="T12" fmla="*/ 196 w 392"/>
                        <a:gd name="T13" fmla="*/ 20 h 124"/>
                        <a:gd name="T14" fmla="*/ 392 w 392"/>
                        <a:gd name="T15" fmla="*/ 97 h 12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2" h="124">
                          <a:moveTo>
                            <a:pt x="392" y="97"/>
                          </a:moveTo>
                          <a:lnTo>
                            <a:pt x="305" y="124"/>
                          </a:lnTo>
                          <a:lnTo>
                            <a:pt x="101" y="41"/>
                          </a:lnTo>
                          <a:lnTo>
                            <a:pt x="0" y="69"/>
                          </a:lnTo>
                          <a:lnTo>
                            <a:pt x="51" y="0"/>
                          </a:lnTo>
                          <a:lnTo>
                            <a:pt x="305" y="0"/>
                          </a:lnTo>
                          <a:lnTo>
                            <a:pt x="196" y="20"/>
                          </a:lnTo>
                          <a:lnTo>
                            <a:pt x="392" y="9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</p:grpSp>
            </p:grpSp>
          </p:grpSp>
          <p:sp>
            <p:nvSpPr>
              <p:cNvPr id="573" name="WordArt 115">
                <a:extLst>
                  <a:ext uri="{FF2B5EF4-FFF2-40B4-BE49-F238E27FC236}">
                    <a16:creationId xmlns:a16="http://schemas.microsoft.com/office/drawing/2014/main" id="{CAD024E5-06A1-792B-1006-87B4ACF9DBFA}"/>
                  </a:ext>
                </a:extLst>
              </p:cNvPr>
              <p:cNvSpPr>
                <a:spLocks noChangeAspect="1" noChangeArrowheads="1" noChangeShapeType="1" noTextEdit="1"/>
              </p:cNvSpPr>
              <p:nvPr/>
            </p:nvSpPr>
            <p:spPr bwMode="auto">
              <a:xfrm>
                <a:off x="3360" y="2376"/>
                <a:ext cx="864" cy="259"/>
              </a:xfrm>
              <a:prstGeom prst="rect">
                <a:avLst/>
              </a:prstGeom>
            </p:spPr>
            <p:txBody>
              <a:bodyPr wrap="none" fromWordArt="1">
                <a:prstTxWarp prst="textCanDown">
                  <a:avLst>
                    <a:gd name="adj" fmla="val 33333"/>
                  </a:avLst>
                </a:prstTxWarp>
              </a:bodyPr>
              <a:lstStyle/>
              <a:p>
                <a:pPr algn="ctr"/>
                <a:endParaRPr lang="en-GB" sz="1400" kern="10">
                  <a:ln w="9525">
                    <a:solidFill>
                      <a:srgbClr val="FFFFFF"/>
                    </a:solidFill>
                    <a:round/>
                    <a:headEnd/>
                    <a:tailEnd/>
                  </a:ln>
                  <a:solidFill>
                    <a:srgbClr val="FFFFFF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  <p:sp>
          <p:nvSpPr>
            <p:cNvPr id="571" name="WordArt 68">
              <a:extLst>
                <a:ext uri="{FF2B5EF4-FFF2-40B4-BE49-F238E27FC236}">
                  <a16:creationId xmlns:a16="http://schemas.microsoft.com/office/drawing/2014/main" id="{A3D88806-69A4-6DFD-018E-620BEF6A2D4F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39138" y="2769321"/>
              <a:ext cx="1283449" cy="172505"/>
            </a:xfrm>
            <a:prstGeom prst="rect">
              <a:avLst/>
            </a:prstGeom>
          </p:spPr>
          <p:txBody>
            <a:bodyPr wrap="none" fromWordArt="1">
              <a:prstTxWarp prst="textCanDown">
                <a:avLst>
                  <a:gd name="adj" fmla="val 33333"/>
                </a:avLst>
              </a:prstTxWarp>
            </a:bodyPr>
            <a:lstStyle/>
            <a:p>
              <a:pPr algn="ctr"/>
              <a:r>
                <a:rPr lang="en-US" sz="1400" kern="10">
                  <a:ln w="9525">
                    <a:solidFill>
                      <a:srgbClr val="FFFFFF"/>
                    </a:solidFill>
                    <a:round/>
                    <a:headEnd/>
                    <a:tailEnd/>
                  </a:ln>
                  <a:solidFill>
                    <a:srgbClr val="FFFFFF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tof_1_2_2</a:t>
              </a:r>
            </a:p>
          </p:txBody>
        </p:sp>
      </p:grpSp>
      <p:grpSp>
        <p:nvGrpSpPr>
          <p:cNvPr id="607" name="Gruppo 599">
            <a:extLst>
              <a:ext uri="{FF2B5EF4-FFF2-40B4-BE49-F238E27FC236}">
                <a16:creationId xmlns:a16="http://schemas.microsoft.com/office/drawing/2014/main" id="{EE448C0A-723E-87C6-C1E2-4A642EE65C2A}"/>
              </a:ext>
            </a:extLst>
          </p:cNvPr>
          <p:cNvGrpSpPr/>
          <p:nvPr/>
        </p:nvGrpSpPr>
        <p:grpSpPr>
          <a:xfrm>
            <a:off x="1666205" y="5001846"/>
            <a:ext cx="1876180" cy="583125"/>
            <a:chOff x="9946563" y="4306849"/>
            <a:chExt cx="1123818" cy="350441"/>
          </a:xfrm>
        </p:grpSpPr>
        <p:sp>
          <p:nvSpPr>
            <p:cNvPr id="608" name="Text Box 169">
              <a:extLst>
                <a:ext uri="{FF2B5EF4-FFF2-40B4-BE49-F238E27FC236}">
                  <a16:creationId xmlns:a16="http://schemas.microsoft.com/office/drawing/2014/main" id="{7F35B15B-902A-C7D8-8F60-D2BAE293A9A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946563" y="4417943"/>
              <a:ext cx="907197" cy="14928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0000" tIns="46800" rIns="90000" bIns="46800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66CC00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SzPct val="7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it-IT" sz="1000" b="1"/>
                <a:t>server_1_1</a:t>
              </a:r>
            </a:p>
          </p:txBody>
        </p:sp>
        <p:sp>
          <p:nvSpPr>
            <p:cNvPr id="609" name="AutoShape 171">
              <a:extLst>
                <a:ext uri="{FF2B5EF4-FFF2-40B4-BE49-F238E27FC236}">
                  <a16:creationId xmlns:a16="http://schemas.microsoft.com/office/drawing/2014/main" id="{25362DCA-7FBE-354E-DAE7-5F3529BE75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91757" y="4306849"/>
              <a:ext cx="378624" cy="350441"/>
            </a:xfrm>
            <a:prstGeom prst="cube">
              <a:avLst>
                <a:gd name="adj" fmla="val 15116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66CC00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SzPct val="7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it-IT" altLang="it-IT" sz="1800">
                <a:latin typeface="Arial" panose="020B0604020202020204" pitchFamily="34" charset="0"/>
              </a:endParaRPr>
            </a:p>
          </p:txBody>
        </p:sp>
        <p:sp>
          <p:nvSpPr>
            <p:cNvPr id="610" name="mainfrm">
              <a:extLst>
                <a:ext uri="{FF2B5EF4-FFF2-40B4-BE49-F238E27FC236}">
                  <a16:creationId xmlns:a16="http://schemas.microsoft.com/office/drawing/2014/main" id="{BC0815D9-A2F6-A318-2B57-341A52C991B9}"/>
                </a:ext>
              </a:extLst>
            </p:cNvPr>
            <p:cNvSpPr>
              <a:spLocks noEditPoints="1" noChangeArrowheads="1"/>
            </p:cNvSpPr>
            <p:nvPr/>
          </p:nvSpPr>
          <p:spPr bwMode="auto">
            <a:xfrm>
              <a:off x="10691757" y="4360763"/>
              <a:ext cx="324710" cy="296527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326 w 21600"/>
                <a:gd name="T25" fmla="*/ 22180 h 21600"/>
                <a:gd name="T26" fmla="*/ 21559 w 21600"/>
                <a:gd name="T27" fmla="*/ 27893 h 2160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1600" h="21600" extrusionOk="0">
                  <a:moveTo>
                    <a:pt x="21600" y="10885"/>
                  </a:moveTo>
                  <a:lnTo>
                    <a:pt x="21600" y="0"/>
                  </a:lnTo>
                  <a:lnTo>
                    <a:pt x="10634" y="0"/>
                  </a:lnTo>
                  <a:lnTo>
                    <a:pt x="0" y="0"/>
                  </a:lnTo>
                  <a:lnTo>
                    <a:pt x="0" y="10885"/>
                  </a:lnTo>
                  <a:lnTo>
                    <a:pt x="0" y="19729"/>
                  </a:lnTo>
                  <a:lnTo>
                    <a:pt x="1163" y="19729"/>
                  </a:lnTo>
                  <a:lnTo>
                    <a:pt x="1163" y="21600"/>
                  </a:lnTo>
                  <a:lnTo>
                    <a:pt x="10800" y="21600"/>
                  </a:lnTo>
                  <a:lnTo>
                    <a:pt x="20603" y="21600"/>
                  </a:lnTo>
                  <a:lnTo>
                    <a:pt x="20603" y="19729"/>
                  </a:lnTo>
                  <a:lnTo>
                    <a:pt x="21600" y="19729"/>
                  </a:lnTo>
                  <a:lnTo>
                    <a:pt x="21600" y="10885"/>
                  </a:lnTo>
                  <a:close/>
                </a:path>
                <a:path w="21600" h="21600" extrusionOk="0">
                  <a:moveTo>
                    <a:pt x="1163" y="19729"/>
                  </a:moveTo>
                  <a:lnTo>
                    <a:pt x="4320" y="19729"/>
                  </a:lnTo>
                  <a:lnTo>
                    <a:pt x="16449" y="19729"/>
                  </a:lnTo>
                  <a:lnTo>
                    <a:pt x="20603" y="19729"/>
                  </a:lnTo>
                  <a:lnTo>
                    <a:pt x="1163" y="19729"/>
                  </a:lnTo>
                  <a:moveTo>
                    <a:pt x="1495" y="2381"/>
                  </a:moveTo>
                  <a:lnTo>
                    <a:pt x="2160" y="2381"/>
                  </a:lnTo>
                  <a:lnTo>
                    <a:pt x="4985" y="2381"/>
                  </a:lnTo>
                  <a:lnTo>
                    <a:pt x="5982" y="2381"/>
                  </a:lnTo>
                  <a:lnTo>
                    <a:pt x="1495" y="2381"/>
                  </a:lnTo>
                  <a:lnTo>
                    <a:pt x="1495" y="3402"/>
                  </a:lnTo>
                  <a:lnTo>
                    <a:pt x="2160" y="3402"/>
                  </a:lnTo>
                  <a:lnTo>
                    <a:pt x="4985" y="3402"/>
                  </a:lnTo>
                  <a:lnTo>
                    <a:pt x="5982" y="3402"/>
                  </a:lnTo>
                  <a:lnTo>
                    <a:pt x="1495" y="3402"/>
                  </a:lnTo>
                  <a:lnTo>
                    <a:pt x="1495" y="4422"/>
                  </a:lnTo>
                  <a:lnTo>
                    <a:pt x="2160" y="4422"/>
                  </a:lnTo>
                  <a:lnTo>
                    <a:pt x="4985" y="4422"/>
                  </a:lnTo>
                  <a:lnTo>
                    <a:pt x="5982" y="4422"/>
                  </a:lnTo>
                  <a:lnTo>
                    <a:pt x="1495" y="4422"/>
                  </a:lnTo>
                  <a:lnTo>
                    <a:pt x="1495" y="5443"/>
                  </a:lnTo>
                  <a:lnTo>
                    <a:pt x="2160" y="5443"/>
                  </a:lnTo>
                  <a:lnTo>
                    <a:pt x="4985" y="5443"/>
                  </a:lnTo>
                  <a:lnTo>
                    <a:pt x="5982" y="5443"/>
                  </a:lnTo>
                  <a:lnTo>
                    <a:pt x="1495" y="5443"/>
                  </a:lnTo>
                  <a:lnTo>
                    <a:pt x="1495" y="6463"/>
                  </a:lnTo>
                  <a:lnTo>
                    <a:pt x="2160" y="6463"/>
                  </a:lnTo>
                  <a:lnTo>
                    <a:pt x="4985" y="6463"/>
                  </a:lnTo>
                  <a:lnTo>
                    <a:pt x="5982" y="6463"/>
                  </a:lnTo>
                  <a:lnTo>
                    <a:pt x="1495" y="6463"/>
                  </a:lnTo>
                  <a:lnTo>
                    <a:pt x="1495" y="7483"/>
                  </a:lnTo>
                  <a:lnTo>
                    <a:pt x="2160" y="7483"/>
                  </a:lnTo>
                  <a:lnTo>
                    <a:pt x="4985" y="7483"/>
                  </a:lnTo>
                  <a:lnTo>
                    <a:pt x="5982" y="7483"/>
                  </a:lnTo>
                  <a:lnTo>
                    <a:pt x="1495" y="7483"/>
                  </a:lnTo>
                  <a:lnTo>
                    <a:pt x="1495" y="8504"/>
                  </a:lnTo>
                  <a:lnTo>
                    <a:pt x="2160" y="8504"/>
                  </a:lnTo>
                  <a:lnTo>
                    <a:pt x="4985" y="8504"/>
                  </a:lnTo>
                  <a:lnTo>
                    <a:pt x="5982" y="8504"/>
                  </a:lnTo>
                  <a:lnTo>
                    <a:pt x="1495" y="8504"/>
                  </a:lnTo>
                  <a:lnTo>
                    <a:pt x="1495" y="9524"/>
                  </a:lnTo>
                  <a:lnTo>
                    <a:pt x="2160" y="9524"/>
                  </a:lnTo>
                  <a:lnTo>
                    <a:pt x="4985" y="9524"/>
                  </a:lnTo>
                  <a:lnTo>
                    <a:pt x="5982" y="9524"/>
                  </a:lnTo>
                  <a:lnTo>
                    <a:pt x="1495" y="9524"/>
                  </a:lnTo>
                  <a:lnTo>
                    <a:pt x="1495" y="10545"/>
                  </a:lnTo>
                  <a:lnTo>
                    <a:pt x="2160" y="10545"/>
                  </a:lnTo>
                  <a:lnTo>
                    <a:pt x="4985" y="10545"/>
                  </a:lnTo>
                  <a:lnTo>
                    <a:pt x="5982" y="10545"/>
                  </a:lnTo>
                  <a:lnTo>
                    <a:pt x="1495" y="10545"/>
                  </a:lnTo>
                  <a:lnTo>
                    <a:pt x="1495" y="11565"/>
                  </a:lnTo>
                  <a:lnTo>
                    <a:pt x="2160" y="11565"/>
                  </a:lnTo>
                  <a:lnTo>
                    <a:pt x="4985" y="11565"/>
                  </a:lnTo>
                  <a:lnTo>
                    <a:pt x="5982" y="11565"/>
                  </a:lnTo>
                  <a:lnTo>
                    <a:pt x="1495" y="11565"/>
                  </a:lnTo>
                  <a:lnTo>
                    <a:pt x="1495" y="12586"/>
                  </a:lnTo>
                  <a:lnTo>
                    <a:pt x="2160" y="12586"/>
                  </a:lnTo>
                  <a:lnTo>
                    <a:pt x="4985" y="12586"/>
                  </a:lnTo>
                  <a:lnTo>
                    <a:pt x="5982" y="12586"/>
                  </a:lnTo>
                  <a:lnTo>
                    <a:pt x="1495" y="12586"/>
                  </a:lnTo>
                  <a:lnTo>
                    <a:pt x="1495" y="13606"/>
                  </a:lnTo>
                  <a:lnTo>
                    <a:pt x="2160" y="13606"/>
                  </a:lnTo>
                  <a:lnTo>
                    <a:pt x="4985" y="13606"/>
                  </a:lnTo>
                  <a:lnTo>
                    <a:pt x="5982" y="13606"/>
                  </a:lnTo>
                  <a:lnTo>
                    <a:pt x="1495" y="13606"/>
                  </a:lnTo>
                  <a:lnTo>
                    <a:pt x="1495" y="14627"/>
                  </a:lnTo>
                  <a:lnTo>
                    <a:pt x="2160" y="14627"/>
                  </a:lnTo>
                  <a:lnTo>
                    <a:pt x="4985" y="14627"/>
                  </a:lnTo>
                  <a:lnTo>
                    <a:pt x="5982" y="14627"/>
                  </a:lnTo>
                  <a:lnTo>
                    <a:pt x="1495" y="14627"/>
                  </a:lnTo>
                  <a:lnTo>
                    <a:pt x="1495" y="15647"/>
                  </a:lnTo>
                  <a:lnTo>
                    <a:pt x="2160" y="15647"/>
                  </a:lnTo>
                  <a:lnTo>
                    <a:pt x="4985" y="15647"/>
                  </a:lnTo>
                  <a:lnTo>
                    <a:pt x="5982" y="15647"/>
                  </a:lnTo>
                  <a:lnTo>
                    <a:pt x="1495" y="15647"/>
                  </a:lnTo>
                  <a:lnTo>
                    <a:pt x="1495" y="16668"/>
                  </a:lnTo>
                  <a:lnTo>
                    <a:pt x="2160" y="16668"/>
                  </a:lnTo>
                  <a:lnTo>
                    <a:pt x="4985" y="16668"/>
                  </a:lnTo>
                  <a:lnTo>
                    <a:pt x="5982" y="16668"/>
                  </a:lnTo>
                  <a:lnTo>
                    <a:pt x="1495" y="16668"/>
                  </a:lnTo>
                  <a:lnTo>
                    <a:pt x="1495" y="17688"/>
                  </a:lnTo>
                  <a:lnTo>
                    <a:pt x="2160" y="17688"/>
                  </a:lnTo>
                  <a:lnTo>
                    <a:pt x="4985" y="17688"/>
                  </a:lnTo>
                  <a:lnTo>
                    <a:pt x="5982" y="17688"/>
                  </a:lnTo>
                  <a:lnTo>
                    <a:pt x="1495" y="17688"/>
                  </a:lnTo>
                  <a:moveTo>
                    <a:pt x="1994" y="19729"/>
                  </a:moveTo>
                  <a:lnTo>
                    <a:pt x="1994" y="20069"/>
                  </a:lnTo>
                  <a:lnTo>
                    <a:pt x="1994" y="21260"/>
                  </a:lnTo>
                  <a:lnTo>
                    <a:pt x="1994" y="21600"/>
                  </a:lnTo>
                  <a:lnTo>
                    <a:pt x="1994" y="19729"/>
                  </a:lnTo>
                  <a:lnTo>
                    <a:pt x="2658" y="19729"/>
                  </a:lnTo>
                  <a:lnTo>
                    <a:pt x="2658" y="20069"/>
                  </a:lnTo>
                  <a:lnTo>
                    <a:pt x="2658" y="21260"/>
                  </a:lnTo>
                  <a:lnTo>
                    <a:pt x="2658" y="21600"/>
                  </a:lnTo>
                  <a:lnTo>
                    <a:pt x="2658" y="19729"/>
                  </a:lnTo>
                  <a:lnTo>
                    <a:pt x="3489" y="19729"/>
                  </a:lnTo>
                  <a:lnTo>
                    <a:pt x="3489" y="20069"/>
                  </a:lnTo>
                  <a:lnTo>
                    <a:pt x="3489" y="21260"/>
                  </a:lnTo>
                  <a:lnTo>
                    <a:pt x="3489" y="21600"/>
                  </a:lnTo>
                  <a:lnTo>
                    <a:pt x="3489" y="19729"/>
                  </a:lnTo>
                  <a:lnTo>
                    <a:pt x="4320" y="19729"/>
                  </a:lnTo>
                  <a:lnTo>
                    <a:pt x="4320" y="20069"/>
                  </a:lnTo>
                  <a:lnTo>
                    <a:pt x="4320" y="21260"/>
                  </a:lnTo>
                  <a:lnTo>
                    <a:pt x="4320" y="21600"/>
                  </a:lnTo>
                  <a:lnTo>
                    <a:pt x="4320" y="19729"/>
                  </a:lnTo>
                  <a:lnTo>
                    <a:pt x="5151" y="19729"/>
                  </a:lnTo>
                  <a:lnTo>
                    <a:pt x="5151" y="20069"/>
                  </a:lnTo>
                  <a:lnTo>
                    <a:pt x="5151" y="21260"/>
                  </a:lnTo>
                  <a:lnTo>
                    <a:pt x="5151" y="21600"/>
                  </a:lnTo>
                  <a:lnTo>
                    <a:pt x="5151" y="19729"/>
                  </a:lnTo>
                  <a:lnTo>
                    <a:pt x="5982" y="19729"/>
                  </a:lnTo>
                  <a:lnTo>
                    <a:pt x="5982" y="20069"/>
                  </a:lnTo>
                  <a:lnTo>
                    <a:pt x="5982" y="21260"/>
                  </a:lnTo>
                  <a:lnTo>
                    <a:pt x="5982" y="21600"/>
                  </a:lnTo>
                  <a:lnTo>
                    <a:pt x="5982" y="19729"/>
                  </a:lnTo>
                  <a:lnTo>
                    <a:pt x="6812" y="19729"/>
                  </a:lnTo>
                  <a:lnTo>
                    <a:pt x="6812" y="20069"/>
                  </a:lnTo>
                  <a:lnTo>
                    <a:pt x="6812" y="21260"/>
                  </a:lnTo>
                  <a:lnTo>
                    <a:pt x="6812" y="21600"/>
                  </a:lnTo>
                  <a:lnTo>
                    <a:pt x="6812" y="19729"/>
                  </a:lnTo>
                  <a:lnTo>
                    <a:pt x="7643" y="19729"/>
                  </a:lnTo>
                  <a:lnTo>
                    <a:pt x="7643" y="20069"/>
                  </a:lnTo>
                  <a:lnTo>
                    <a:pt x="7643" y="21260"/>
                  </a:lnTo>
                  <a:lnTo>
                    <a:pt x="7643" y="21600"/>
                  </a:lnTo>
                  <a:lnTo>
                    <a:pt x="7643" y="19729"/>
                  </a:lnTo>
                  <a:lnTo>
                    <a:pt x="8474" y="19729"/>
                  </a:lnTo>
                  <a:lnTo>
                    <a:pt x="8474" y="20069"/>
                  </a:lnTo>
                  <a:lnTo>
                    <a:pt x="8474" y="21260"/>
                  </a:lnTo>
                  <a:lnTo>
                    <a:pt x="8474" y="21600"/>
                  </a:lnTo>
                  <a:lnTo>
                    <a:pt x="8474" y="19729"/>
                  </a:lnTo>
                  <a:lnTo>
                    <a:pt x="9305" y="19729"/>
                  </a:lnTo>
                  <a:lnTo>
                    <a:pt x="9305" y="20069"/>
                  </a:lnTo>
                  <a:lnTo>
                    <a:pt x="9305" y="21260"/>
                  </a:lnTo>
                  <a:lnTo>
                    <a:pt x="9305" y="21600"/>
                  </a:lnTo>
                  <a:lnTo>
                    <a:pt x="9305" y="19729"/>
                  </a:lnTo>
                  <a:lnTo>
                    <a:pt x="10135" y="19729"/>
                  </a:lnTo>
                  <a:lnTo>
                    <a:pt x="10135" y="20069"/>
                  </a:lnTo>
                  <a:lnTo>
                    <a:pt x="10135" y="21260"/>
                  </a:lnTo>
                  <a:lnTo>
                    <a:pt x="10135" y="21600"/>
                  </a:lnTo>
                  <a:lnTo>
                    <a:pt x="10135" y="19729"/>
                  </a:lnTo>
                  <a:lnTo>
                    <a:pt x="10966" y="19729"/>
                  </a:lnTo>
                  <a:lnTo>
                    <a:pt x="10966" y="20069"/>
                  </a:lnTo>
                  <a:lnTo>
                    <a:pt x="10966" y="21260"/>
                  </a:lnTo>
                  <a:lnTo>
                    <a:pt x="10966" y="21600"/>
                  </a:lnTo>
                  <a:lnTo>
                    <a:pt x="10966" y="19729"/>
                  </a:lnTo>
                  <a:lnTo>
                    <a:pt x="11797" y="19729"/>
                  </a:lnTo>
                  <a:lnTo>
                    <a:pt x="11797" y="20069"/>
                  </a:lnTo>
                  <a:lnTo>
                    <a:pt x="11797" y="21260"/>
                  </a:lnTo>
                  <a:lnTo>
                    <a:pt x="11797" y="21600"/>
                  </a:lnTo>
                  <a:lnTo>
                    <a:pt x="11797" y="19729"/>
                  </a:lnTo>
                  <a:lnTo>
                    <a:pt x="12462" y="19729"/>
                  </a:lnTo>
                  <a:lnTo>
                    <a:pt x="12462" y="20069"/>
                  </a:lnTo>
                  <a:lnTo>
                    <a:pt x="12462" y="21260"/>
                  </a:lnTo>
                  <a:lnTo>
                    <a:pt x="12462" y="21600"/>
                  </a:lnTo>
                  <a:lnTo>
                    <a:pt x="12462" y="19729"/>
                  </a:lnTo>
                  <a:lnTo>
                    <a:pt x="13292" y="19729"/>
                  </a:lnTo>
                  <a:lnTo>
                    <a:pt x="13292" y="20069"/>
                  </a:lnTo>
                  <a:lnTo>
                    <a:pt x="13292" y="21260"/>
                  </a:lnTo>
                  <a:lnTo>
                    <a:pt x="13292" y="21600"/>
                  </a:lnTo>
                  <a:lnTo>
                    <a:pt x="13292" y="19729"/>
                  </a:lnTo>
                  <a:lnTo>
                    <a:pt x="14123" y="19729"/>
                  </a:lnTo>
                  <a:lnTo>
                    <a:pt x="14123" y="20069"/>
                  </a:lnTo>
                  <a:lnTo>
                    <a:pt x="14123" y="21260"/>
                  </a:lnTo>
                  <a:lnTo>
                    <a:pt x="14123" y="21600"/>
                  </a:lnTo>
                  <a:lnTo>
                    <a:pt x="14123" y="19729"/>
                  </a:lnTo>
                  <a:lnTo>
                    <a:pt x="14954" y="19729"/>
                  </a:lnTo>
                  <a:lnTo>
                    <a:pt x="14954" y="20069"/>
                  </a:lnTo>
                  <a:lnTo>
                    <a:pt x="14954" y="21260"/>
                  </a:lnTo>
                  <a:lnTo>
                    <a:pt x="14954" y="21600"/>
                  </a:lnTo>
                  <a:lnTo>
                    <a:pt x="14954" y="19729"/>
                  </a:lnTo>
                  <a:lnTo>
                    <a:pt x="15785" y="19729"/>
                  </a:lnTo>
                  <a:lnTo>
                    <a:pt x="15785" y="20069"/>
                  </a:lnTo>
                  <a:lnTo>
                    <a:pt x="15785" y="21260"/>
                  </a:lnTo>
                  <a:lnTo>
                    <a:pt x="15785" y="21600"/>
                  </a:lnTo>
                  <a:lnTo>
                    <a:pt x="15785" y="19729"/>
                  </a:lnTo>
                  <a:lnTo>
                    <a:pt x="16615" y="19729"/>
                  </a:lnTo>
                  <a:lnTo>
                    <a:pt x="16615" y="20069"/>
                  </a:lnTo>
                  <a:lnTo>
                    <a:pt x="16615" y="21260"/>
                  </a:lnTo>
                  <a:lnTo>
                    <a:pt x="16615" y="21600"/>
                  </a:lnTo>
                  <a:lnTo>
                    <a:pt x="16615" y="19729"/>
                  </a:lnTo>
                  <a:lnTo>
                    <a:pt x="17446" y="19729"/>
                  </a:lnTo>
                  <a:lnTo>
                    <a:pt x="17446" y="20069"/>
                  </a:lnTo>
                  <a:lnTo>
                    <a:pt x="17446" y="21260"/>
                  </a:lnTo>
                  <a:lnTo>
                    <a:pt x="17446" y="21600"/>
                  </a:lnTo>
                  <a:lnTo>
                    <a:pt x="17446" y="19729"/>
                  </a:lnTo>
                  <a:lnTo>
                    <a:pt x="18277" y="19729"/>
                  </a:lnTo>
                  <a:lnTo>
                    <a:pt x="18277" y="20069"/>
                  </a:lnTo>
                  <a:lnTo>
                    <a:pt x="18277" y="21260"/>
                  </a:lnTo>
                  <a:lnTo>
                    <a:pt x="18277" y="21600"/>
                  </a:lnTo>
                  <a:lnTo>
                    <a:pt x="18277" y="19729"/>
                  </a:lnTo>
                  <a:lnTo>
                    <a:pt x="19108" y="19729"/>
                  </a:lnTo>
                  <a:lnTo>
                    <a:pt x="19108" y="20069"/>
                  </a:lnTo>
                  <a:lnTo>
                    <a:pt x="19108" y="21260"/>
                  </a:lnTo>
                  <a:lnTo>
                    <a:pt x="19108" y="21600"/>
                  </a:lnTo>
                  <a:lnTo>
                    <a:pt x="19108" y="19729"/>
                  </a:lnTo>
                  <a:lnTo>
                    <a:pt x="19938" y="19729"/>
                  </a:lnTo>
                  <a:lnTo>
                    <a:pt x="19938" y="20069"/>
                  </a:lnTo>
                  <a:lnTo>
                    <a:pt x="19938" y="21260"/>
                  </a:lnTo>
                  <a:lnTo>
                    <a:pt x="19938" y="21600"/>
                  </a:lnTo>
                  <a:lnTo>
                    <a:pt x="19938" y="19729"/>
                  </a:lnTo>
                  <a:moveTo>
                    <a:pt x="1495" y="1531"/>
                  </a:moveTo>
                  <a:lnTo>
                    <a:pt x="5982" y="1531"/>
                  </a:lnTo>
                  <a:lnTo>
                    <a:pt x="5982" y="18539"/>
                  </a:lnTo>
                  <a:lnTo>
                    <a:pt x="1495" y="18539"/>
                  </a:lnTo>
                  <a:lnTo>
                    <a:pt x="1495" y="1531"/>
                  </a:lnTo>
                  <a:moveTo>
                    <a:pt x="7311" y="1531"/>
                  </a:moveTo>
                  <a:lnTo>
                    <a:pt x="7975" y="1531"/>
                  </a:lnTo>
                  <a:lnTo>
                    <a:pt x="7975" y="8334"/>
                  </a:lnTo>
                  <a:lnTo>
                    <a:pt x="7311" y="8334"/>
                  </a:lnTo>
                  <a:lnTo>
                    <a:pt x="7311" y="1531"/>
                  </a:lnTo>
                  <a:moveTo>
                    <a:pt x="7145" y="9865"/>
                  </a:moveTo>
                  <a:lnTo>
                    <a:pt x="8142" y="9865"/>
                  </a:lnTo>
                  <a:lnTo>
                    <a:pt x="8142" y="10715"/>
                  </a:lnTo>
                  <a:lnTo>
                    <a:pt x="7145" y="10715"/>
                  </a:lnTo>
                  <a:lnTo>
                    <a:pt x="7145" y="9865"/>
                  </a:lnTo>
                  <a:moveTo>
                    <a:pt x="8972" y="1531"/>
                  </a:moveTo>
                  <a:lnTo>
                    <a:pt x="12462" y="1531"/>
                  </a:lnTo>
                  <a:lnTo>
                    <a:pt x="12462" y="5443"/>
                  </a:lnTo>
                  <a:lnTo>
                    <a:pt x="8972" y="5443"/>
                  </a:lnTo>
                  <a:lnTo>
                    <a:pt x="8972" y="1531"/>
                  </a:lnTo>
                  <a:moveTo>
                    <a:pt x="13625" y="1531"/>
                  </a:moveTo>
                  <a:lnTo>
                    <a:pt x="20271" y="1531"/>
                  </a:lnTo>
                  <a:lnTo>
                    <a:pt x="20271" y="5443"/>
                  </a:lnTo>
                  <a:lnTo>
                    <a:pt x="13625" y="5443"/>
                  </a:lnTo>
                  <a:lnTo>
                    <a:pt x="13625" y="1531"/>
                  </a:lnTo>
                  <a:moveTo>
                    <a:pt x="18609" y="6463"/>
                  </a:moveTo>
                  <a:lnTo>
                    <a:pt x="20437" y="6463"/>
                  </a:lnTo>
                  <a:lnTo>
                    <a:pt x="20437" y="10885"/>
                  </a:lnTo>
                  <a:lnTo>
                    <a:pt x="18609" y="10885"/>
                  </a:lnTo>
                  <a:lnTo>
                    <a:pt x="18609" y="6463"/>
                  </a:lnTo>
                </a:path>
              </a:pathLst>
            </a:custGeom>
            <a:solidFill>
              <a:srgbClr val="F5F1F1"/>
            </a:solidFill>
            <a:ln w="9525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621" name="Gruppo 599">
            <a:extLst>
              <a:ext uri="{FF2B5EF4-FFF2-40B4-BE49-F238E27FC236}">
                <a16:creationId xmlns:a16="http://schemas.microsoft.com/office/drawing/2014/main" id="{783FDDF0-A897-328B-5BAD-65D54528E76F}"/>
              </a:ext>
            </a:extLst>
          </p:cNvPr>
          <p:cNvGrpSpPr/>
          <p:nvPr/>
        </p:nvGrpSpPr>
        <p:grpSpPr>
          <a:xfrm>
            <a:off x="3859673" y="5006330"/>
            <a:ext cx="1850595" cy="583123"/>
            <a:chOff x="10691757" y="4306849"/>
            <a:chExt cx="1108492" cy="350441"/>
          </a:xfrm>
        </p:grpSpPr>
        <p:sp>
          <p:nvSpPr>
            <p:cNvPr id="622" name="Text Box 169">
              <a:extLst>
                <a:ext uri="{FF2B5EF4-FFF2-40B4-BE49-F238E27FC236}">
                  <a16:creationId xmlns:a16="http://schemas.microsoft.com/office/drawing/2014/main" id="{26C6CADB-33FE-4BC6-E9EF-70CD8119C6E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893052" y="4401124"/>
              <a:ext cx="907197" cy="1492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0000" tIns="46800" rIns="90000" bIns="46800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66CC00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SzPct val="7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it-IT" sz="1000" b="1"/>
                <a:t>server_1_2</a:t>
              </a:r>
            </a:p>
          </p:txBody>
        </p:sp>
        <p:sp>
          <p:nvSpPr>
            <p:cNvPr id="623" name="AutoShape 171">
              <a:extLst>
                <a:ext uri="{FF2B5EF4-FFF2-40B4-BE49-F238E27FC236}">
                  <a16:creationId xmlns:a16="http://schemas.microsoft.com/office/drawing/2014/main" id="{49F87800-CF95-0EB3-7C10-2F2AC210B6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91757" y="4306849"/>
              <a:ext cx="378624" cy="350441"/>
            </a:xfrm>
            <a:prstGeom prst="cube">
              <a:avLst>
                <a:gd name="adj" fmla="val 15116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66CC00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SzPct val="7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it-IT" altLang="it-IT" sz="1800">
                <a:latin typeface="Arial" panose="020B0604020202020204" pitchFamily="34" charset="0"/>
              </a:endParaRPr>
            </a:p>
          </p:txBody>
        </p:sp>
        <p:sp>
          <p:nvSpPr>
            <p:cNvPr id="624" name="mainfrm">
              <a:extLst>
                <a:ext uri="{FF2B5EF4-FFF2-40B4-BE49-F238E27FC236}">
                  <a16:creationId xmlns:a16="http://schemas.microsoft.com/office/drawing/2014/main" id="{75002D52-8D30-FFEC-1BB7-626A1121915D}"/>
                </a:ext>
              </a:extLst>
            </p:cNvPr>
            <p:cNvSpPr>
              <a:spLocks noEditPoints="1" noChangeArrowheads="1"/>
            </p:cNvSpPr>
            <p:nvPr/>
          </p:nvSpPr>
          <p:spPr bwMode="auto">
            <a:xfrm>
              <a:off x="10691757" y="4360763"/>
              <a:ext cx="324710" cy="296527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326 w 21600"/>
                <a:gd name="T25" fmla="*/ 22180 h 21600"/>
                <a:gd name="T26" fmla="*/ 21559 w 21600"/>
                <a:gd name="T27" fmla="*/ 27893 h 2160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1600" h="21600" extrusionOk="0">
                  <a:moveTo>
                    <a:pt x="21600" y="10885"/>
                  </a:moveTo>
                  <a:lnTo>
                    <a:pt x="21600" y="0"/>
                  </a:lnTo>
                  <a:lnTo>
                    <a:pt x="10634" y="0"/>
                  </a:lnTo>
                  <a:lnTo>
                    <a:pt x="0" y="0"/>
                  </a:lnTo>
                  <a:lnTo>
                    <a:pt x="0" y="10885"/>
                  </a:lnTo>
                  <a:lnTo>
                    <a:pt x="0" y="19729"/>
                  </a:lnTo>
                  <a:lnTo>
                    <a:pt x="1163" y="19729"/>
                  </a:lnTo>
                  <a:lnTo>
                    <a:pt x="1163" y="21600"/>
                  </a:lnTo>
                  <a:lnTo>
                    <a:pt x="10800" y="21600"/>
                  </a:lnTo>
                  <a:lnTo>
                    <a:pt x="20603" y="21600"/>
                  </a:lnTo>
                  <a:lnTo>
                    <a:pt x="20603" y="19729"/>
                  </a:lnTo>
                  <a:lnTo>
                    <a:pt x="21600" y="19729"/>
                  </a:lnTo>
                  <a:lnTo>
                    <a:pt x="21600" y="10885"/>
                  </a:lnTo>
                  <a:close/>
                </a:path>
                <a:path w="21600" h="21600" extrusionOk="0">
                  <a:moveTo>
                    <a:pt x="1163" y="19729"/>
                  </a:moveTo>
                  <a:lnTo>
                    <a:pt x="4320" y="19729"/>
                  </a:lnTo>
                  <a:lnTo>
                    <a:pt x="16449" y="19729"/>
                  </a:lnTo>
                  <a:lnTo>
                    <a:pt x="20603" y="19729"/>
                  </a:lnTo>
                  <a:lnTo>
                    <a:pt x="1163" y="19729"/>
                  </a:lnTo>
                  <a:moveTo>
                    <a:pt x="1495" y="2381"/>
                  </a:moveTo>
                  <a:lnTo>
                    <a:pt x="2160" y="2381"/>
                  </a:lnTo>
                  <a:lnTo>
                    <a:pt x="4985" y="2381"/>
                  </a:lnTo>
                  <a:lnTo>
                    <a:pt x="5982" y="2381"/>
                  </a:lnTo>
                  <a:lnTo>
                    <a:pt x="1495" y="2381"/>
                  </a:lnTo>
                  <a:lnTo>
                    <a:pt x="1495" y="3402"/>
                  </a:lnTo>
                  <a:lnTo>
                    <a:pt x="2160" y="3402"/>
                  </a:lnTo>
                  <a:lnTo>
                    <a:pt x="4985" y="3402"/>
                  </a:lnTo>
                  <a:lnTo>
                    <a:pt x="5982" y="3402"/>
                  </a:lnTo>
                  <a:lnTo>
                    <a:pt x="1495" y="3402"/>
                  </a:lnTo>
                  <a:lnTo>
                    <a:pt x="1495" y="4422"/>
                  </a:lnTo>
                  <a:lnTo>
                    <a:pt x="2160" y="4422"/>
                  </a:lnTo>
                  <a:lnTo>
                    <a:pt x="4985" y="4422"/>
                  </a:lnTo>
                  <a:lnTo>
                    <a:pt x="5982" y="4422"/>
                  </a:lnTo>
                  <a:lnTo>
                    <a:pt x="1495" y="4422"/>
                  </a:lnTo>
                  <a:lnTo>
                    <a:pt x="1495" y="5443"/>
                  </a:lnTo>
                  <a:lnTo>
                    <a:pt x="2160" y="5443"/>
                  </a:lnTo>
                  <a:lnTo>
                    <a:pt x="4985" y="5443"/>
                  </a:lnTo>
                  <a:lnTo>
                    <a:pt x="5982" y="5443"/>
                  </a:lnTo>
                  <a:lnTo>
                    <a:pt x="1495" y="5443"/>
                  </a:lnTo>
                  <a:lnTo>
                    <a:pt x="1495" y="6463"/>
                  </a:lnTo>
                  <a:lnTo>
                    <a:pt x="2160" y="6463"/>
                  </a:lnTo>
                  <a:lnTo>
                    <a:pt x="4985" y="6463"/>
                  </a:lnTo>
                  <a:lnTo>
                    <a:pt x="5982" y="6463"/>
                  </a:lnTo>
                  <a:lnTo>
                    <a:pt x="1495" y="6463"/>
                  </a:lnTo>
                  <a:lnTo>
                    <a:pt x="1495" y="7483"/>
                  </a:lnTo>
                  <a:lnTo>
                    <a:pt x="2160" y="7483"/>
                  </a:lnTo>
                  <a:lnTo>
                    <a:pt x="4985" y="7483"/>
                  </a:lnTo>
                  <a:lnTo>
                    <a:pt x="5982" y="7483"/>
                  </a:lnTo>
                  <a:lnTo>
                    <a:pt x="1495" y="7483"/>
                  </a:lnTo>
                  <a:lnTo>
                    <a:pt x="1495" y="8504"/>
                  </a:lnTo>
                  <a:lnTo>
                    <a:pt x="2160" y="8504"/>
                  </a:lnTo>
                  <a:lnTo>
                    <a:pt x="4985" y="8504"/>
                  </a:lnTo>
                  <a:lnTo>
                    <a:pt x="5982" y="8504"/>
                  </a:lnTo>
                  <a:lnTo>
                    <a:pt x="1495" y="8504"/>
                  </a:lnTo>
                  <a:lnTo>
                    <a:pt x="1495" y="9524"/>
                  </a:lnTo>
                  <a:lnTo>
                    <a:pt x="2160" y="9524"/>
                  </a:lnTo>
                  <a:lnTo>
                    <a:pt x="4985" y="9524"/>
                  </a:lnTo>
                  <a:lnTo>
                    <a:pt x="5982" y="9524"/>
                  </a:lnTo>
                  <a:lnTo>
                    <a:pt x="1495" y="9524"/>
                  </a:lnTo>
                  <a:lnTo>
                    <a:pt x="1495" y="10545"/>
                  </a:lnTo>
                  <a:lnTo>
                    <a:pt x="2160" y="10545"/>
                  </a:lnTo>
                  <a:lnTo>
                    <a:pt x="4985" y="10545"/>
                  </a:lnTo>
                  <a:lnTo>
                    <a:pt x="5982" y="10545"/>
                  </a:lnTo>
                  <a:lnTo>
                    <a:pt x="1495" y="10545"/>
                  </a:lnTo>
                  <a:lnTo>
                    <a:pt x="1495" y="11565"/>
                  </a:lnTo>
                  <a:lnTo>
                    <a:pt x="2160" y="11565"/>
                  </a:lnTo>
                  <a:lnTo>
                    <a:pt x="4985" y="11565"/>
                  </a:lnTo>
                  <a:lnTo>
                    <a:pt x="5982" y="11565"/>
                  </a:lnTo>
                  <a:lnTo>
                    <a:pt x="1495" y="11565"/>
                  </a:lnTo>
                  <a:lnTo>
                    <a:pt x="1495" y="12586"/>
                  </a:lnTo>
                  <a:lnTo>
                    <a:pt x="2160" y="12586"/>
                  </a:lnTo>
                  <a:lnTo>
                    <a:pt x="4985" y="12586"/>
                  </a:lnTo>
                  <a:lnTo>
                    <a:pt x="5982" y="12586"/>
                  </a:lnTo>
                  <a:lnTo>
                    <a:pt x="1495" y="12586"/>
                  </a:lnTo>
                  <a:lnTo>
                    <a:pt x="1495" y="13606"/>
                  </a:lnTo>
                  <a:lnTo>
                    <a:pt x="2160" y="13606"/>
                  </a:lnTo>
                  <a:lnTo>
                    <a:pt x="4985" y="13606"/>
                  </a:lnTo>
                  <a:lnTo>
                    <a:pt x="5982" y="13606"/>
                  </a:lnTo>
                  <a:lnTo>
                    <a:pt x="1495" y="13606"/>
                  </a:lnTo>
                  <a:lnTo>
                    <a:pt x="1495" y="14627"/>
                  </a:lnTo>
                  <a:lnTo>
                    <a:pt x="2160" y="14627"/>
                  </a:lnTo>
                  <a:lnTo>
                    <a:pt x="4985" y="14627"/>
                  </a:lnTo>
                  <a:lnTo>
                    <a:pt x="5982" y="14627"/>
                  </a:lnTo>
                  <a:lnTo>
                    <a:pt x="1495" y="14627"/>
                  </a:lnTo>
                  <a:lnTo>
                    <a:pt x="1495" y="15647"/>
                  </a:lnTo>
                  <a:lnTo>
                    <a:pt x="2160" y="15647"/>
                  </a:lnTo>
                  <a:lnTo>
                    <a:pt x="4985" y="15647"/>
                  </a:lnTo>
                  <a:lnTo>
                    <a:pt x="5982" y="15647"/>
                  </a:lnTo>
                  <a:lnTo>
                    <a:pt x="1495" y="15647"/>
                  </a:lnTo>
                  <a:lnTo>
                    <a:pt x="1495" y="16668"/>
                  </a:lnTo>
                  <a:lnTo>
                    <a:pt x="2160" y="16668"/>
                  </a:lnTo>
                  <a:lnTo>
                    <a:pt x="4985" y="16668"/>
                  </a:lnTo>
                  <a:lnTo>
                    <a:pt x="5982" y="16668"/>
                  </a:lnTo>
                  <a:lnTo>
                    <a:pt x="1495" y="16668"/>
                  </a:lnTo>
                  <a:lnTo>
                    <a:pt x="1495" y="17688"/>
                  </a:lnTo>
                  <a:lnTo>
                    <a:pt x="2160" y="17688"/>
                  </a:lnTo>
                  <a:lnTo>
                    <a:pt x="4985" y="17688"/>
                  </a:lnTo>
                  <a:lnTo>
                    <a:pt x="5982" y="17688"/>
                  </a:lnTo>
                  <a:lnTo>
                    <a:pt x="1495" y="17688"/>
                  </a:lnTo>
                  <a:moveTo>
                    <a:pt x="1994" y="19729"/>
                  </a:moveTo>
                  <a:lnTo>
                    <a:pt x="1994" y="20069"/>
                  </a:lnTo>
                  <a:lnTo>
                    <a:pt x="1994" y="21260"/>
                  </a:lnTo>
                  <a:lnTo>
                    <a:pt x="1994" y="21600"/>
                  </a:lnTo>
                  <a:lnTo>
                    <a:pt x="1994" y="19729"/>
                  </a:lnTo>
                  <a:lnTo>
                    <a:pt x="2658" y="19729"/>
                  </a:lnTo>
                  <a:lnTo>
                    <a:pt x="2658" y="20069"/>
                  </a:lnTo>
                  <a:lnTo>
                    <a:pt x="2658" y="21260"/>
                  </a:lnTo>
                  <a:lnTo>
                    <a:pt x="2658" y="21600"/>
                  </a:lnTo>
                  <a:lnTo>
                    <a:pt x="2658" y="19729"/>
                  </a:lnTo>
                  <a:lnTo>
                    <a:pt x="3489" y="19729"/>
                  </a:lnTo>
                  <a:lnTo>
                    <a:pt x="3489" y="20069"/>
                  </a:lnTo>
                  <a:lnTo>
                    <a:pt x="3489" y="21260"/>
                  </a:lnTo>
                  <a:lnTo>
                    <a:pt x="3489" y="21600"/>
                  </a:lnTo>
                  <a:lnTo>
                    <a:pt x="3489" y="19729"/>
                  </a:lnTo>
                  <a:lnTo>
                    <a:pt x="4320" y="19729"/>
                  </a:lnTo>
                  <a:lnTo>
                    <a:pt x="4320" y="20069"/>
                  </a:lnTo>
                  <a:lnTo>
                    <a:pt x="4320" y="21260"/>
                  </a:lnTo>
                  <a:lnTo>
                    <a:pt x="4320" y="21600"/>
                  </a:lnTo>
                  <a:lnTo>
                    <a:pt x="4320" y="19729"/>
                  </a:lnTo>
                  <a:lnTo>
                    <a:pt x="5151" y="19729"/>
                  </a:lnTo>
                  <a:lnTo>
                    <a:pt x="5151" y="20069"/>
                  </a:lnTo>
                  <a:lnTo>
                    <a:pt x="5151" y="21260"/>
                  </a:lnTo>
                  <a:lnTo>
                    <a:pt x="5151" y="21600"/>
                  </a:lnTo>
                  <a:lnTo>
                    <a:pt x="5151" y="19729"/>
                  </a:lnTo>
                  <a:lnTo>
                    <a:pt x="5982" y="19729"/>
                  </a:lnTo>
                  <a:lnTo>
                    <a:pt x="5982" y="20069"/>
                  </a:lnTo>
                  <a:lnTo>
                    <a:pt x="5982" y="21260"/>
                  </a:lnTo>
                  <a:lnTo>
                    <a:pt x="5982" y="21600"/>
                  </a:lnTo>
                  <a:lnTo>
                    <a:pt x="5982" y="19729"/>
                  </a:lnTo>
                  <a:lnTo>
                    <a:pt x="6812" y="19729"/>
                  </a:lnTo>
                  <a:lnTo>
                    <a:pt x="6812" y="20069"/>
                  </a:lnTo>
                  <a:lnTo>
                    <a:pt x="6812" y="21260"/>
                  </a:lnTo>
                  <a:lnTo>
                    <a:pt x="6812" y="21600"/>
                  </a:lnTo>
                  <a:lnTo>
                    <a:pt x="6812" y="19729"/>
                  </a:lnTo>
                  <a:lnTo>
                    <a:pt x="7643" y="19729"/>
                  </a:lnTo>
                  <a:lnTo>
                    <a:pt x="7643" y="20069"/>
                  </a:lnTo>
                  <a:lnTo>
                    <a:pt x="7643" y="21260"/>
                  </a:lnTo>
                  <a:lnTo>
                    <a:pt x="7643" y="21600"/>
                  </a:lnTo>
                  <a:lnTo>
                    <a:pt x="7643" y="19729"/>
                  </a:lnTo>
                  <a:lnTo>
                    <a:pt x="8474" y="19729"/>
                  </a:lnTo>
                  <a:lnTo>
                    <a:pt x="8474" y="20069"/>
                  </a:lnTo>
                  <a:lnTo>
                    <a:pt x="8474" y="21260"/>
                  </a:lnTo>
                  <a:lnTo>
                    <a:pt x="8474" y="21600"/>
                  </a:lnTo>
                  <a:lnTo>
                    <a:pt x="8474" y="19729"/>
                  </a:lnTo>
                  <a:lnTo>
                    <a:pt x="9305" y="19729"/>
                  </a:lnTo>
                  <a:lnTo>
                    <a:pt x="9305" y="20069"/>
                  </a:lnTo>
                  <a:lnTo>
                    <a:pt x="9305" y="21260"/>
                  </a:lnTo>
                  <a:lnTo>
                    <a:pt x="9305" y="21600"/>
                  </a:lnTo>
                  <a:lnTo>
                    <a:pt x="9305" y="19729"/>
                  </a:lnTo>
                  <a:lnTo>
                    <a:pt x="10135" y="19729"/>
                  </a:lnTo>
                  <a:lnTo>
                    <a:pt x="10135" y="20069"/>
                  </a:lnTo>
                  <a:lnTo>
                    <a:pt x="10135" y="21260"/>
                  </a:lnTo>
                  <a:lnTo>
                    <a:pt x="10135" y="21600"/>
                  </a:lnTo>
                  <a:lnTo>
                    <a:pt x="10135" y="19729"/>
                  </a:lnTo>
                  <a:lnTo>
                    <a:pt x="10966" y="19729"/>
                  </a:lnTo>
                  <a:lnTo>
                    <a:pt x="10966" y="20069"/>
                  </a:lnTo>
                  <a:lnTo>
                    <a:pt x="10966" y="21260"/>
                  </a:lnTo>
                  <a:lnTo>
                    <a:pt x="10966" y="21600"/>
                  </a:lnTo>
                  <a:lnTo>
                    <a:pt x="10966" y="19729"/>
                  </a:lnTo>
                  <a:lnTo>
                    <a:pt x="11797" y="19729"/>
                  </a:lnTo>
                  <a:lnTo>
                    <a:pt x="11797" y="20069"/>
                  </a:lnTo>
                  <a:lnTo>
                    <a:pt x="11797" y="21260"/>
                  </a:lnTo>
                  <a:lnTo>
                    <a:pt x="11797" y="21600"/>
                  </a:lnTo>
                  <a:lnTo>
                    <a:pt x="11797" y="19729"/>
                  </a:lnTo>
                  <a:lnTo>
                    <a:pt x="12462" y="19729"/>
                  </a:lnTo>
                  <a:lnTo>
                    <a:pt x="12462" y="20069"/>
                  </a:lnTo>
                  <a:lnTo>
                    <a:pt x="12462" y="21260"/>
                  </a:lnTo>
                  <a:lnTo>
                    <a:pt x="12462" y="21600"/>
                  </a:lnTo>
                  <a:lnTo>
                    <a:pt x="12462" y="19729"/>
                  </a:lnTo>
                  <a:lnTo>
                    <a:pt x="13292" y="19729"/>
                  </a:lnTo>
                  <a:lnTo>
                    <a:pt x="13292" y="20069"/>
                  </a:lnTo>
                  <a:lnTo>
                    <a:pt x="13292" y="21260"/>
                  </a:lnTo>
                  <a:lnTo>
                    <a:pt x="13292" y="21600"/>
                  </a:lnTo>
                  <a:lnTo>
                    <a:pt x="13292" y="19729"/>
                  </a:lnTo>
                  <a:lnTo>
                    <a:pt x="14123" y="19729"/>
                  </a:lnTo>
                  <a:lnTo>
                    <a:pt x="14123" y="20069"/>
                  </a:lnTo>
                  <a:lnTo>
                    <a:pt x="14123" y="21260"/>
                  </a:lnTo>
                  <a:lnTo>
                    <a:pt x="14123" y="21600"/>
                  </a:lnTo>
                  <a:lnTo>
                    <a:pt x="14123" y="19729"/>
                  </a:lnTo>
                  <a:lnTo>
                    <a:pt x="14954" y="19729"/>
                  </a:lnTo>
                  <a:lnTo>
                    <a:pt x="14954" y="20069"/>
                  </a:lnTo>
                  <a:lnTo>
                    <a:pt x="14954" y="21260"/>
                  </a:lnTo>
                  <a:lnTo>
                    <a:pt x="14954" y="21600"/>
                  </a:lnTo>
                  <a:lnTo>
                    <a:pt x="14954" y="19729"/>
                  </a:lnTo>
                  <a:lnTo>
                    <a:pt x="15785" y="19729"/>
                  </a:lnTo>
                  <a:lnTo>
                    <a:pt x="15785" y="20069"/>
                  </a:lnTo>
                  <a:lnTo>
                    <a:pt x="15785" y="21260"/>
                  </a:lnTo>
                  <a:lnTo>
                    <a:pt x="15785" y="21600"/>
                  </a:lnTo>
                  <a:lnTo>
                    <a:pt x="15785" y="19729"/>
                  </a:lnTo>
                  <a:lnTo>
                    <a:pt x="16615" y="19729"/>
                  </a:lnTo>
                  <a:lnTo>
                    <a:pt x="16615" y="20069"/>
                  </a:lnTo>
                  <a:lnTo>
                    <a:pt x="16615" y="21260"/>
                  </a:lnTo>
                  <a:lnTo>
                    <a:pt x="16615" y="21600"/>
                  </a:lnTo>
                  <a:lnTo>
                    <a:pt x="16615" y="19729"/>
                  </a:lnTo>
                  <a:lnTo>
                    <a:pt x="17446" y="19729"/>
                  </a:lnTo>
                  <a:lnTo>
                    <a:pt x="17446" y="20069"/>
                  </a:lnTo>
                  <a:lnTo>
                    <a:pt x="17446" y="21260"/>
                  </a:lnTo>
                  <a:lnTo>
                    <a:pt x="17446" y="21600"/>
                  </a:lnTo>
                  <a:lnTo>
                    <a:pt x="17446" y="19729"/>
                  </a:lnTo>
                  <a:lnTo>
                    <a:pt x="18277" y="19729"/>
                  </a:lnTo>
                  <a:lnTo>
                    <a:pt x="18277" y="20069"/>
                  </a:lnTo>
                  <a:lnTo>
                    <a:pt x="18277" y="21260"/>
                  </a:lnTo>
                  <a:lnTo>
                    <a:pt x="18277" y="21600"/>
                  </a:lnTo>
                  <a:lnTo>
                    <a:pt x="18277" y="19729"/>
                  </a:lnTo>
                  <a:lnTo>
                    <a:pt x="19108" y="19729"/>
                  </a:lnTo>
                  <a:lnTo>
                    <a:pt x="19108" y="20069"/>
                  </a:lnTo>
                  <a:lnTo>
                    <a:pt x="19108" y="21260"/>
                  </a:lnTo>
                  <a:lnTo>
                    <a:pt x="19108" y="21600"/>
                  </a:lnTo>
                  <a:lnTo>
                    <a:pt x="19108" y="19729"/>
                  </a:lnTo>
                  <a:lnTo>
                    <a:pt x="19938" y="19729"/>
                  </a:lnTo>
                  <a:lnTo>
                    <a:pt x="19938" y="20069"/>
                  </a:lnTo>
                  <a:lnTo>
                    <a:pt x="19938" y="21260"/>
                  </a:lnTo>
                  <a:lnTo>
                    <a:pt x="19938" y="21600"/>
                  </a:lnTo>
                  <a:lnTo>
                    <a:pt x="19938" y="19729"/>
                  </a:lnTo>
                  <a:moveTo>
                    <a:pt x="1495" y="1531"/>
                  </a:moveTo>
                  <a:lnTo>
                    <a:pt x="5982" y="1531"/>
                  </a:lnTo>
                  <a:lnTo>
                    <a:pt x="5982" y="18539"/>
                  </a:lnTo>
                  <a:lnTo>
                    <a:pt x="1495" y="18539"/>
                  </a:lnTo>
                  <a:lnTo>
                    <a:pt x="1495" y="1531"/>
                  </a:lnTo>
                  <a:moveTo>
                    <a:pt x="7311" y="1531"/>
                  </a:moveTo>
                  <a:lnTo>
                    <a:pt x="7975" y="1531"/>
                  </a:lnTo>
                  <a:lnTo>
                    <a:pt x="7975" y="8334"/>
                  </a:lnTo>
                  <a:lnTo>
                    <a:pt x="7311" y="8334"/>
                  </a:lnTo>
                  <a:lnTo>
                    <a:pt x="7311" y="1531"/>
                  </a:lnTo>
                  <a:moveTo>
                    <a:pt x="7145" y="9865"/>
                  </a:moveTo>
                  <a:lnTo>
                    <a:pt x="8142" y="9865"/>
                  </a:lnTo>
                  <a:lnTo>
                    <a:pt x="8142" y="10715"/>
                  </a:lnTo>
                  <a:lnTo>
                    <a:pt x="7145" y="10715"/>
                  </a:lnTo>
                  <a:lnTo>
                    <a:pt x="7145" y="9865"/>
                  </a:lnTo>
                  <a:moveTo>
                    <a:pt x="8972" y="1531"/>
                  </a:moveTo>
                  <a:lnTo>
                    <a:pt x="12462" y="1531"/>
                  </a:lnTo>
                  <a:lnTo>
                    <a:pt x="12462" y="5443"/>
                  </a:lnTo>
                  <a:lnTo>
                    <a:pt x="8972" y="5443"/>
                  </a:lnTo>
                  <a:lnTo>
                    <a:pt x="8972" y="1531"/>
                  </a:lnTo>
                  <a:moveTo>
                    <a:pt x="13625" y="1531"/>
                  </a:moveTo>
                  <a:lnTo>
                    <a:pt x="20271" y="1531"/>
                  </a:lnTo>
                  <a:lnTo>
                    <a:pt x="20271" y="5443"/>
                  </a:lnTo>
                  <a:lnTo>
                    <a:pt x="13625" y="5443"/>
                  </a:lnTo>
                  <a:lnTo>
                    <a:pt x="13625" y="1531"/>
                  </a:lnTo>
                  <a:moveTo>
                    <a:pt x="18609" y="6463"/>
                  </a:moveTo>
                  <a:lnTo>
                    <a:pt x="20437" y="6463"/>
                  </a:lnTo>
                  <a:lnTo>
                    <a:pt x="20437" y="10885"/>
                  </a:lnTo>
                  <a:lnTo>
                    <a:pt x="18609" y="10885"/>
                  </a:lnTo>
                  <a:lnTo>
                    <a:pt x="18609" y="6463"/>
                  </a:lnTo>
                </a:path>
              </a:pathLst>
            </a:custGeom>
            <a:solidFill>
              <a:srgbClr val="F5F1F1"/>
            </a:solidFill>
            <a:ln w="9525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21" name="Line 71">
            <a:extLst>
              <a:ext uri="{FF2B5EF4-FFF2-40B4-BE49-F238E27FC236}">
                <a16:creationId xmlns:a16="http://schemas.microsoft.com/office/drawing/2014/main" id="{1B0E2059-F811-5947-51A3-57A8E34E1A02}"/>
              </a:ext>
            </a:extLst>
          </p:cNvPr>
          <p:cNvSpPr>
            <a:spLocks noChangeShapeType="1"/>
          </p:cNvSpPr>
          <p:nvPr/>
        </p:nvSpPr>
        <p:spPr bwMode="auto">
          <a:xfrm rot="16200000" flipH="1">
            <a:off x="8389698" y="4009582"/>
            <a:ext cx="654717" cy="1406451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endParaRPr lang="en-GB"/>
          </a:p>
        </p:txBody>
      </p:sp>
      <p:sp>
        <p:nvSpPr>
          <p:cNvPr id="22" name="Line 72">
            <a:extLst>
              <a:ext uri="{FF2B5EF4-FFF2-40B4-BE49-F238E27FC236}">
                <a16:creationId xmlns:a16="http://schemas.microsoft.com/office/drawing/2014/main" id="{138A4964-08D1-D5EF-E1D2-41F683EC0C15}"/>
              </a:ext>
            </a:extLst>
          </p:cNvPr>
          <p:cNvSpPr>
            <a:spLocks noChangeShapeType="1"/>
          </p:cNvSpPr>
          <p:nvPr/>
        </p:nvSpPr>
        <p:spPr bwMode="auto">
          <a:xfrm rot="16200000" flipH="1">
            <a:off x="7968190" y="4427529"/>
            <a:ext cx="668439" cy="586467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endParaRPr lang="en-GB"/>
          </a:p>
        </p:txBody>
      </p:sp>
      <p:grpSp>
        <p:nvGrpSpPr>
          <p:cNvPr id="23" name="Gruppo 599">
            <a:extLst>
              <a:ext uri="{FF2B5EF4-FFF2-40B4-BE49-F238E27FC236}">
                <a16:creationId xmlns:a16="http://schemas.microsoft.com/office/drawing/2014/main" id="{F996890D-6E73-0073-C70E-DD1EF5787943}"/>
              </a:ext>
            </a:extLst>
          </p:cNvPr>
          <p:cNvGrpSpPr/>
          <p:nvPr/>
        </p:nvGrpSpPr>
        <p:grpSpPr>
          <a:xfrm>
            <a:off x="6866206" y="5009106"/>
            <a:ext cx="1980957" cy="583123"/>
            <a:chOff x="9883803" y="4306849"/>
            <a:chExt cx="1186578" cy="350441"/>
          </a:xfrm>
        </p:grpSpPr>
        <p:sp>
          <p:nvSpPr>
            <p:cNvPr id="34" name="Text Box 169">
              <a:extLst>
                <a:ext uri="{FF2B5EF4-FFF2-40B4-BE49-F238E27FC236}">
                  <a16:creationId xmlns:a16="http://schemas.microsoft.com/office/drawing/2014/main" id="{C8B970AA-9688-921D-8EB8-DA552B13C0D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883803" y="4396465"/>
              <a:ext cx="907197" cy="1492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0000" tIns="46800" rIns="90000" bIns="46800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66CC00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SzPct val="7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it-IT" sz="1000" b="1"/>
                <a:t>server_2_1</a:t>
              </a:r>
            </a:p>
          </p:txBody>
        </p:sp>
        <p:sp>
          <p:nvSpPr>
            <p:cNvPr id="35" name="AutoShape 171">
              <a:extLst>
                <a:ext uri="{FF2B5EF4-FFF2-40B4-BE49-F238E27FC236}">
                  <a16:creationId xmlns:a16="http://schemas.microsoft.com/office/drawing/2014/main" id="{9F89066E-6A59-4A69-2A34-15AF0E9252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91757" y="4306849"/>
              <a:ext cx="378624" cy="350441"/>
            </a:xfrm>
            <a:prstGeom prst="cube">
              <a:avLst>
                <a:gd name="adj" fmla="val 15116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66CC00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SzPct val="7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it-IT" altLang="it-IT" sz="1800">
                <a:latin typeface="Arial" panose="020B0604020202020204" pitchFamily="34" charset="0"/>
              </a:endParaRPr>
            </a:p>
          </p:txBody>
        </p:sp>
        <p:sp>
          <p:nvSpPr>
            <p:cNvPr id="36" name="mainfrm">
              <a:extLst>
                <a:ext uri="{FF2B5EF4-FFF2-40B4-BE49-F238E27FC236}">
                  <a16:creationId xmlns:a16="http://schemas.microsoft.com/office/drawing/2014/main" id="{E0CB3544-1A5F-5272-62B7-7CEB28581CB5}"/>
                </a:ext>
              </a:extLst>
            </p:cNvPr>
            <p:cNvSpPr>
              <a:spLocks noEditPoints="1" noChangeArrowheads="1"/>
            </p:cNvSpPr>
            <p:nvPr/>
          </p:nvSpPr>
          <p:spPr bwMode="auto">
            <a:xfrm>
              <a:off x="10691757" y="4360763"/>
              <a:ext cx="324710" cy="296527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326 w 21600"/>
                <a:gd name="T25" fmla="*/ 22180 h 21600"/>
                <a:gd name="T26" fmla="*/ 21559 w 21600"/>
                <a:gd name="T27" fmla="*/ 27893 h 2160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1600" h="21600" extrusionOk="0">
                  <a:moveTo>
                    <a:pt x="21600" y="10885"/>
                  </a:moveTo>
                  <a:lnTo>
                    <a:pt x="21600" y="0"/>
                  </a:lnTo>
                  <a:lnTo>
                    <a:pt x="10634" y="0"/>
                  </a:lnTo>
                  <a:lnTo>
                    <a:pt x="0" y="0"/>
                  </a:lnTo>
                  <a:lnTo>
                    <a:pt x="0" y="10885"/>
                  </a:lnTo>
                  <a:lnTo>
                    <a:pt x="0" y="19729"/>
                  </a:lnTo>
                  <a:lnTo>
                    <a:pt x="1163" y="19729"/>
                  </a:lnTo>
                  <a:lnTo>
                    <a:pt x="1163" y="21600"/>
                  </a:lnTo>
                  <a:lnTo>
                    <a:pt x="10800" y="21600"/>
                  </a:lnTo>
                  <a:lnTo>
                    <a:pt x="20603" y="21600"/>
                  </a:lnTo>
                  <a:lnTo>
                    <a:pt x="20603" y="19729"/>
                  </a:lnTo>
                  <a:lnTo>
                    <a:pt x="21600" y="19729"/>
                  </a:lnTo>
                  <a:lnTo>
                    <a:pt x="21600" y="10885"/>
                  </a:lnTo>
                  <a:close/>
                </a:path>
                <a:path w="21600" h="21600" extrusionOk="0">
                  <a:moveTo>
                    <a:pt x="1163" y="19729"/>
                  </a:moveTo>
                  <a:lnTo>
                    <a:pt x="4320" y="19729"/>
                  </a:lnTo>
                  <a:lnTo>
                    <a:pt x="16449" y="19729"/>
                  </a:lnTo>
                  <a:lnTo>
                    <a:pt x="20603" y="19729"/>
                  </a:lnTo>
                  <a:lnTo>
                    <a:pt x="1163" y="19729"/>
                  </a:lnTo>
                  <a:moveTo>
                    <a:pt x="1495" y="2381"/>
                  </a:moveTo>
                  <a:lnTo>
                    <a:pt x="2160" y="2381"/>
                  </a:lnTo>
                  <a:lnTo>
                    <a:pt x="4985" y="2381"/>
                  </a:lnTo>
                  <a:lnTo>
                    <a:pt x="5982" y="2381"/>
                  </a:lnTo>
                  <a:lnTo>
                    <a:pt x="1495" y="2381"/>
                  </a:lnTo>
                  <a:lnTo>
                    <a:pt x="1495" y="3402"/>
                  </a:lnTo>
                  <a:lnTo>
                    <a:pt x="2160" y="3402"/>
                  </a:lnTo>
                  <a:lnTo>
                    <a:pt x="4985" y="3402"/>
                  </a:lnTo>
                  <a:lnTo>
                    <a:pt x="5982" y="3402"/>
                  </a:lnTo>
                  <a:lnTo>
                    <a:pt x="1495" y="3402"/>
                  </a:lnTo>
                  <a:lnTo>
                    <a:pt x="1495" y="4422"/>
                  </a:lnTo>
                  <a:lnTo>
                    <a:pt x="2160" y="4422"/>
                  </a:lnTo>
                  <a:lnTo>
                    <a:pt x="4985" y="4422"/>
                  </a:lnTo>
                  <a:lnTo>
                    <a:pt x="5982" y="4422"/>
                  </a:lnTo>
                  <a:lnTo>
                    <a:pt x="1495" y="4422"/>
                  </a:lnTo>
                  <a:lnTo>
                    <a:pt x="1495" y="5443"/>
                  </a:lnTo>
                  <a:lnTo>
                    <a:pt x="2160" y="5443"/>
                  </a:lnTo>
                  <a:lnTo>
                    <a:pt x="4985" y="5443"/>
                  </a:lnTo>
                  <a:lnTo>
                    <a:pt x="5982" y="5443"/>
                  </a:lnTo>
                  <a:lnTo>
                    <a:pt x="1495" y="5443"/>
                  </a:lnTo>
                  <a:lnTo>
                    <a:pt x="1495" y="6463"/>
                  </a:lnTo>
                  <a:lnTo>
                    <a:pt x="2160" y="6463"/>
                  </a:lnTo>
                  <a:lnTo>
                    <a:pt x="4985" y="6463"/>
                  </a:lnTo>
                  <a:lnTo>
                    <a:pt x="5982" y="6463"/>
                  </a:lnTo>
                  <a:lnTo>
                    <a:pt x="1495" y="6463"/>
                  </a:lnTo>
                  <a:lnTo>
                    <a:pt x="1495" y="7483"/>
                  </a:lnTo>
                  <a:lnTo>
                    <a:pt x="2160" y="7483"/>
                  </a:lnTo>
                  <a:lnTo>
                    <a:pt x="4985" y="7483"/>
                  </a:lnTo>
                  <a:lnTo>
                    <a:pt x="5982" y="7483"/>
                  </a:lnTo>
                  <a:lnTo>
                    <a:pt x="1495" y="7483"/>
                  </a:lnTo>
                  <a:lnTo>
                    <a:pt x="1495" y="8504"/>
                  </a:lnTo>
                  <a:lnTo>
                    <a:pt x="2160" y="8504"/>
                  </a:lnTo>
                  <a:lnTo>
                    <a:pt x="4985" y="8504"/>
                  </a:lnTo>
                  <a:lnTo>
                    <a:pt x="5982" y="8504"/>
                  </a:lnTo>
                  <a:lnTo>
                    <a:pt x="1495" y="8504"/>
                  </a:lnTo>
                  <a:lnTo>
                    <a:pt x="1495" y="9524"/>
                  </a:lnTo>
                  <a:lnTo>
                    <a:pt x="2160" y="9524"/>
                  </a:lnTo>
                  <a:lnTo>
                    <a:pt x="4985" y="9524"/>
                  </a:lnTo>
                  <a:lnTo>
                    <a:pt x="5982" y="9524"/>
                  </a:lnTo>
                  <a:lnTo>
                    <a:pt x="1495" y="9524"/>
                  </a:lnTo>
                  <a:lnTo>
                    <a:pt x="1495" y="10545"/>
                  </a:lnTo>
                  <a:lnTo>
                    <a:pt x="2160" y="10545"/>
                  </a:lnTo>
                  <a:lnTo>
                    <a:pt x="4985" y="10545"/>
                  </a:lnTo>
                  <a:lnTo>
                    <a:pt x="5982" y="10545"/>
                  </a:lnTo>
                  <a:lnTo>
                    <a:pt x="1495" y="10545"/>
                  </a:lnTo>
                  <a:lnTo>
                    <a:pt x="1495" y="11565"/>
                  </a:lnTo>
                  <a:lnTo>
                    <a:pt x="2160" y="11565"/>
                  </a:lnTo>
                  <a:lnTo>
                    <a:pt x="4985" y="11565"/>
                  </a:lnTo>
                  <a:lnTo>
                    <a:pt x="5982" y="11565"/>
                  </a:lnTo>
                  <a:lnTo>
                    <a:pt x="1495" y="11565"/>
                  </a:lnTo>
                  <a:lnTo>
                    <a:pt x="1495" y="12586"/>
                  </a:lnTo>
                  <a:lnTo>
                    <a:pt x="2160" y="12586"/>
                  </a:lnTo>
                  <a:lnTo>
                    <a:pt x="4985" y="12586"/>
                  </a:lnTo>
                  <a:lnTo>
                    <a:pt x="5982" y="12586"/>
                  </a:lnTo>
                  <a:lnTo>
                    <a:pt x="1495" y="12586"/>
                  </a:lnTo>
                  <a:lnTo>
                    <a:pt x="1495" y="13606"/>
                  </a:lnTo>
                  <a:lnTo>
                    <a:pt x="2160" y="13606"/>
                  </a:lnTo>
                  <a:lnTo>
                    <a:pt x="4985" y="13606"/>
                  </a:lnTo>
                  <a:lnTo>
                    <a:pt x="5982" y="13606"/>
                  </a:lnTo>
                  <a:lnTo>
                    <a:pt x="1495" y="13606"/>
                  </a:lnTo>
                  <a:lnTo>
                    <a:pt x="1495" y="14627"/>
                  </a:lnTo>
                  <a:lnTo>
                    <a:pt x="2160" y="14627"/>
                  </a:lnTo>
                  <a:lnTo>
                    <a:pt x="4985" y="14627"/>
                  </a:lnTo>
                  <a:lnTo>
                    <a:pt x="5982" y="14627"/>
                  </a:lnTo>
                  <a:lnTo>
                    <a:pt x="1495" y="14627"/>
                  </a:lnTo>
                  <a:lnTo>
                    <a:pt x="1495" y="15647"/>
                  </a:lnTo>
                  <a:lnTo>
                    <a:pt x="2160" y="15647"/>
                  </a:lnTo>
                  <a:lnTo>
                    <a:pt x="4985" y="15647"/>
                  </a:lnTo>
                  <a:lnTo>
                    <a:pt x="5982" y="15647"/>
                  </a:lnTo>
                  <a:lnTo>
                    <a:pt x="1495" y="15647"/>
                  </a:lnTo>
                  <a:lnTo>
                    <a:pt x="1495" y="16668"/>
                  </a:lnTo>
                  <a:lnTo>
                    <a:pt x="2160" y="16668"/>
                  </a:lnTo>
                  <a:lnTo>
                    <a:pt x="4985" y="16668"/>
                  </a:lnTo>
                  <a:lnTo>
                    <a:pt x="5982" y="16668"/>
                  </a:lnTo>
                  <a:lnTo>
                    <a:pt x="1495" y="16668"/>
                  </a:lnTo>
                  <a:lnTo>
                    <a:pt x="1495" y="17688"/>
                  </a:lnTo>
                  <a:lnTo>
                    <a:pt x="2160" y="17688"/>
                  </a:lnTo>
                  <a:lnTo>
                    <a:pt x="4985" y="17688"/>
                  </a:lnTo>
                  <a:lnTo>
                    <a:pt x="5982" y="17688"/>
                  </a:lnTo>
                  <a:lnTo>
                    <a:pt x="1495" y="17688"/>
                  </a:lnTo>
                  <a:moveTo>
                    <a:pt x="1994" y="19729"/>
                  </a:moveTo>
                  <a:lnTo>
                    <a:pt x="1994" y="20069"/>
                  </a:lnTo>
                  <a:lnTo>
                    <a:pt x="1994" y="21260"/>
                  </a:lnTo>
                  <a:lnTo>
                    <a:pt x="1994" y="21600"/>
                  </a:lnTo>
                  <a:lnTo>
                    <a:pt x="1994" y="19729"/>
                  </a:lnTo>
                  <a:lnTo>
                    <a:pt x="2658" y="19729"/>
                  </a:lnTo>
                  <a:lnTo>
                    <a:pt x="2658" y="20069"/>
                  </a:lnTo>
                  <a:lnTo>
                    <a:pt x="2658" y="21260"/>
                  </a:lnTo>
                  <a:lnTo>
                    <a:pt x="2658" y="21600"/>
                  </a:lnTo>
                  <a:lnTo>
                    <a:pt x="2658" y="19729"/>
                  </a:lnTo>
                  <a:lnTo>
                    <a:pt x="3489" y="19729"/>
                  </a:lnTo>
                  <a:lnTo>
                    <a:pt x="3489" y="20069"/>
                  </a:lnTo>
                  <a:lnTo>
                    <a:pt x="3489" y="21260"/>
                  </a:lnTo>
                  <a:lnTo>
                    <a:pt x="3489" y="21600"/>
                  </a:lnTo>
                  <a:lnTo>
                    <a:pt x="3489" y="19729"/>
                  </a:lnTo>
                  <a:lnTo>
                    <a:pt x="4320" y="19729"/>
                  </a:lnTo>
                  <a:lnTo>
                    <a:pt x="4320" y="20069"/>
                  </a:lnTo>
                  <a:lnTo>
                    <a:pt x="4320" y="21260"/>
                  </a:lnTo>
                  <a:lnTo>
                    <a:pt x="4320" y="21600"/>
                  </a:lnTo>
                  <a:lnTo>
                    <a:pt x="4320" y="19729"/>
                  </a:lnTo>
                  <a:lnTo>
                    <a:pt x="5151" y="19729"/>
                  </a:lnTo>
                  <a:lnTo>
                    <a:pt x="5151" y="20069"/>
                  </a:lnTo>
                  <a:lnTo>
                    <a:pt x="5151" y="21260"/>
                  </a:lnTo>
                  <a:lnTo>
                    <a:pt x="5151" y="21600"/>
                  </a:lnTo>
                  <a:lnTo>
                    <a:pt x="5151" y="19729"/>
                  </a:lnTo>
                  <a:lnTo>
                    <a:pt x="5982" y="19729"/>
                  </a:lnTo>
                  <a:lnTo>
                    <a:pt x="5982" y="20069"/>
                  </a:lnTo>
                  <a:lnTo>
                    <a:pt x="5982" y="21260"/>
                  </a:lnTo>
                  <a:lnTo>
                    <a:pt x="5982" y="21600"/>
                  </a:lnTo>
                  <a:lnTo>
                    <a:pt x="5982" y="19729"/>
                  </a:lnTo>
                  <a:lnTo>
                    <a:pt x="6812" y="19729"/>
                  </a:lnTo>
                  <a:lnTo>
                    <a:pt x="6812" y="20069"/>
                  </a:lnTo>
                  <a:lnTo>
                    <a:pt x="6812" y="21260"/>
                  </a:lnTo>
                  <a:lnTo>
                    <a:pt x="6812" y="21600"/>
                  </a:lnTo>
                  <a:lnTo>
                    <a:pt x="6812" y="19729"/>
                  </a:lnTo>
                  <a:lnTo>
                    <a:pt x="7643" y="19729"/>
                  </a:lnTo>
                  <a:lnTo>
                    <a:pt x="7643" y="20069"/>
                  </a:lnTo>
                  <a:lnTo>
                    <a:pt x="7643" y="21260"/>
                  </a:lnTo>
                  <a:lnTo>
                    <a:pt x="7643" y="21600"/>
                  </a:lnTo>
                  <a:lnTo>
                    <a:pt x="7643" y="19729"/>
                  </a:lnTo>
                  <a:lnTo>
                    <a:pt x="8474" y="19729"/>
                  </a:lnTo>
                  <a:lnTo>
                    <a:pt x="8474" y="20069"/>
                  </a:lnTo>
                  <a:lnTo>
                    <a:pt x="8474" y="21260"/>
                  </a:lnTo>
                  <a:lnTo>
                    <a:pt x="8474" y="21600"/>
                  </a:lnTo>
                  <a:lnTo>
                    <a:pt x="8474" y="19729"/>
                  </a:lnTo>
                  <a:lnTo>
                    <a:pt x="9305" y="19729"/>
                  </a:lnTo>
                  <a:lnTo>
                    <a:pt x="9305" y="20069"/>
                  </a:lnTo>
                  <a:lnTo>
                    <a:pt x="9305" y="21260"/>
                  </a:lnTo>
                  <a:lnTo>
                    <a:pt x="9305" y="21600"/>
                  </a:lnTo>
                  <a:lnTo>
                    <a:pt x="9305" y="19729"/>
                  </a:lnTo>
                  <a:lnTo>
                    <a:pt x="10135" y="19729"/>
                  </a:lnTo>
                  <a:lnTo>
                    <a:pt x="10135" y="20069"/>
                  </a:lnTo>
                  <a:lnTo>
                    <a:pt x="10135" y="21260"/>
                  </a:lnTo>
                  <a:lnTo>
                    <a:pt x="10135" y="21600"/>
                  </a:lnTo>
                  <a:lnTo>
                    <a:pt x="10135" y="19729"/>
                  </a:lnTo>
                  <a:lnTo>
                    <a:pt x="10966" y="19729"/>
                  </a:lnTo>
                  <a:lnTo>
                    <a:pt x="10966" y="20069"/>
                  </a:lnTo>
                  <a:lnTo>
                    <a:pt x="10966" y="21260"/>
                  </a:lnTo>
                  <a:lnTo>
                    <a:pt x="10966" y="21600"/>
                  </a:lnTo>
                  <a:lnTo>
                    <a:pt x="10966" y="19729"/>
                  </a:lnTo>
                  <a:lnTo>
                    <a:pt x="11797" y="19729"/>
                  </a:lnTo>
                  <a:lnTo>
                    <a:pt x="11797" y="20069"/>
                  </a:lnTo>
                  <a:lnTo>
                    <a:pt x="11797" y="21260"/>
                  </a:lnTo>
                  <a:lnTo>
                    <a:pt x="11797" y="21600"/>
                  </a:lnTo>
                  <a:lnTo>
                    <a:pt x="11797" y="19729"/>
                  </a:lnTo>
                  <a:lnTo>
                    <a:pt x="12462" y="19729"/>
                  </a:lnTo>
                  <a:lnTo>
                    <a:pt x="12462" y="20069"/>
                  </a:lnTo>
                  <a:lnTo>
                    <a:pt x="12462" y="21260"/>
                  </a:lnTo>
                  <a:lnTo>
                    <a:pt x="12462" y="21600"/>
                  </a:lnTo>
                  <a:lnTo>
                    <a:pt x="12462" y="19729"/>
                  </a:lnTo>
                  <a:lnTo>
                    <a:pt x="13292" y="19729"/>
                  </a:lnTo>
                  <a:lnTo>
                    <a:pt x="13292" y="20069"/>
                  </a:lnTo>
                  <a:lnTo>
                    <a:pt x="13292" y="21260"/>
                  </a:lnTo>
                  <a:lnTo>
                    <a:pt x="13292" y="21600"/>
                  </a:lnTo>
                  <a:lnTo>
                    <a:pt x="13292" y="19729"/>
                  </a:lnTo>
                  <a:lnTo>
                    <a:pt x="14123" y="19729"/>
                  </a:lnTo>
                  <a:lnTo>
                    <a:pt x="14123" y="20069"/>
                  </a:lnTo>
                  <a:lnTo>
                    <a:pt x="14123" y="21260"/>
                  </a:lnTo>
                  <a:lnTo>
                    <a:pt x="14123" y="21600"/>
                  </a:lnTo>
                  <a:lnTo>
                    <a:pt x="14123" y="19729"/>
                  </a:lnTo>
                  <a:lnTo>
                    <a:pt x="14954" y="19729"/>
                  </a:lnTo>
                  <a:lnTo>
                    <a:pt x="14954" y="20069"/>
                  </a:lnTo>
                  <a:lnTo>
                    <a:pt x="14954" y="21260"/>
                  </a:lnTo>
                  <a:lnTo>
                    <a:pt x="14954" y="21600"/>
                  </a:lnTo>
                  <a:lnTo>
                    <a:pt x="14954" y="19729"/>
                  </a:lnTo>
                  <a:lnTo>
                    <a:pt x="15785" y="19729"/>
                  </a:lnTo>
                  <a:lnTo>
                    <a:pt x="15785" y="20069"/>
                  </a:lnTo>
                  <a:lnTo>
                    <a:pt x="15785" y="21260"/>
                  </a:lnTo>
                  <a:lnTo>
                    <a:pt x="15785" y="21600"/>
                  </a:lnTo>
                  <a:lnTo>
                    <a:pt x="15785" y="19729"/>
                  </a:lnTo>
                  <a:lnTo>
                    <a:pt x="16615" y="19729"/>
                  </a:lnTo>
                  <a:lnTo>
                    <a:pt x="16615" y="20069"/>
                  </a:lnTo>
                  <a:lnTo>
                    <a:pt x="16615" y="21260"/>
                  </a:lnTo>
                  <a:lnTo>
                    <a:pt x="16615" y="21600"/>
                  </a:lnTo>
                  <a:lnTo>
                    <a:pt x="16615" y="19729"/>
                  </a:lnTo>
                  <a:lnTo>
                    <a:pt x="17446" y="19729"/>
                  </a:lnTo>
                  <a:lnTo>
                    <a:pt x="17446" y="20069"/>
                  </a:lnTo>
                  <a:lnTo>
                    <a:pt x="17446" y="21260"/>
                  </a:lnTo>
                  <a:lnTo>
                    <a:pt x="17446" y="21600"/>
                  </a:lnTo>
                  <a:lnTo>
                    <a:pt x="17446" y="19729"/>
                  </a:lnTo>
                  <a:lnTo>
                    <a:pt x="18277" y="19729"/>
                  </a:lnTo>
                  <a:lnTo>
                    <a:pt x="18277" y="20069"/>
                  </a:lnTo>
                  <a:lnTo>
                    <a:pt x="18277" y="21260"/>
                  </a:lnTo>
                  <a:lnTo>
                    <a:pt x="18277" y="21600"/>
                  </a:lnTo>
                  <a:lnTo>
                    <a:pt x="18277" y="19729"/>
                  </a:lnTo>
                  <a:lnTo>
                    <a:pt x="19108" y="19729"/>
                  </a:lnTo>
                  <a:lnTo>
                    <a:pt x="19108" y="20069"/>
                  </a:lnTo>
                  <a:lnTo>
                    <a:pt x="19108" y="21260"/>
                  </a:lnTo>
                  <a:lnTo>
                    <a:pt x="19108" y="21600"/>
                  </a:lnTo>
                  <a:lnTo>
                    <a:pt x="19108" y="19729"/>
                  </a:lnTo>
                  <a:lnTo>
                    <a:pt x="19938" y="19729"/>
                  </a:lnTo>
                  <a:lnTo>
                    <a:pt x="19938" y="20069"/>
                  </a:lnTo>
                  <a:lnTo>
                    <a:pt x="19938" y="21260"/>
                  </a:lnTo>
                  <a:lnTo>
                    <a:pt x="19938" y="21600"/>
                  </a:lnTo>
                  <a:lnTo>
                    <a:pt x="19938" y="19729"/>
                  </a:lnTo>
                  <a:moveTo>
                    <a:pt x="1495" y="1531"/>
                  </a:moveTo>
                  <a:lnTo>
                    <a:pt x="5982" y="1531"/>
                  </a:lnTo>
                  <a:lnTo>
                    <a:pt x="5982" y="18539"/>
                  </a:lnTo>
                  <a:lnTo>
                    <a:pt x="1495" y="18539"/>
                  </a:lnTo>
                  <a:lnTo>
                    <a:pt x="1495" y="1531"/>
                  </a:lnTo>
                  <a:moveTo>
                    <a:pt x="7311" y="1531"/>
                  </a:moveTo>
                  <a:lnTo>
                    <a:pt x="7975" y="1531"/>
                  </a:lnTo>
                  <a:lnTo>
                    <a:pt x="7975" y="8334"/>
                  </a:lnTo>
                  <a:lnTo>
                    <a:pt x="7311" y="8334"/>
                  </a:lnTo>
                  <a:lnTo>
                    <a:pt x="7311" y="1531"/>
                  </a:lnTo>
                  <a:moveTo>
                    <a:pt x="7145" y="9865"/>
                  </a:moveTo>
                  <a:lnTo>
                    <a:pt x="8142" y="9865"/>
                  </a:lnTo>
                  <a:lnTo>
                    <a:pt x="8142" y="10715"/>
                  </a:lnTo>
                  <a:lnTo>
                    <a:pt x="7145" y="10715"/>
                  </a:lnTo>
                  <a:lnTo>
                    <a:pt x="7145" y="9865"/>
                  </a:lnTo>
                  <a:moveTo>
                    <a:pt x="8972" y="1531"/>
                  </a:moveTo>
                  <a:lnTo>
                    <a:pt x="12462" y="1531"/>
                  </a:lnTo>
                  <a:lnTo>
                    <a:pt x="12462" y="5443"/>
                  </a:lnTo>
                  <a:lnTo>
                    <a:pt x="8972" y="5443"/>
                  </a:lnTo>
                  <a:lnTo>
                    <a:pt x="8972" y="1531"/>
                  </a:lnTo>
                  <a:moveTo>
                    <a:pt x="13625" y="1531"/>
                  </a:moveTo>
                  <a:lnTo>
                    <a:pt x="20271" y="1531"/>
                  </a:lnTo>
                  <a:lnTo>
                    <a:pt x="20271" y="5443"/>
                  </a:lnTo>
                  <a:lnTo>
                    <a:pt x="13625" y="5443"/>
                  </a:lnTo>
                  <a:lnTo>
                    <a:pt x="13625" y="1531"/>
                  </a:lnTo>
                  <a:moveTo>
                    <a:pt x="18609" y="6463"/>
                  </a:moveTo>
                  <a:lnTo>
                    <a:pt x="20437" y="6463"/>
                  </a:lnTo>
                  <a:lnTo>
                    <a:pt x="20437" y="10885"/>
                  </a:lnTo>
                  <a:lnTo>
                    <a:pt x="18609" y="10885"/>
                  </a:lnTo>
                  <a:lnTo>
                    <a:pt x="18609" y="6463"/>
                  </a:lnTo>
                </a:path>
              </a:pathLst>
            </a:custGeom>
            <a:solidFill>
              <a:srgbClr val="F5F1F1"/>
            </a:solidFill>
            <a:ln w="9525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48" name="Gruppo 599">
            <a:extLst>
              <a:ext uri="{FF2B5EF4-FFF2-40B4-BE49-F238E27FC236}">
                <a16:creationId xmlns:a16="http://schemas.microsoft.com/office/drawing/2014/main" id="{14E50FF3-6261-249C-4AAF-E98A4D0E8582}"/>
              </a:ext>
            </a:extLst>
          </p:cNvPr>
          <p:cNvGrpSpPr/>
          <p:nvPr/>
        </p:nvGrpSpPr>
        <p:grpSpPr>
          <a:xfrm>
            <a:off x="9110172" y="5016037"/>
            <a:ext cx="1900858" cy="583123"/>
            <a:chOff x="10691757" y="4306849"/>
            <a:chExt cx="1138599" cy="350441"/>
          </a:xfrm>
        </p:grpSpPr>
        <p:sp>
          <p:nvSpPr>
            <p:cNvPr id="49" name="Text Box 169">
              <a:extLst>
                <a:ext uri="{FF2B5EF4-FFF2-40B4-BE49-F238E27FC236}">
                  <a16:creationId xmlns:a16="http://schemas.microsoft.com/office/drawing/2014/main" id="{AF92FBD8-8549-9EF1-D6DF-7AD1E73B1D6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923159" y="4397970"/>
              <a:ext cx="907197" cy="1492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0000" tIns="46800" rIns="90000" bIns="46800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66CC00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SzPct val="7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it-IT" sz="1000" b="1"/>
                <a:t>server_2_2</a:t>
              </a:r>
            </a:p>
          </p:txBody>
        </p:sp>
        <p:sp>
          <p:nvSpPr>
            <p:cNvPr id="50" name="AutoShape 171">
              <a:extLst>
                <a:ext uri="{FF2B5EF4-FFF2-40B4-BE49-F238E27FC236}">
                  <a16:creationId xmlns:a16="http://schemas.microsoft.com/office/drawing/2014/main" id="{0018ED0E-F92A-C481-BFA1-50AEA7B2F3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91757" y="4306849"/>
              <a:ext cx="378624" cy="350441"/>
            </a:xfrm>
            <a:prstGeom prst="cube">
              <a:avLst>
                <a:gd name="adj" fmla="val 15116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66CC00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SzPct val="7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it-IT" altLang="it-IT" sz="1800">
                <a:latin typeface="Arial" panose="020B0604020202020204" pitchFamily="34" charset="0"/>
              </a:endParaRPr>
            </a:p>
          </p:txBody>
        </p:sp>
        <p:sp>
          <p:nvSpPr>
            <p:cNvPr id="51" name="mainfrm">
              <a:extLst>
                <a:ext uri="{FF2B5EF4-FFF2-40B4-BE49-F238E27FC236}">
                  <a16:creationId xmlns:a16="http://schemas.microsoft.com/office/drawing/2014/main" id="{80BD298D-C2A5-6A6E-792A-BD282572D336}"/>
                </a:ext>
              </a:extLst>
            </p:cNvPr>
            <p:cNvSpPr>
              <a:spLocks noEditPoints="1" noChangeArrowheads="1"/>
            </p:cNvSpPr>
            <p:nvPr/>
          </p:nvSpPr>
          <p:spPr bwMode="auto">
            <a:xfrm>
              <a:off x="10691757" y="4360763"/>
              <a:ext cx="324710" cy="296527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326 w 21600"/>
                <a:gd name="T25" fmla="*/ 22180 h 21600"/>
                <a:gd name="T26" fmla="*/ 21559 w 21600"/>
                <a:gd name="T27" fmla="*/ 27893 h 2160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1600" h="21600" extrusionOk="0">
                  <a:moveTo>
                    <a:pt x="21600" y="10885"/>
                  </a:moveTo>
                  <a:lnTo>
                    <a:pt x="21600" y="0"/>
                  </a:lnTo>
                  <a:lnTo>
                    <a:pt x="10634" y="0"/>
                  </a:lnTo>
                  <a:lnTo>
                    <a:pt x="0" y="0"/>
                  </a:lnTo>
                  <a:lnTo>
                    <a:pt x="0" y="10885"/>
                  </a:lnTo>
                  <a:lnTo>
                    <a:pt x="0" y="19729"/>
                  </a:lnTo>
                  <a:lnTo>
                    <a:pt x="1163" y="19729"/>
                  </a:lnTo>
                  <a:lnTo>
                    <a:pt x="1163" y="21600"/>
                  </a:lnTo>
                  <a:lnTo>
                    <a:pt x="10800" y="21600"/>
                  </a:lnTo>
                  <a:lnTo>
                    <a:pt x="20603" y="21600"/>
                  </a:lnTo>
                  <a:lnTo>
                    <a:pt x="20603" y="19729"/>
                  </a:lnTo>
                  <a:lnTo>
                    <a:pt x="21600" y="19729"/>
                  </a:lnTo>
                  <a:lnTo>
                    <a:pt x="21600" y="10885"/>
                  </a:lnTo>
                  <a:close/>
                </a:path>
                <a:path w="21600" h="21600" extrusionOk="0">
                  <a:moveTo>
                    <a:pt x="1163" y="19729"/>
                  </a:moveTo>
                  <a:lnTo>
                    <a:pt x="4320" y="19729"/>
                  </a:lnTo>
                  <a:lnTo>
                    <a:pt x="16449" y="19729"/>
                  </a:lnTo>
                  <a:lnTo>
                    <a:pt x="20603" y="19729"/>
                  </a:lnTo>
                  <a:lnTo>
                    <a:pt x="1163" y="19729"/>
                  </a:lnTo>
                  <a:moveTo>
                    <a:pt x="1495" y="2381"/>
                  </a:moveTo>
                  <a:lnTo>
                    <a:pt x="2160" y="2381"/>
                  </a:lnTo>
                  <a:lnTo>
                    <a:pt x="4985" y="2381"/>
                  </a:lnTo>
                  <a:lnTo>
                    <a:pt x="5982" y="2381"/>
                  </a:lnTo>
                  <a:lnTo>
                    <a:pt x="1495" y="2381"/>
                  </a:lnTo>
                  <a:lnTo>
                    <a:pt x="1495" y="3402"/>
                  </a:lnTo>
                  <a:lnTo>
                    <a:pt x="2160" y="3402"/>
                  </a:lnTo>
                  <a:lnTo>
                    <a:pt x="4985" y="3402"/>
                  </a:lnTo>
                  <a:lnTo>
                    <a:pt x="5982" y="3402"/>
                  </a:lnTo>
                  <a:lnTo>
                    <a:pt x="1495" y="3402"/>
                  </a:lnTo>
                  <a:lnTo>
                    <a:pt x="1495" y="4422"/>
                  </a:lnTo>
                  <a:lnTo>
                    <a:pt x="2160" y="4422"/>
                  </a:lnTo>
                  <a:lnTo>
                    <a:pt x="4985" y="4422"/>
                  </a:lnTo>
                  <a:lnTo>
                    <a:pt x="5982" y="4422"/>
                  </a:lnTo>
                  <a:lnTo>
                    <a:pt x="1495" y="4422"/>
                  </a:lnTo>
                  <a:lnTo>
                    <a:pt x="1495" y="5443"/>
                  </a:lnTo>
                  <a:lnTo>
                    <a:pt x="2160" y="5443"/>
                  </a:lnTo>
                  <a:lnTo>
                    <a:pt x="4985" y="5443"/>
                  </a:lnTo>
                  <a:lnTo>
                    <a:pt x="5982" y="5443"/>
                  </a:lnTo>
                  <a:lnTo>
                    <a:pt x="1495" y="5443"/>
                  </a:lnTo>
                  <a:lnTo>
                    <a:pt x="1495" y="6463"/>
                  </a:lnTo>
                  <a:lnTo>
                    <a:pt x="2160" y="6463"/>
                  </a:lnTo>
                  <a:lnTo>
                    <a:pt x="4985" y="6463"/>
                  </a:lnTo>
                  <a:lnTo>
                    <a:pt x="5982" y="6463"/>
                  </a:lnTo>
                  <a:lnTo>
                    <a:pt x="1495" y="6463"/>
                  </a:lnTo>
                  <a:lnTo>
                    <a:pt x="1495" y="7483"/>
                  </a:lnTo>
                  <a:lnTo>
                    <a:pt x="2160" y="7483"/>
                  </a:lnTo>
                  <a:lnTo>
                    <a:pt x="4985" y="7483"/>
                  </a:lnTo>
                  <a:lnTo>
                    <a:pt x="5982" y="7483"/>
                  </a:lnTo>
                  <a:lnTo>
                    <a:pt x="1495" y="7483"/>
                  </a:lnTo>
                  <a:lnTo>
                    <a:pt x="1495" y="8504"/>
                  </a:lnTo>
                  <a:lnTo>
                    <a:pt x="2160" y="8504"/>
                  </a:lnTo>
                  <a:lnTo>
                    <a:pt x="4985" y="8504"/>
                  </a:lnTo>
                  <a:lnTo>
                    <a:pt x="5982" y="8504"/>
                  </a:lnTo>
                  <a:lnTo>
                    <a:pt x="1495" y="8504"/>
                  </a:lnTo>
                  <a:lnTo>
                    <a:pt x="1495" y="9524"/>
                  </a:lnTo>
                  <a:lnTo>
                    <a:pt x="2160" y="9524"/>
                  </a:lnTo>
                  <a:lnTo>
                    <a:pt x="4985" y="9524"/>
                  </a:lnTo>
                  <a:lnTo>
                    <a:pt x="5982" y="9524"/>
                  </a:lnTo>
                  <a:lnTo>
                    <a:pt x="1495" y="9524"/>
                  </a:lnTo>
                  <a:lnTo>
                    <a:pt x="1495" y="10545"/>
                  </a:lnTo>
                  <a:lnTo>
                    <a:pt x="2160" y="10545"/>
                  </a:lnTo>
                  <a:lnTo>
                    <a:pt x="4985" y="10545"/>
                  </a:lnTo>
                  <a:lnTo>
                    <a:pt x="5982" y="10545"/>
                  </a:lnTo>
                  <a:lnTo>
                    <a:pt x="1495" y="10545"/>
                  </a:lnTo>
                  <a:lnTo>
                    <a:pt x="1495" y="11565"/>
                  </a:lnTo>
                  <a:lnTo>
                    <a:pt x="2160" y="11565"/>
                  </a:lnTo>
                  <a:lnTo>
                    <a:pt x="4985" y="11565"/>
                  </a:lnTo>
                  <a:lnTo>
                    <a:pt x="5982" y="11565"/>
                  </a:lnTo>
                  <a:lnTo>
                    <a:pt x="1495" y="11565"/>
                  </a:lnTo>
                  <a:lnTo>
                    <a:pt x="1495" y="12586"/>
                  </a:lnTo>
                  <a:lnTo>
                    <a:pt x="2160" y="12586"/>
                  </a:lnTo>
                  <a:lnTo>
                    <a:pt x="4985" y="12586"/>
                  </a:lnTo>
                  <a:lnTo>
                    <a:pt x="5982" y="12586"/>
                  </a:lnTo>
                  <a:lnTo>
                    <a:pt x="1495" y="12586"/>
                  </a:lnTo>
                  <a:lnTo>
                    <a:pt x="1495" y="13606"/>
                  </a:lnTo>
                  <a:lnTo>
                    <a:pt x="2160" y="13606"/>
                  </a:lnTo>
                  <a:lnTo>
                    <a:pt x="4985" y="13606"/>
                  </a:lnTo>
                  <a:lnTo>
                    <a:pt x="5982" y="13606"/>
                  </a:lnTo>
                  <a:lnTo>
                    <a:pt x="1495" y="13606"/>
                  </a:lnTo>
                  <a:lnTo>
                    <a:pt x="1495" y="14627"/>
                  </a:lnTo>
                  <a:lnTo>
                    <a:pt x="2160" y="14627"/>
                  </a:lnTo>
                  <a:lnTo>
                    <a:pt x="4985" y="14627"/>
                  </a:lnTo>
                  <a:lnTo>
                    <a:pt x="5982" y="14627"/>
                  </a:lnTo>
                  <a:lnTo>
                    <a:pt x="1495" y="14627"/>
                  </a:lnTo>
                  <a:lnTo>
                    <a:pt x="1495" y="15647"/>
                  </a:lnTo>
                  <a:lnTo>
                    <a:pt x="2160" y="15647"/>
                  </a:lnTo>
                  <a:lnTo>
                    <a:pt x="4985" y="15647"/>
                  </a:lnTo>
                  <a:lnTo>
                    <a:pt x="5982" y="15647"/>
                  </a:lnTo>
                  <a:lnTo>
                    <a:pt x="1495" y="15647"/>
                  </a:lnTo>
                  <a:lnTo>
                    <a:pt x="1495" y="16668"/>
                  </a:lnTo>
                  <a:lnTo>
                    <a:pt x="2160" y="16668"/>
                  </a:lnTo>
                  <a:lnTo>
                    <a:pt x="4985" y="16668"/>
                  </a:lnTo>
                  <a:lnTo>
                    <a:pt x="5982" y="16668"/>
                  </a:lnTo>
                  <a:lnTo>
                    <a:pt x="1495" y="16668"/>
                  </a:lnTo>
                  <a:lnTo>
                    <a:pt x="1495" y="17688"/>
                  </a:lnTo>
                  <a:lnTo>
                    <a:pt x="2160" y="17688"/>
                  </a:lnTo>
                  <a:lnTo>
                    <a:pt x="4985" y="17688"/>
                  </a:lnTo>
                  <a:lnTo>
                    <a:pt x="5982" y="17688"/>
                  </a:lnTo>
                  <a:lnTo>
                    <a:pt x="1495" y="17688"/>
                  </a:lnTo>
                  <a:moveTo>
                    <a:pt x="1994" y="19729"/>
                  </a:moveTo>
                  <a:lnTo>
                    <a:pt x="1994" y="20069"/>
                  </a:lnTo>
                  <a:lnTo>
                    <a:pt x="1994" y="21260"/>
                  </a:lnTo>
                  <a:lnTo>
                    <a:pt x="1994" y="21600"/>
                  </a:lnTo>
                  <a:lnTo>
                    <a:pt x="1994" y="19729"/>
                  </a:lnTo>
                  <a:lnTo>
                    <a:pt x="2658" y="19729"/>
                  </a:lnTo>
                  <a:lnTo>
                    <a:pt x="2658" y="20069"/>
                  </a:lnTo>
                  <a:lnTo>
                    <a:pt x="2658" y="21260"/>
                  </a:lnTo>
                  <a:lnTo>
                    <a:pt x="2658" y="21600"/>
                  </a:lnTo>
                  <a:lnTo>
                    <a:pt x="2658" y="19729"/>
                  </a:lnTo>
                  <a:lnTo>
                    <a:pt x="3489" y="19729"/>
                  </a:lnTo>
                  <a:lnTo>
                    <a:pt x="3489" y="20069"/>
                  </a:lnTo>
                  <a:lnTo>
                    <a:pt x="3489" y="21260"/>
                  </a:lnTo>
                  <a:lnTo>
                    <a:pt x="3489" y="21600"/>
                  </a:lnTo>
                  <a:lnTo>
                    <a:pt x="3489" y="19729"/>
                  </a:lnTo>
                  <a:lnTo>
                    <a:pt x="4320" y="19729"/>
                  </a:lnTo>
                  <a:lnTo>
                    <a:pt x="4320" y="20069"/>
                  </a:lnTo>
                  <a:lnTo>
                    <a:pt x="4320" y="21260"/>
                  </a:lnTo>
                  <a:lnTo>
                    <a:pt x="4320" y="21600"/>
                  </a:lnTo>
                  <a:lnTo>
                    <a:pt x="4320" y="19729"/>
                  </a:lnTo>
                  <a:lnTo>
                    <a:pt x="5151" y="19729"/>
                  </a:lnTo>
                  <a:lnTo>
                    <a:pt x="5151" y="20069"/>
                  </a:lnTo>
                  <a:lnTo>
                    <a:pt x="5151" y="21260"/>
                  </a:lnTo>
                  <a:lnTo>
                    <a:pt x="5151" y="21600"/>
                  </a:lnTo>
                  <a:lnTo>
                    <a:pt x="5151" y="19729"/>
                  </a:lnTo>
                  <a:lnTo>
                    <a:pt x="5982" y="19729"/>
                  </a:lnTo>
                  <a:lnTo>
                    <a:pt x="5982" y="20069"/>
                  </a:lnTo>
                  <a:lnTo>
                    <a:pt x="5982" y="21260"/>
                  </a:lnTo>
                  <a:lnTo>
                    <a:pt x="5982" y="21600"/>
                  </a:lnTo>
                  <a:lnTo>
                    <a:pt x="5982" y="19729"/>
                  </a:lnTo>
                  <a:lnTo>
                    <a:pt x="6812" y="19729"/>
                  </a:lnTo>
                  <a:lnTo>
                    <a:pt x="6812" y="20069"/>
                  </a:lnTo>
                  <a:lnTo>
                    <a:pt x="6812" y="21260"/>
                  </a:lnTo>
                  <a:lnTo>
                    <a:pt x="6812" y="21600"/>
                  </a:lnTo>
                  <a:lnTo>
                    <a:pt x="6812" y="19729"/>
                  </a:lnTo>
                  <a:lnTo>
                    <a:pt x="7643" y="19729"/>
                  </a:lnTo>
                  <a:lnTo>
                    <a:pt x="7643" y="20069"/>
                  </a:lnTo>
                  <a:lnTo>
                    <a:pt x="7643" y="21260"/>
                  </a:lnTo>
                  <a:lnTo>
                    <a:pt x="7643" y="21600"/>
                  </a:lnTo>
                  <a:lnTo>
                    <a:pt x="7643" y="19729"/>
                  </a:lnTo>
                  <a:lnTo>
                    <a:pt x="8474" y="19729"/>
                  </a:lnTo>
                  <a:lnTo>
                    <a:pt x="8474" y="20069"/>
                  </a:lnTo>
                  <a:lnTo>
                    <a:pt x="8474" y="21260"/>
                  </a:lnTo>
                  <a:lnTo>
                    <a:pt x="8474" y="21600"/>
                  </a:lnTo>
                  <a:lnTo>
                    <a:pt x="8474" y="19729"/>
                  </a:lnTo>
                  <a:lnTo>
                    <a:pt x="9305" y="19729"/>
                  </a:lnTo>
                  <a:lnTo>
                    <a:pt x="9305" y="20069"/>
                  </a:lnTo>
                  <a:lnTo>
                    <a:pt x="9305" y="21260"/>
                  </a:lnTo>
                  <a:lnTo>
                    <a:pt x="9305" y="21600"/>
                  </a:lnTo>
                  <a:lnTo>
                    <a:pt x="9305" y="19729"/>
                  </a:lnTo>
                  <a:lnTo>
                    <a:pt x="10135" y="19729"/>
                  </a:lnTo>
                  <a:lnTo>
                    <a:pt x="10135" y="20069"/>
                  </a:lnTo>
                  <a:lnTo>
                    <a:pt x="10135" y="21260"/>
                  </a:lnTo>
                  <a:lnTo>
                    <a:pt x="10135" y="21600"/>
                  </a:lnTo>
                  <a:lnTo>
                    <a:pt x="10135" y="19729"/>
                  </a:lnTo>
                  <a:lnTo>
                    <a:pt x="10966" y="19729"/>
                  </a:lnTo>
                  <a:lnTo>
                    <a:pt x="10966" y="20069"/>
                  </a:lnTo>
                  <a:lnTo>
                    <a:pt x="10966" y="21260"/>
                  </a:lnTo>
                  <a:lnTo>
                    <a:pt x="10966" y="21600"/>
                  </a:lnTo>
                  <a:lnTo>
                    <a:pt x="10966" y="19729"/>
                  </a:lnTo>
                  <a:lnTo>
                    <a:pt x="11797" y="19729"/>
                  </a:lnTo>
                  <a:lnTo>
                    <a:pt x="11797" y="20069"/>
                  </a:lnTo>
                  <a:lnTo>
                    <a:pt x="11797" y="21260"/>
                  </a:lnTo>
                  <a:lnTo>
                    <a:pt x="11797" y="21600"/>
                  </a:lnTo>
                  <a:lnTo>
                    <a:pt x="11797" y="19729"/>
                  </a:lnTo>
                  <a:lnTo>
                    <a:pt x="12462" y="19729"/>
                  </a:lnTo>
                  <a:lnTo>
                    <a:pt x="12462" y="20069"/>
                  </a:lnTo>
                  <a:lnTo>
                    <a:pt x="12462" y="21260"/>
                  </a:lnTo>
                  <a:lnTo>
                    <a:pt x="12462" y="21600"/>
                  </a:lnTo>
                  <a:lnTo>
                    <a:pt x="12462" y="19729"/>
                  </a:lnTo>
                  <a:lnTo>
                    <a:pt x="13292" y="19729"/>
                  </a:lnTo>
                  <a:lnTo>
                    <a:pt x="13292" y="20069"/>
                  </a:lnTo>
                  <a:lnTo>
                    <a:pt x="13292" y="21260"/>
                  </a:lnTo>
                  <a:lnTo>
                    <a:pt x="13292" y="21600"/>
                  </a:lnTo>
                  <a:lnTo>
                    <a:pt x="13292" y="19729"/>
                  </a:lnTo>
                  <a:lnTo>
                    <a:pt x="14123" y="19729"/>
                  </a:lnTo>
                  <a:lnTo>
                    <a:pt x="14123" y="20069"/>
                  </a:lnTo>
                  <a:lnTo>
                    <a:pt x="14123" y="21260"/>
                  </a:lnTo>
                  <a:lnTo>
                    <a:pt x="14123" y="21600"/>
                  </a:lnTo>
                  <a:lnTo>
                    <a:pt x="14123" y="19729"/>
                  </a:lnTo>
                  <a:lnTo>
                    <a:pt x="14954" y="19729"/>
                  </a:lnTo>
                  <a:lnTo>
                    <a:pt x="14954" y="20069"/>
                  </a:lnTo>
                  <a:lnTo>
                    <a:pt x="14954" y="21260"/>
                  </a:lnTo>
                  <a:lnTo>
                    <a:pt x="14954" y="21600"/>
                  </a:lnTo>
                  <a:lnTo>
                    <a:pt x="14954" y="19729"/>
                  </a:lnTo>
                  <a:lnTo>
                    <a:pt x="15785" y="19729"/>
                  </a:lnTo>
                  <a:lnTo>
                    <a:pt x="15785" y="20069"/>
                  </a:lnTo>
                  <a:lnTo>
                    <a:pt x="15785" y="21260"/>
                  </a:lnTo>
                  <a:lnTo>
                    <a:pt x="15785" y="21600"/>
                  </a:lnTo>
                  <a:lnTo>
                    <a:pt x="15785" y="19729"/>
                  </a:lnTo>
                  <a:lnTo>
                    <a:pt x="16615" y="19729"/>
                  </a:lnTo>
                  <a:lnTo>
                    <a:pt x="16615" y="20069"/>
                  </a:lnTo>
                  <a:lnTo>
                    <a:pt x="16615" y="21260"/>
                  </a:lnTo>
                  <a:lnTo>
                    <a:pt x="16615" y="21600"/>
                  </a:lnTo>
                  <a:lnTo>
                    <a:pt x="16615" y="19729"/>
                  </a:lnTo>
                  <a:lnTo>
                    <a:pt x="17446" y="19729"/>
                  </a:lnTo>
                  <a:lnTo>
                    <a:pt x="17446" y="20069"/>
                  </a:lnTo>
                  <a:lnTo>
                    <a:pt x="17446" y="21260"/>
                  </a:lnTo>
                  <a:lnTo>
                    <a:pt x="17446" y="21600"/>
                  </a:lnTo>
                  <a:lnTo>
                    <a:pt x="17446" y="19729"/>
                  </a:lnTo>
                  <a:lnTo>
                    <a:pt x="18277" y="19729"/>
                  </a:lnTo>
                  <a:lnTo>
                    <a:pt x="18277" y="20069"/>
                  </a:lnTo>
                  <a:lnTo>
                    <a:pt x="18277" y="21260"/>
                  </a:lnTo>
                  <a:lnTo>
                    <a:pt x="18277" y="21600"/>
                  </a:lnTo>
                  <a:lnTo>
                    <a:pt x="18277" y="19729"/>
                  </a:lnTo>
                  <a:lnTo>
                    <a:pt x="19108" y="19729"/>
                  </a:lnTo>
                  <a:lnTo>
                    <a:pt x="19108" y="20069"/>
                  </a:lnTo>
                  <a:lnTo>
                    <a:pt x="19108" y="21260"/>
                  </a:lnTo>
                  <a:lnTo>
                    <a:pt x="19108" y="21600"/>
                  </a:lnTo>
                  <a:lnTo>
                    <a:pt x="19108" y="19729"/>
                  </a:lnTo>
                  <a:lnTo>
                    <a:pt x="19938" y="19729"/>
                  </a:lnTo>
                  <a:lnTo>
                    <a:pt x="19938" y="20069"/>
                  </a:lnTo>
                  <a:lnTo>
                    <a:pt x="19938" y="21260"/>
                  </a:lnTo>
                  <a:lnTo>
                    <a:pt x="19938" y="21600"/>
                  </a:lnTo>
                  <a:lnTo>
                    <a:pt x="19938" y="19729"/>
                  </a:lnTo>
                  <a:moveTo>
                    <a:pt x="1495" y="1531"/>
                  </a:moveTo>
                  <a:lnTo>
                    <a:pt x="5982" y="1531"/>
                  </a:lnTo>
                  <a:lnTo>
                    <a:pt x="5982" y="18539"/>
                  </a:lnTo>
                  <a:lnTo>
                    <a:pt x="1495" y="18539"/>
                  </a:lnTo>
                  <a:lnTo>
                    <a:pt x="1495" y="1531"/>
                  </a:lnTo>
                  <a:moveTo>
                    <a:pt x="7311" y="1531"/>
                  </a:moveTo>
                  <a:lnTo>
                    <a:pt x="7975" y="1531"/>
                  </a:lnTo>
                  <a:lnTo>
                    <a:pt x="7975" y="8334"/>
                  </a:lnTo>
                  <a:lnTo>
                    <a:pt x="7311" y="8334"/>
                  </a:lnTo>
                  <a:lnTo>
                    <a:pt x="7311" y="1531"/>
                  </a:lnTo>
                  <a:moveTo>
                    <a:pt x="7145" y="9865"/>
                  </a:moveTo>
                  <a:lnTo>
                    <a:pt x="8142" y="9865"/>
                  </a:lnTo>
                  <a:lnTo>
                    <a:pt x="8142" y="10715"/>
                  </a:lnTo>
                  <a:lnTo>
                    <a:pt x="7145" y="10715"/>
                  </a:lnTo>
                  <a:lnTo>
                    <a:pt x="7145" y="9865"/>
                  </a:lnTo>
                  <a:moveTo>
                    <a:pt x="8972" y="1531"/>
                  </a:moveTo>
                  <a:lnTo>
                    <a:pt x="12462" y="1531"/>
                  </a:lnTo>
                  <a:lnTo>
                    <a:pt x="12462" y="5443"/>
                  </a:lnTo>
                  <a:lnTo>
                    <a:pt x="8972" y="5443"/>
                  </a:lnTo>
                  <a:lnTo>
                    <a:pt x="8972" y="1531"/>
                  </a:lnTo>
                  <a:moveTo>
                    <a:pt x="13625" y="1531"/>
                  </a:moveTo>
                  <a:lnTo>
                    <a:pt x="20271" y="1531"/>
                  </a:lnTo>
                  <a:lnTo>
                    <a:pt x="20271" y="5443"/>
                  </a:lnTo>
                  <a:lnTo>
                    <a:pt x="13625" y="5443"/>
                  </a:lnTo>
                  <a:lnTo>
                    <a:pt x="13625" y="1531"/>
                  </a:lnTo>
                  <a:moveTo>
                    <a:pt x="18609" y="6463"/>
                  </a:moveTo>
                  <a:lnTo>
                    <a:pt x="20437" y="6463"/>
                  </a:lnTo>
                  <a:lnTo>
                    <a:pt x="20437" y="10885"/>
                  </a:lnTo>
                  <a:lnTo>
                    <a:pt x="18609" y="10885"/>
                  </a:lnTo>
                  <a:lnTo>
                    <a:pt x="18609" y="6463"/>
                  </a:lnTo>
                </a:path>
              </a:pathLst>
            </a:custGeom>
            <a:solidFill>
              <a:srgbClr val="F5F1F1"/>
            </a:solidFill>
            <a:ln w="9525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494" name="Group 493">
            <a:extLst>
              <a:ext uri="{FF2B5EF4-FFF2-40B4-BE49-F238E27FC236}">
                <a16:creationId xmlns:a16="http://schemas.microsoft.com/office/drawing/2014/main" id="{529F4097-9F72-592C-D8AE-381A02222A19}"/>
              </a:ext>
            </a:extLst>
          </p:cNvPr>
          <p:cNvGrpSpPr/>
          <p:nvPr/>
        </p:nvGrpSpPr>
        <p:grpSpPr>
          <a:xfrm>
            <a:off x="7657250" y="3959499"/>
            <a:ext cx="747328" cy="426131"/>
            <a:chOff x="967835" y="2541918"/>
            <a:chExt cx="1426054" cy="463051"/>
          </a:xfrm>
        </p:grpSpPr>
        <p:grpSp>
          <p:nvGrpSpPr>
            <p:cNvPr id="495" name="Group 93">
              <a:extLst>
                <a:ext uri="{FF2B5EF4-FFF2-40B4-BE49-F238E27FC236}">
                  <a16:creationId xmlns:a16="http://schemas.microsoft.com/office/drawing/2014/main" id="{8FE21773-422A-BDB7-738A-EDA5C7DD6E1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67835" y="2541918"/>
              <a:ext cx="1426054" cy="463051"/>
              <a:chOff x="3312" y="2160"/>
              <a:chExt cx="960" cy="528"/>
            </a:xfrm>
          </p:grpSpPr>
          <p:grpSp>
            <p:nvGrpSpPr>
              <p:cNvPr id="497" name="Group 94">
                <a:extLst>
                  <a:ext uri="{FF2B5EF4-FFF2-40B4-BE49-F238E27FC236}">
                    <a16:creationId xmlns:a16="http://schemas.microsoft.com/office/drawing/2014/main" id="{8C67A9F4-3559-E871-AF0D-CE0989F8577F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3312" y="2160"/>
                <a:ext cx="960" cy="528"/>
                <a:chOff x="3312" y="2160"/>
                <a:chExt cx="960" cy="528"/>
              </a:xfrm>
            </p:grpSpPr>
            <p:sp>
              <p:nvSpPr>
                <p:cNvPr id="499" name="AutoShape 95">
                  <a:extLst>
                    <a:ext uri="{FF2B5EF4-FFF2-40B4-BE49-F238E27FC236}">
                      <a16:creationId xmlns:a16="http://schemas.microsoft.com/office/drawing/2014/main" id="{471D7256-D573-5749-5AF7-CCBC9DE1CA27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3312" y="2160"/>
                  <a:ext cx="960" cy="528"/>
                </a:xfrm>
                <a:prstGeom prst="can">
                  <a:avLst>
                    <a:gd name="adj" fmla="val 50000"/>
                  </a:avLst>
                </a:prstGeom>
                <a:gradFill rotWithShape="0">
                  <a:gsLst>
                    <a:gs pos="0">
                      <a:srgbClr val="002F5E"/>
                    </a:gs>
                    <a:gs pos="50000">
                      <a:srgbClr val="0066CC"/>
                    </a:gs>
                    <a:gs pos="100000">
                      <a:srgbClr val="002F5E"/>
                    </a:gs>
                  </a:gsLst>
                  <a:lin ang="0" scaled="1"/>
                </a:gradFill>
                <a:ln w="9525">
                  <a:solidFill>
                    <a:srgbClr val="819FFF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73025" tIns="36512" rIns="73025" bIns="36512" anchor="ctr"/>
                <a:lstStyle>
                  <a:lvl1pPr>
                    <a:spcBef>
                      <a:spcPct val="20000"/>
                    </a:spcBef>
                    <a:buClr>
                      <a:schemeClr val="tx2"/>
                    </a:buClr>
                    <a:buSzPct val="70000"/>
                    <a:buFont typeface="Wingdings" pitchFamily="2" charset="2"/>
                    <a:buChar char="n"/>
                    <a:defRPr sz="32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1"/>
                    </a:buClr>
                    <a:buSzPct val="70000"/>
                    <a:buFont typeface="Wingdings" pitchFamily="2" charset="2"/>
                    <a:buChar char="n"/>
                    <a:defRPr sz="28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66CC00"/>
                    </a:buClr>
                    <a:buSzPct val="7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SzPct val="70000"/>
                    <a:buFont typeface="Wingdings" pitchFamily="2" charset="2"/>
                    <a:buChar char="l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it-IT" altLang="it-IT" sz="1800">
                    <a:latin typeface="Arial" panose="020B0604020202020204" pitchFamily="34" charset="0"/>
                  </a:endParaRPr>
                </a:p>
              </p:txBody>
            </p:sp>
            <p:grpSp>
              <p:nvGrpSpPr>
                <p:cNvPr id="500" name="Group 96">
                  <a:extLst>
                    <a:ext uri="{FF2B5EF4-FFF2-40B4-BE49-F238E27FC236}">
                      <a16:creationId xmlns:a16="http://schemas.microsoft.com/office/drawing/2014/main" id="{88AFDC92-6DD2-78EC-C50A-9CBD09ED445E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3488" y="2193"/>
                  <a:ext cx="599" cy="207"/>
                  <a:chOff x="422" y="1632"/>
                  <a:chExt cx="829" cy="298"/>
                </a:xfrm>
              </p:grpSpPr>
              <p:grpSp>
                <p:nvGrpSpPr>
                  <p:cNvPr id="501" name="Group 97">
                    <a:extLst>
                      <a:ext uri="{FF2B5EF4-FFF2-40B4-BE49-F238E27FC236}">
                        <a16:creationId xmlns:a16="http://schemas.microsoft.com/office/drawing/2014/main" id="{D666A566-8BE2-9122-EBFC-E35E838118CE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422" y="1632"/>
                    <a:ext cx="822" cy="291"/>
                    <a:chOff x="422" y="1632"/>
                    <a:chExt cx="822" cy="291"/>
                  </a:xfrm>
                </p:grpSpPr>
                <p:sp>
                  <p:nvSpPr>
                    <p:cNvPr id="511" name="Freeform 98">
                      <a:extLst>
                        <a:ext uri="{FF2B5EF4-FFF2-40B4-BE49-F238E27FC236}">
                          <a16:creationId xmlns:a16="http://schemas.microsoft.com/office/drawing/2014/main" id="{577925E5-6BA2-9EF2-09F6-2B9716139BFF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51" y="1639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97 h 125"/>
                        <a:gd name="T2" fmla="*/ 87 w 393"/>
                        <a:gd name="T3" fmla="*/ 125 h 125"/>
                        <a:gd name="T4" fmla="*/ 298 w 393"/>
                        <a:gd name="T5" fmla="*/ 42 h 125"/>
                        <a:gd name="T6" fmla="*/ 393 w 393"/>
                        <a:gd name="T7" fmla="*/ 70 h 125"/>
                        <a:gd name="T8" fmla="*/ 342 w 393"/>
                        <a:gd name="T9" fmla="*/ 0 h 125"/>
                        <a:gd name="T10" fmla="*/ 94 w 393"/>
                        <a:gd name="T11" fmla="*/ 0 h 125"/>
                        <a:gd name="T12" fmla="*/ 196 w 393"/>
                        <a:gd name="T13" fmla="*/ 21 h 125"/>
                        <a:gd name="T14" fmla="*/ 0 w 393"/>
                        <a:gd name="T15" fmla="*/ 97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97"/>
                          </a:moveTo>
                          <a:lnTo>
                            <a:pt x="87" y="125"/>
                          </a:lnTo>
                          <a:lnTo>
                            <a:pt x="298" y="42"/>
                          </a:lnTo>
                          <a:lnTo>
                            <a:pt x="393" y="70"/>
                          </a:lnTo>
                          <a:lnTo>
                            <a:pt x="342" y="0"/>
                          </a:lnTo>
                          <a:lnTo>
                            <a:pt x="94" y="0"/>
                          </a:lnTo>
                          <a:lnTo>
                            <a:pt x="196" y="21"/>
                          </a:lnTo>
                          <a:lnTo>
                            <a:pt x="0" y="9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12" name="Freeform 99">
                      <a:extLst>
                        <a:ext uri="{FF2B5EF4-FFF2-40B4-BE49-F238E27FC236}">
                          <a16:creationId xmlns:a16="http://schemas.microsoft.com/office/drawing/2014/main" id="{A3480DEF-1263-F322-B303-FDA6EF1A7E69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51" y="1639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97 h 125"/>
                        <a:gd name="T2" fmla="*/ 87 w 393"/>
                        <a:gd name="T3" fmla="*/ 125 h 125"/>
                        <a:gd name="T4" fmla="*/ 298 w 393"/>
                        <a:gd name="T5" fmla="*/ 42 h 125"/>
                        <a:gd name="T6" fmla="*/ 393 w 393"/>
                        <a:gd name="T7" fmla="*/ 70 h 125"/>
                        <a:gd name="T8" fmla="*/ 342 w 393"/>
                        <a:gd name="T9" fmla="*/ 0 h 125"/>
                        <a:gd name="T10" fmla="*/ 94 w 393"/>
                        <a:gd name="T11" fmla="*/ 0 h 125"/>
                        <a:gd name="T12" fmla="*/ 196 w 393"/>
                        <a:gd name="T13" fmla="*/ 21 h 125"/>
                        <a:gd name="T14" fmla="*/ 0 w 393"/>
                        <a:gd name="T15" fmla="*/ 97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97"/>
                          </a:moveTo>
                          <a:lnTo>
                            <a:pt x="87" y="125"/>
                          </a:lnTo>
                          <a:lnTo>
                            <a:pt x="298" y="42"/>
                          </a:lnTo>
                          <a:lnTo>
                            <a:pt x="393" y="70"/>
                          </a:lnTo>
                          <a:lnTo>
                            <a:pt x="342" y="0"/>
                          </a:lnTo>
                          <a:lnTo>
                            <a:pt x="94" y="0"/>
                          </a:lnTo>
                          <a:lnTo>
                            <a:pt x="196" y="21"/>
                          </a:lnTo>
                          <a:lnTo>
                            <a:pt x="0" y="9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13" name="Freeform 100">
                      <a:extLst>
                        <a:ext uri="{FF2B5EF4-FFF2-40B4-BE49-F238E27FC236}">
                          <a16:creationId xmlns:a16="http://schemas.microsoft.com/office/drawing/2014/main" id="{5C7A817C-AC5F-0C10-127D-D2B39A920489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22" y="1785"/>
                      <a:ext cx="393" cy="132"/>
                    </a:xfrm>
                    <a:custGeom>
                      <a:avLst/>
                      <a:gdLst>
                        <a:gd name="T0" fmla="*/ 393 w 393"/>
                        <a:gd name="T1" fmla="*/ 28 h 132"/>
                        <a:gd name="T2" fmla="*/ 305 w 393"/>
                        <a:gd name="T3" fmla="*/ 0 h 132"/>
                        <a:gd name="T4" fmla="*/ 102 w 393"/>
                        <a:gd name="T5" fmla="*/ 83 h 132"/>
                        <a:gd name="T6" fmla="*/ 0 w 393"/>
                        <a:gd name="T7" fmla="*/ 55 h 132"/>
                        <a:gd name="T8" fmla="*/ 51 w 393"/>
                        <a:gd name="T9" fmla="*/ 132 h 132"/>
                        <a:gd name="T10" fmla="*/ 305 w 393"/>
                        <a:gd name="T11" fmla="*/ 132 h 132"/>
                        <a:gd name="T12" fmla="*/ 196 w 393"/>
                        <a:gd name="T13" fmla="*/ 104 h 132"/>
                        <a:gd name="T14" fmla="*/ 393 w 393"/>
                        <a:gd name="T15" fmla="*/ 28 h 132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32">
                          <a:moveTo>
                            <a:pt x="393" y="28"/>
                          </a:moveTo>
                          <a:lnTo>
                            <a:pt x="305" y="0"/>
                          </a:lnTo>
                          <a:lnTo>
                            <a:pt x="102" y="83"/>
                          </a:lnTo>
                          <a:lnTo>
                            <a:pt x="0" y="55"/>
                          </a:lnTo>
                          <a:lnTo>
                            <a:pt x="51" y="132"/>
                          </a:lnTo>
                          <a:lnTo>
                            <a:pt x="305" y="132"/>
                          </a:lnTo>
                          <a:lnTo>
                            <a:pt x="196" y="104"/>
                          </a:lnTo>
                          <a:lnTo>
                            <a:pt x="393" y="2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14" name="Freeform 101">
                      <a:extLst>
                        <a:ext uri="{FF2B5EF4-FFF2-40B4-BE49-F238E27FC236}">
                          <a16:creationId xmlns:a16="http://schemas.microsoft.com/office/drawing/2014/main" id="{19284D92-CCA5-4410-411C-C884A4074550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22" y="1785"/>
                      <a:ext cx="393" cy="132"/>
                    </a:xfrm>
                    <a:custGeom>
                      <a:avLst/>
                      <a:gdLst>
                        <a:gd name="T0" fmla="*/ 393 w 393"/>
                        <a:gd name="T1" fmla="*/ 28 h 132"/>
                        <a:gd name="T2" fmla="*/ 305 w 393"/>
                        <a:gd name="T3" fmla="*/ 0 h 132"/>
                        <a:gd name="T4" fmla="*/ 102 w 393"/>
                        <a:gd name="T5" fmla="*/ 83 h 132"/>
                        <a:gd name="T6" fmla="*/ 0 w 393"/>
                        <a:gd name="T7" fmla="*/ 55 h 132"/>
                        <a:gd name="T8" fmla="*/ 51 w 393"/>
                        <a:gd name="T9" fmla="*/ 132 h 132"/>
                        <a:gd name="T10" fmla="*/ 305 w 393"/>
                        <a:gd name="T11" fmla="*/ 132 h 132"/>
                        <a:gd name="T12" fmla="*/ 196 w 393"/>
                        <a:gd name="T13" fmla="*/ 104 h 132"/>
                        <a:gd name="T14" fmla="*/ 393 w 393"/>
                        <a:gd name="T15" fmla="*/ 28 h 132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32">
                          <a:moveTo>
                            <a:pt x="393" y="28"/>
                          </a:moveTo>
                          <a:lnTo>
                            <a:pt x="305" y="0"/>
                          </a:lnTo>
                          <a:lnTo>
                            <a:pt x="102" y="83"/>
                          </a:lnTo>
                          <a:lnTo>
                            <a:pt x="0" y="55"/>
                          </a:lnTo>
                          <a:lnTo>
                            <a:pt x="51" y="132"/>
                          </a:lnTo>
                          <a:lnTo>
                            <a:pt x="305" y="132"/>
                          </a:lnTo>
                          <a:lnTo>
                            <a:pt x="196" y="104"/>
                          </a:lnTo>
                          <a:lnTo>
                            <a:pt x="393" y="2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15" name="Freeform 102">
                      <a:extLst>
                        <a:ext uri="{FF2B5EF4-FFF2-40B4-BE49-F238E27FC236}">
                          <a16:creationId xmlns:a16="http://schemas.microsoft.com/office/drawing/2014/main" id="{75C088AD-40CA-F183-ACF4-EA09CDB92321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44" y="1632"/>
                      <a:ext cx="392" cy="125"/>
                    </a:xfrm>
                    <a:custGeom>
                      <a:avLst/>
                      <a:gdLst>
                        <a:gd name="T0" fmla="*/ 0 w 392"/>
                        <a:gd name="T1" fmla="*/ 28 h 125"/>
                        <a:gd name="T2" fmla="*/ 87 w 392"/>
                        <a:gd name="T3" fmla="*/ 0 h 125"/>
                        <a:gd name="T4" fmla="*/ 298 w 392"/>
                        <a:gd name="T5" fmla="*/ 77 h 125"/>
                        <a:gd name="T6" fmla="*/ 392 w 392"/>
                        <a:gd name="T7" fmla="*/ 56 h 125"/>
                        <a:gd name="T8" fmla="*/ 341 w 392"/>
                        <a:gd name="T9" fmla="*/ 125 h 125"/>
                        <a:gd name="T10" fmla="*/ 94 w 392"/>
                        <a:gd name="T11" fmla="*/ 125 h 125"/>
                        <a:gd name="T12" fmla="*/ 196 w 392"/>
                        <a:gd name="T13" fmla="*/ 104 h 125"/>
                        <a:gd name="T14" fmla="*/ 0 w 392"/>
                        <a:gd name="T15" fmla="*/ 28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2" h="125">
                          <a:moveTo>
                            <a:pt x="0" y="28"/>
                          </a:moveTo>
                          <a:lnTo>
                            <a:pt x="87" y="0"/>
                          </a:lnTo>
                          <a:lnTo>
                            <a:pt x="298" y="77"/>
                          </a:lnTo>
                          <a:lnTo>
                            <a:pt x="392" y="56"/>
                          </a:lnTo>
                          <a:lnTo>
                            <a:pt x="341" y="125"/>
                          </a:lnTo>
                          <a:lnTo>
                            <a:pt x="94" y="125"/>
                          </a:lnTo>
                          <a:lnTo>
                            <a:pt x="196" y="104"/>
                          </a:lnTo>
                          <a:lnTo>
                            <a:pt x="0" y="2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16" name="Freeform 103">
                      <a:extLst>
                        <a:ext uri="{FF2B5EF4-FFF2-40B4-BE49-F238E27FC236}">
                          <a16:creationId xmlns:a16="http://schemas.microsoft.com/office/drawing/2014/main" id="{018FAA59-B709-CAD3-2E65-1765196F889E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44" y="1632"/>
                      <a:ext cx="392" cy="125"/>
                    </a:xfrm>
                    <a:custGeom>
                      <a:avLst/>
                      <a:gdLst>
                        <a:gd name="T0" fmla="*/ 0 w 392"/>
                        <a:gd name="T1" fmla="*/ 28 h 125"/>
                        <a:gd name="T2" fmla="*/ 87 w 392"/>
                        <a:gd name="T3" fmla="*/ 0 h 125"/>
                        <a:gd name="T4" fmla="*/ 298 w 392"/>
                        <a:gd name="T5" fmla="*/ 77 h 125"/>
                        <a:gd name="T6" fmla="*/ 392 w 392"/>
                        <a:gd name="T7" fmla="*/ 56 h 125"/>
                        <a:gd name="T8" fmla="*/ 341 w 392"/>
                        <a:gd name="T9" fmla="*/ 125 h 125"/>
                        <a:gd name="T10" fmla="*/ 94 w 392"/>
                        <a:gd name="T11" fmla="*/ 125 h 125"/>
                        <a:gd name="T12" fmla="*/ 196 w 392"/>
                        <a:gd name="T13" fmla="*/ 104 h 125"/>
                        <a:gd name="T14" fmla="*/ 0 w 392"/>
                        <a:gd name="T15" fmla="*/ 28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2" h="125">
                          <a:moveTo>
                            <a:pt x="0" y="28"/>
                          </a:moveTo>
                          <a:lnTo>
                            <a:pt x="87" y="0"/>
                          </a:lnTo>
                          <a:lnTo>
                            <a:pt x="298" y="77"/>
                          </a:lnTo>
                          <a:lnTo>
                            <a:pt x="392" y="56"/>
                          </a:lnTo>
                          <a:lnTo>
                            <a:pt x="341" y="125"/>
                          </a:lnTo>
                          <a:lnTo>
                            <a:pt x="94" y="125"/>
                          </a:lnTo>
                          <a:lnTo>
                            <a:pt x="196" y="104"/>
                          </a:lnTo>
                          <a:lnTo>
                            <a:pt x="0" y="2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17" name="Freeform 104">
                      <a:extLst>
                        <a:ext uri="{FF2B5EF4-FFF2-40B4-BE49-F238E27FC236}">
                          <a16:creationId xmlns:a16="http://schemas.microsoft.com/office/drawing/2014/main" id="{BC7F45A0-15FD-381F-0453-59853D15B8D7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36" y="1799"/>
                      <a:ext cx="393" cy="124"/>
                    </a:xfrm>
                    <a:custGeom>
                      <a:avLst/>
                      <a:gdLst>
                        <a:gd name="T0" fmla="*/ 393 w 393"/>
                        <a:gd name="T1" fmla="*/ 97 h 124"/>
                        <a:gd name="T2" fmla="*/ 306 w 393"/>
                        <a:gd name="T3" fmla="*/ 124 h 124"/>
                        <a:gd name="T4" fmla="*/ 102 w 393"/>
                        <a:gd name="T5" fmla="*/ 41 h 124"/>
                        <a:gd name="T6" fmla="*/ 0 w 393"/>
                        <a:gd name="T7" fmla="*/ 69 h 124"/>
                        <a:gd name="T8" fmla="*/ 51 w 393"/>
                        <a:gd name="T9" fmla="*/ 0 h 124"/>
                        <a:gd name="T10" fmla="*/ 306 w 393"/>
                        <a:gd name="T11" fmla="*/ 0 h 124"/>
                        <a:gd name="T12" fmla="*/ 197 w 393"/>
                        <a:gd name="T13" fmla="*/ 21 h 124"/>
                        <a:gd name="T14" fmla="*/ 393 w 393"/>
                        <a:gd name="T15" fmla="*/ 97 h 12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4">
                          <a:moveTo>
                            <a:pt x="393" y="97"/>
                          </a:moveTo>
                          <a:lnTo>
                            <a:pt x="306" y="124"/>
                          </a:lnTo>
                          <a:lnTo>
                            <a:pt x="102" y="41"/>
                          </a:lnTo>
                          <a:lnTo>
                            <a:pt x="0" y="69"/>
                          </a:lnTo>
                          <a:lnTo>
                            <a:pt x="51" y="0"/>
                          </a:lnTo>
                          <a:lnTo>
                            <a:pt x="306" y="0"/>
                          </a:lnTo>
                          <a:lnTo>
                            <a:pt x="197" y="21"/>
                          </a:lnTo>
                          <a:lnTo>
                            <a:pt x="393" y="9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18" name="Freeform 105">
                      <a:extLst>
                        <a:ext uri="{FF2B5EF4-FFF2-40B4-BE49-F238E27FC236}">
                          <a16:creationId xmlns:a16="http://schemas.microsoft.com/office/drawing/2014/main" id="{00F0AFBE-0A21-515D-F066-1655E4EF2BBE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36" y="1799"/>
                      <a:ext cx="393" cy="124"/>
                    </a:xfrm>
                    <a:custGeom>
                      <a:avLst/>
                      <a:gdLst>
                        <a:gd name="T0" fmla="*/ 393 w 393"/>
                        <a:gd name="T1" fmla="*/ 97 h 124"/>
                        <a:gd name="T2" fmla="*/ 306 w 393"/>
                        <a:gd name="T3" fmla="*/ 124 h 124"/>
                        <a:gd name="T4" fmla="*/ 102 w 393"/>
                        <a:gd name="T5" fmla="*/ 41 h 124"/>
                        <a:gd name="T6" fmla="*/ 0 w 393"/>
                        <a:gd name="T7" fmla="*/ 69 h 124"/>
                        <a:gd name="T8" fmla="*/ 51 w 393"/>
                        <a:gd name="T9" fmla="*/ 0 h 124"/>
                        <a:gd name="T10" fmla="*/ 306 w 393"/>
                        <a:gd name="T11" fmla="*/ 0 h 124"/>
                        <a:gd name="T12" fmla="*/ 197 w 393"/>
                        <a:gd name="T13" fmla="*/ 21 h 124"/>
                        <a:gd name="T14" fmla="*/ 393 w 393"/>
                        <a:gd name="T15" fmla="*/ 97 h 12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4">
                          <a:moveTo>
                            <a:pt x="393" y="97"/>
                          </a:moveTo>
                          <a:lnTo>
                            <a:pt x="306" y="124"/>
                          </a:lnTo>
                          <a:lnTo>
                            <a:pt x="102" y="41"/>
                          </a:lnTo>
                          <a:lnTo>
                            <a:pt x="0" y="69"/>
                          </a:lnTo>
                          <a:lnTo>
                            <a:pt x="51" y="0"/>
                          </a:lnTo>
                          <a:lnTo>
                            <a:pt x="306" y="0"/>
                          </a:lnTo>
                          <a:lnTo>
                            <a:pt x="197" y="21"/>
                          </a:lnTo>
                          <a:lnTo>
                            <a:pt x="393" y="9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</p:grpSp>
              <p:grpSp>
                <p:nvGrpSpPr>
                  <p:cNvPr id="502" name="Group 106">
                    <a:extLst>
                      <a:ext uri="{FF2B5EF4-FFF2-40B4-BE49-F238E27FC236}">
                        <a16:creationId xmlns:a16="http://schemas.microsoft.com/office/drawing/2014/main" id="{CE66C8EB-8667-61CC-F751-51C9E7388294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429" y="1639"/>
                    <a:ext cx="822" cy="291"/>
                    <a:chOff x="429" y="1639"/>
                    <a:chExt cx="822" cy="291"/>
                  </a:xfrm>
                </p:grpSpPr>
                <p:sp>
                  <p:nvSpPr>
                    <p:cNvPr id="503" name="Freeform 107">
                      <a:extLst>
                        <a:ext uri="{FF2B5EF4-FFF2-40B4-BE49-F238E27FC236}">
                          <a16:creationId xmlns:a16="http://schemas.microsoft.com/office/drawing/2014/main" id="{4A5CEC05-A896-FBAA-B59D-26A9C051A5A6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58" y="1646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97 h 125"/>
                        <a:gd name="T2" fmla="*/ 87 w 393"/>
                        <a:gd name="T3" fmla="*/ 125 h 125"/>
                        <a:gd name="T4" fmla="*/ 298 w 393"/>
                        <a:gd name="T5" fmla="*/ 42 h 125"/>
                        <a:gd name="T6" fmla="*/ 393 w 393"/>
                        <a:gd name="T7" fmla="*/ 70 h 125"/>
                        <a:gd name="T8" fmla="*/ 342 w 393"/>
                        <a:gd name="T9" fmla="*/ 0 h 125"/>
                        <a:gd name="T10" fmla="*/ 95 w 393"/>
                        <a:gd name="T11" fmla="*/ 0 h 125"/>
                        <a:gd name="T12" fmla="*/ 197 w 393"/>
                        <a:gd name="T13" fmla="*/ 21 h 125"/>
                        <a:gd name="T14" fmla="*/ 0 w 393"/>
                        <a:gd name="T15" fmla="*/ 97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97"/>
                          </a:moveTo>
                          <a:lnTo>
                            <a:pt x="87" y="125"/>
                          </a:lnTo>
                          <a:lnTo>
                            <a:pt x="298" y="42"/>
                          </a:lnTo>
                          <a:lnTo>
                            <a:pt x="393" y="70"/>
                          </a:lnTo>
                          <a:lnTo>
                            <a:pt x="342" y="0"/>
                          </a:lnTo>
                          <a:lnTo>
                            <a:pt x="95" y="0"/>
                          </a:lnTo>
                          <a:lnTo>
                            <a:pt x="197" y="21"/>
                          </a:lnTo>
                          <a:lnTo>
                            <a:pt x="0" y="9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04" name="Freeform 108">
                      <a:extLst>
                        <a:ext uri="{FF2B5EF4-FFF2-40B4-BE49-F238E27FC236}">
                          <a16:creationId xmlns:a16="http://schemas.microsoft.com/office/drawing/2014/main" id="{C5069C86-CBE5-4402-7EDB-B335BC680568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58" y="1646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97 h 125"/>
                        <a:gd name="T2" fmla="*/ 87 w 393"/>
                        <a:gd name="T3" fmla="*/ 125 h 125"/>
                        <a:gd name="T4" fmla="*/ 298 w 393"/>
                        <a:gd name="T5" fmla="*/ 42 h 125"/>
                        <a:gd name="T6" fmla="*/ 393 w 393"/>
                        <a:gd name="T7" fmla="*/ 70 h 125"/>
                        <a:gd name="T8" fmla="*/ 342 w 393"/>
                        <a:gd name="T9" fmla="*/ 0 h 125"/>
                        <a:gd name="T10" fmla="*/ 95 w 393"/>
                        <a:gd name="T11" fmla="*/ 0 h 125"/>
                        <a:gd name="T12" fmla="*/ 197 w 393"/>
                        <a:gd name="T13" fmla="*/ 21 h 125"/>
                        <a:gd name="T14" fmla="*/ 0 w 393"/>
                        <a:gd name="T15" fmla="*/ 97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97"/>
                          </a:moveTo>
                          <a:lnTo>
                            <a:pt x="87" y="125"/>
                          </a:lnTo>
                          <a:lnTo>
                            <a:pt x="298" y="42"/>
                          </a:lnTo>
                          <a:lnTo>
                            <a:pt x="393" y="70"/>
                          </a:lnTo>
                          <a:lnTo>
                            <a:pt x="342" y="0"/>
                          </a:lnTo>
                          <a:lnTo>
                            <a:pt x="95" y="0"/>
                          </a:lnTo>
                          <a:lnTo>
                            <a:pt x="197" y="21"/>
                          </a:lnTo>
                          <a:lnTo>
                            <a:pt x="0" y="9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05" name="Freeform 109">
                      <a:extLst>
                        <a:ext uri="{FF2B5EF4-FFF2-40B4-BE49-F238E27FC236}">
                          <a16:creationId xmlns:a16="http://schemas.microsoft.com/office/drawing/2014/main" id="{ACB774E0-1658-C378-B561-5FD245234A76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29" y="1792"/>
                      <a:ext cx="393" cy="131"/>
                    </a:xfrm>
                    <a:custGeom>
                      <a:avLst/>
                      <a:gdLst>
                        <a:gd name="T0" fmla="*/ 393 w 393"/>
                        <a:gd name="T1" fmla="*/ 28 h 131"/>
                        <a:gd name="T2" fmla="*/ 306 w 393"/>
                        <a:gd name="T3" fmla="*/ 0 h 131"/>
                        <a:gd name="T4" fmla="*/ 102 w 393"/>
                        <a:gd name="T5" fmla="*/ 83 h 131"/>
                        <a:gd name="T6" fmla="*/ 0 w 393"/>
                        <a:gd name="T7" fmla="*/ 55 h 131"/>
                        <a:gd name="T8" fmla="*/ 51 w 393"/>
                        <a:gd name="T9" fmla="*/ 131 h 131"/>
                        <a:gd name="T10" fmla="*/ 306 w 393"/>
                        <a:gd name="T11" fmla="*/ 131 h 131"/>
                        <a:gd name="T12" fmla="*/ 196 w 393"/>
                        <a:gd name="T13" fmla="*/ 104 h 131"/>
                        <a:gd name="T14" fmla="*/ 393 w 393"/>
                        <a:gd name="T15" fmla="*/ 28 h 131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31">
                          <a:moveTo>
                            <a:pt x="393" y="28"/>
                          </a:moveTo>
                          <a:lnTo>
                            <a:pt x="306" y="0"/>
                          </a:lnTo>
                          <a:lnTo>
                            <a:pt x="102" y="83"/>
                          </a:lnTo>
                          <a:lnTo>
                            <a:pt x="0" y="55"/>
                          </a:lnTo>
                          <a:lnTo>
                            <a:pt x="51" y="131"/>
                          </a:lnTo>
                          <a:lnTo>
                            <a:pt x="306" y="131"/>
                          </a:lnTo>
                          <a:lnTo>
                            <a:pt x="196" y="104"/>
                          </a:lnTo>
                          <a:lnTo>
                            <a:pt x="393" y="28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06" name="Freeform 110">
                      <a:extLst>
                        <a:ext uri="{FF2B5EF4-FFF2-40B4-BE49-F238E27FC236}">
                          <a16:creationId xmlns:a16="http://schemas.microsoft.com/office/drawing/2014/main" id="{AFC197FC-B1FB-4257-2E40-EAA3EB0F3EBB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29" y="1792"/>
                      <a:ext cx="393" cy="131"/>
                    </a:xfrm>
                    <a:custGeom>
                      <a:avLst/>
                      <a:gdLst>
                        <a:gd name="T0" fmla="*/ 393 w 393"/>
                        <a:gd name="T1" fmla="*/ 28 h 131"/>
                        <a:gd name="T2" fmla="*/ 306 w 393"/>
                        <a:gd name="T3" fmla="*/ 0 h 131"/>
                        <a:gd name="T4" fmla="*/ 102 w 393"/>
                        <a:gd name="T5" fmla="*/ 83 h 131"/>
                        <a:gd name="T6" fmla="*/ 0 w 393"/>
                        <a:gd name="T7" fmla="*/ 55 h 131"/>
                        <a:gd name="T8" fmla="*/ 51 w 393"/>
                        <a:gd name="T9" fmla="*/ 131 h 131"/>
                        <a:gd name="T10" fmla="*/ 306 w 393"/>
                        <a:gd name="T11" fmla="*/ 131 h 131"/>
                        <a:gd name="T12" fmla="*/ 196 w 393"/>
                        <a:gd name="T13" fmla="*/ 104 h 131"/>
                        <a:gd name="T14" fmla="*/ 393 w 393"/>
                        <a:gd name="T15" fmla="*/ 28 h 131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31">
                          <a:moveTo>
                            <a:pt x="393" y="28"/>
                          </a:moveTo>
                          <a:lnTo>
                            <a:pt x="306" y="0"/>
                          </a:lnTo>
                          <a:lnTo>
                            <a:pt x="102" y="83"/>
                          </a:lnTo>
                          <a:lnTo>
                            <a:pt x="0" y="55"/>
                          </a:lnTo>
                          <a:lnTo>
                            <a:pt x="51" y="131"/>
                          </a:lnTo>
                          <a:lnTo>
                            <a:pt x="306" y="131"/>
                          </a:lnTo>
                          <a:lnTo>
                            <a:pt x="196" y="104"/>
                          </a:lnTo>
                          <a:lnTo>
                            <a:pt x="393" y="28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07" name="Freeform 111">
                      <a:extLst>
                        <a:ext uri="{FF2B5EF4-FFF2-40B4-BE49-F238E27FC236}">
                          <a16:creationId xmlns:a16="http://schemas.microsoft.com/office/drawing/2014/main" id="{CA3F0EE8-2B9A-ACB6-71DA-BCB27B5E2D61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51" y="1639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28 h 125"/>
                        <a:gd name="T2" fmla="*/ 87 w 393"/>
                        <a:gd name="T3" fmla="*/ 0 h 125"/>
                        <a:gd name="T4" fmla="*/ 298 w 393"/>
                        <a:gd name="T5" fmla="*/ 77 h 125"/>
                        <a:gd name="T6" fmla="*/ 393 w 393"/>
                        <a:gd name="T7" fmla="*/ 56 h 125"/>
                        <a:gd name="T8" fmla="*/ 342 w 393"/>
                        <a:gd name="T9" fmla="*/ 125 h 125"/>
                        <a:gd name="T10" fmla="*/ 94 w 393"/>
                        <a:gd name="T11" fmla="*/ 125 h 125"/>
                        <a:gd name="T12" fmla="*/ 196 w 393"/>
                        <a:gd name="T13" fmla="*/ 104 h 125"/>
                        <a:gd name="T14" fmla="*/ 0 w 393"/>
                        <a:gd name="T15" fmla="*/ 28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28"/>
                          </a:moveTo>
                          <a:lnTo>
                            <a:pt x="87" y="0"/>
                          </a:lnTo>
                          <a:lnTo>
                            <a:pt x="298" y="77"/>
                          </a:lnTo>
                          <a:lnTo>
                            <a:pt x="393" y="56"/>
                          </a:lnTo>
                          <a:lnTo>
                            <a:pt x="342" y="125"/>
                          </a:lnTo>
                          <a:lnTo>
                            <a:pt x="94" y="125"/>
                          </a:lnTo>
                          <a:lnTo>
                            <a:pt x="196" y="104"/>
                          </a:lnTo>
                          <a:lnTo>
                            <a:pt x="0" y="28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08" name="Freeform 112">
                      <a:extLst>
                        <a:ext uri="{FF2B5EF4-FFF2-40B4-BE49-F238E27FC236}">
                          <a16:creationId xmlns:a16="http://schemas.microsoft.com/office/drawing/2014/main" id="{80C906DD-4F1F-E64A-95F5-167822BD2DAE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51" y="1639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28 h 125"/>
                        <a:gd name="T2" fmla="*/ 87 w 393"/>
                        <a:gd name="T3" fmla="*/ 0 h 125"/>
                        <a:gd name="T4" fmla="*/ 298 w 393"/>
                        <a:gd name="T5" fmla="*/ 77 h 125"/>
                        <a:gd name="T6" fmla="*/ 393 w 393"/>
                        <a:gd name="T7" fmla="*/ 56 h 125"/>
                        <a:gd name="T8" fmla="*/ 342 w 393"/>
                        <a:gd name="T9" fmla="*/ 125 h 125"/>
                        <a:gd name="T10" fmla="*/ 94 w 393"/>
                        <a:gd name="T11" fmla="*/ 125 h 125"/>
                        <a:gd name="T12" fmla="*/ 196 w 393"/>
                        <a:gd name="T13" fmla="*/ 104 h 125"/>
                        <a:gd name="T14" fmla="*/ 0 w 393"/>
                        <a:gd name="T15" fmla="*/ 28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28"/>
                          </a:moveTo>
                          <a:lnTo>
                            <a:pt x="87" y="0"/>
                          </a:lnTo>
                          <a:lnTo>
                            <a:pt x="298" y="77"/>
                          </a:lnTo>
                          <a:lnTo>
                            <a:pt x="393" y="56"/>
                          </a:lnTo>
                          <a:lnTo>
                            <a:pt x="342" y="125"/>
                          </a:lnTo>
                          <a:lnTo>
                            <a:pt x="94" y="125"/>
                          </a:lnTo>
                          <a:lnTo>
                            <a:pt x="196" y="104"/>
                          </a:lnTo>
                          <a:lnTo>
                            <a:pt x="0" y="28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09" name="Freeform 113">
                      <a:extLst>
                        <a:ext uri="{FF2B5EF4-FFF2-40B4-BE49-F238E27FC236}">
                          <a16:creationId xmlns:a16="http://schemas.microsoft.com/office/drawing/2014/main" id="{1C4DFDCA-17CB-4F84-3E95-E827A1359E16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44" y="1806"/>
                      <a:ext cx="392" cy="124"/>
                    </a:xfrm>
                    <a:custGeom>
                      <a:avLst/>
                      <a:gdLst>
                        <a:gd name="T0" fmla="*/ 392 w 392"/>
                        <a:gd name="T1" fmla="*/ 97 h 124"/>
                        <a:gd name="T2" fmla="*/ 305 w 392"/>
                        <a:gd name="T3" fmla="*/ 124 h 124"/>
                        <a:gd name="T4" fmla="*/ 101 w 392"/>
                        <a:gd name="T5" fmla="*/ 41 h 124"/>
                        <a:gd name="T6" fmla="*/ 0 w 392"/>
                        <a:gd name="T7" fmla="*/ 69 h 124"/>
                        <a:gd name="T8" fmla="*/ 51 w 392"/>
                        <a:gd name="T9" fmla="*/ 0 h 124"/>
                        <a:gd name="T10" fmla="*/ 305 w 392"/>
                        <a:gd name="T11" fmla="*/ 0 h 124"/>
                        <a:gd name="T12" fmla="*/ 196 w 392"/>
                        <a:gd name="T13" fmla="*/ 20 h 124"/>
                        <a:gd name="T14" fmla="*/ 392 w 392"/>
                        <a:gd name="T15" fmla="*/ 97 h 12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2" h="124">
                          <a:moveTo>
                            <a:pt x="392" y="97"/>
                          </a:moveTo>
                          <a:lnTo>
                            <a:pt x="305" y="124"/>
                          </a:lnTo>
                          <a:lnTo>
                            <a:pt x="101" y="41"/>
                          </a:lnTo>
                          <a:lnTo>
                            <a:pt x="0" y="69"/>
                          </a:lnTo>
                          <a:lnTo>
                            <a:pt x="51" y="0"/>
                          </a:lnTo>
                          <a:lnTo>
                            <a:pt x="305" y="0"/>
                          </a:lnTo>
                          <a:lnTo>
                            <a:pt x="196" y="20"/>
                          </a:lnTo>
                          <a:lnTo>
                            <a:pt x="392" y="9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10" name="Freeform 114">
                      <a:extLst>
                        <a:ext uri="{FF2B5EF4-FFF2-40B4-BE49-F238E27FC236}">
                          <a16:creationId xmlns:a16="http://schemas.microsoft.com/office/drawing/2014/main" id="{A77880DD-F115-C470-27EE-B71FF57D87E7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44" y="1806"/>
                      <a:ext cx="392" cy="124"/>
                    </a:xfrm>
                    <a:custGeom>
                      <a:avLst/>
                      <a:gdLst>
                        <a:gd name="T0" fmla="*/ 392 w 392"/>
                        <a:gd name="T1" fmla="*/ 97 h 124"/>
                        <a:gd name="T2" fmla="*/ 305 w 392"/>
                        <a:gd name="T3" fmla="*/ 124 h 124"/>
                        <a:gd name="T4" fmla="*/ 101 w 392"/>
                        <a:gd name="T5" fmla="*/ 41 h 124"/>
                        <a:gd name="T6" fmla="*/ 0 w 392"/>
                        <a:gd name="T7" fmla="*/ 69 h 124"/>
                        <a:gd name="T8" fmla="*/ 51 w 392"/>
                        <a:gd name="T9" fmla="*/ 0 h 124"/>
                        <a:gd name="T10" fmla="*/ 305 w 392"/>
                        <a:gd name="T11" fmla="*/ 0 h 124"/>
                        <a:gd name="T12" fmla="*/ 196 w 392"/>
                        <a:gd name="T13" fmla="*/ 20 h 124"/>
                        <a:gd name="T14" fmla="*/ 392 w 392"/>
                        <a:gd name="T15" fmla="*/ 97 h 12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2" h="124">
                          <a:moveTo>
                            <a:pt x="392" y="97"/>
                          </a:moveTo>
                          <a:lnTo>
                            <a:pt x="305" y="124"/>
                          </a:lnTo>
                          <a:lnTo>
                            <a:pt x="101" y="41"/>
                          </a:lnTo>
                          <a:lnTo>
                            <a:pt x="0" y="69"/>
                          </a:lnTo>
                          <a:lnTo>
                            <a:pt x="51" y="0"/>
                          </a:lnTo>
                          <a:lnTo>
                            <a:pt x="305" y="0"/>
                          </a:lnTo>
                          <a:lnTo>
                            <a:pt x="196" y="20"/>
                          </a:lnTo>
                          <a:lnTo>
                            <a:pt x="392" y="9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</p:grpSp>
            </p:grpSp>
          </p:grpSp>
          <p:sp>
            <p:nvSpPr>
              <p:cNvPr id="498" name="WordArt 115">
                <a:extLst>
                  <a:ext uri="{FF2B5EF4-FFF2-40B4-BE49-F238E27FC236}">
                    <a16:creationId xmlns:a16="http://schemas.microsoft.com/office/drawing/2014/main" id="{57B7F1EC-4469-3900-26B2-82B32EA65F55}"/>
                  </a:ext>
                </a:extLst>
              </p:cNvPr>
              <p:cNvSpPr>
                <a:spLocks noChangeAspect="1" noChangeArrowheads="1" noChangeShapeType="1" noTextEdit="1"/>
              </p:cNvSpPr>
              <p:nvPr/>
            </p:nvSpPr>
            <p:spPr bwMode="auto">
              <a:xfrm>
                <a:off x="3360" y="2376"/>
                <a:ext cx="864" cy="259"/>
              </a:xfrm>
              <a:prstGeom prst="rect">
                <a:avLst/>
              </a:prstGeom>
            </p:spPr>
            <p:txBody>
              <a:bodyPr wrap="none" fromWordArt="1">
                <a:prstTxWarp prst="textCanDown">
                  <a:avLst>
                    <a:gd name="adj" fmla="val 33333"/>
                  </a:avLst>
                </a:prstTxWarp>
              </a:bodyPr>
              <a:lstStyle/>
              <a:p>
                <a:pPr algn="ctr"/>
                <a:endParaRPr lang="en-GB" sz="1400" kern="10">
                  <a:ln w="9525">
                    <a:solidFill>
                      <a:srgbClr val="FFFFFF"/>
                    </a:solidFill>
                    <a:round/>
                    <a:headEnd/>
                    <a:tailEnd/>
                  </a:ln>
                  <a:solidFill>
                    <a:srgbClr val="FFFFFF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  <p:sp>
          <p:nvSpPr>
            <p:cNvPr id="496" name="WordArt 68">
              <a:extLst>
                <a:ext uri="{FF2B5EF4-FFF2-40B4-BE49-F238E27FC236}">
                  <a16:creationId xmlns:a16="http://schemas.microsoft.com/office/drawing/2014/main" id="{3BB177C6-8C51-8771-33C2-54E28B655216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39138" y="2769321"/>
              <a:ext cx="1283449" cy="172505"/>
            </a:xfrm>
            <a:prstGeom prst="rect">
              <a:avLst/>
            </a:prstGeom>
          </p:spPr>
          <p:txBody>
            <a:bodyPr wrap="none" fromWordArt="1">
              <a:prstTxWarp prst="textCanDown">
                <a:avLst>
                  <a:gd name="adj" fmla="val 33333"/>
                </a:avLst>
              </a:prstTxWarp>
            </a:bodyPr>
            <a:lstStyle/>
            <a:p>
              <a:pPr algn="ctr"/>
              <a:r>
                <a:rPr lang="en-US" sz="1400" kern="10">
                  <a:ln w="9525">
                    <a:solidFill>
                      <a:srgbClr val="FFFFFF"/>
                    </a:solidFill>
                    <a:round/>
                    <a:headEnd/>
                    <a:tailEnd/>
                  </a:ln>
                  <a:solidFill>
                    <a:srgbClr val="FFFFFF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leaf_2_0_1</a:t>
              </a:r>
            </a:p>
          </p:txBody>
        </p:sp>
      </p:grpSp>
      <p:grpSp>
        <p:nvGrpSpPr>
          <p:cNvPr id="519" name="Group 518">
            <a:extLst>
              <a:ext uri="{FF2B5EF4-FFF2-40B4-BE49-F238E27FC236}">
                <a16:creationId xmlns:a16="http://schemas.microsoft.com/office/drawing/2014/main" id="{56E5D996-9C3B-D29E-BFBC-934230EEC893}"/>
              </a:ext>
            </a:extLst>
          </p:cNvPr>
          <p:cNvGrpSpPr/>
          <p:nvPr/>
        </p:nvGrpSpPr>
        <p:grpSpPr>
          <a:xfrm>
            <a:off x="9283270" y="3951429"/>
            <a:ext cx="747328" cy="426131"/>
            <a:chOff x="967835" y="2541918"/>
            <a:chExt cx="1426054" cy="463051"/>
          </a:xfrm>
        </p:grpSpPr>
        <p:grpSp>
          <p:nvGrpSpPr>
            <p:cNvPr id="520" name="Group 93">
              <a:extLst>
                <a:ext uri="{FF2B5EF4-FFF2-40B4-BE49-F238E27FC236}">
                  <a16:creationId xmlns:a16="http://schemas.microsoft.com/office/drawing/2014/main" id="{E7C47674-82B7-6D3D-F73A-7006BD2D4D82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67835" y="2541918"/>
              <a:ext cx="1426054" cy="463051"/>
              <a:chOff x="3312" y="2160"/>
              <a:chExt cx="960" cy="528"/>
            </a:xfrm>
          </p:grpSpPr>
          <p:grpSp>
            <p:nvGrpSpPr>
              <p:cNvPr id="522" name="Group 94">
                <a:extLst>
                  <a:ext uri="{FF2B5EF4-FFF2-40B4-BE49-F238E27FC236}">
                    <a16:creationId xmlns:a16="http://schemas.microsoft.com/office/drawing/2014/main" id="{65B90A01-2510-45E3-9253-67F006642250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3312" y="2160"/>
                <a:ext cx="960" cy="528"/>
                <a:chOff x="3312" y="2160"/>
                <a:chExt cx="960" cy="528"/>
              </a:xfrm>
            </p:grpSpPr>
            <p:sp>
              <p:nvSpPr>
                <p:cNvPr id="524" name="AutoShape 95">
                  <a:extLst>
                    <a:ext uri="{FF2B5EF4-FFF2-40B4-BE49-F238E27FC236}">
                      <a16:creationId xmlns:a16="http://schemas.microsoft.com/office/drawing/2014/main" id="{47CDC250-CB8B-F32E-53E0-DBF1EC38A0BE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3312" y="2160"/>
                  <a:ext cx="960" cy="528"/>
                </a:xfrm>
                <a:prstGeom prst="can">
                  <a:avLst>
                    <a:gd name="adj" fmla="val 50000"/>
                  </a:avLst>
                </a:prstGeom>
                <a:gradFill rotWithShape="0">
                  <a:gsLst>
                    <a:gs pos="0">
                      <a:srgbClr val="002F5E"/>
                    </a:gs>
                    <a:gs pos="50000">
                      <a:srgbClr val="0066CC"/>
                    </a:gs>
                    <a:gs pos="100000">
                      <a:srgbClr val="002F5E"/>
                    </a:gs>
                  </a:gsLst>
                  <a:lin ang="0" scaled="1"/>
                </a:gradFill>
                <a:ln w="9525">
                  <a:solidFill>
                    <a:srgbClr val="819FFF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73025" tIns="36512" rIns="73025" bIns="36512" anchor="ctr"/>
                <a:lstStyle>
                  <a:lvl1pPr>
                    <a:spcBef>
                      <a:spcPct val="20000"/>
                    </a:spcBef>
                    <a:buClr>
                      <a:schemeClr val="tx2"/>
                    </a:buClr>
                    <a:buSzPct val="70000"/>
                    <a:buFont typeface="Wingdings" pitchFamily="2" charset="2"/>
                    <a:buChar char="n"/>
                    <a:defRPr sz="32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1"/>
                    </a:buClr>
                    <a:buSzPct val="70000"/>
                    <a:buFont typeface="Wingdings" pitchFamily="2" charset="2"/>
                    <a:buChar char="n"/>
                    <a:defRPr sz="28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66CC00"/>
                    </a:buClr>
                    <a:buSzPct val="7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SzPct val="70000"/>
                    <a:buFont typeface="Wingdings" pitchFamily="2" charset="2"/>
                    <a:buChar char="l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it-IT" altLang="it-IT" sz="1800">
                    <a:latin typeface="Arial" panose="020B0604020202020204" pitchFamily="34" charset="0"/>
                  </a:endParaRPr>
                </a:p>
              </p:txBody>
            </p:sp>
            <p:grpSp>
              <p:nvGrpSpPr>
                <p:cNvPr id="525" name="Group 96">
                  <a:extLst>
                    <a:ext uri="{FF2B5EF4-FFF2-40B4-BE49-F238E27FC236}">
                      <a16:creationId xmlns:a16="http://schemas.microsoft.com/office/drawing/2014/main" id="{ACC869A5-9A8A-92BE-C477-067321A0D304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3488" y="2193"/>
                  <a:ext cx="599" cy="207"/>
                  <a:chOff x="422" y="1632"/>
                  <a:chExt cx="829" cy="298"/>
                </a:xfrm>
              </p:grpSpPr>
              <p:grpSp>
                <p:nvGrpSpPr>
                  <p:cNvPr id="526" name="Group 97">
                    <a:extLst>
                      <a:ext uri="{FF2B5EF4-FFF2-40B4-BE49-F238E27FC236}">
                        <a16:creationId xmlns:a16="http://schemas.microsoft.com/office/drawing/2014/main" id="{531E7745-3FF9-8D80-8928-5CDE0266EF9E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422" y="1632"/>
                    <a:ext cx="822" cy="291"/>
                    <a:chOff x="422" y="1632"/>
                    <a:chExt cx="822" cy="291"/>
                  </a:xfrm>
                </p:grpSpPr>
                <p:sp>
                  <p:nvSpPr>
                    <p:cNvPr id="536" name="Freeform 98">
                      <a:extLst>
                        <a:ext uri="{FF2B5EF4-FFF2-40B4-BE49-F238E27FC236}">
                          <a16:creationId xmlns:a16="http://schemas.microsoft.com/office/drawing/2014/main" id="{EB282FC8-2BA2-1D8D-1AB8-87F35A27E9E7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51" y="1639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97 h 125"/>
                        <a:gd name="T2" fmla="*/ 87 w 393"/>
                        <a:gd name="T3" fmla="*/ 125 h 125"/>
                        <a:gd name="T4" fmla="*/ 298 w 393"/>
                        <a:gd name="T5" fmla="*/ 42 h 125"/>
                        <a:gd name="T6" fmla="*/ 393 w 393"/>
                        <a:gd name="T7" fmla="*/ 70 h 125"/>
                        <a:gd name="T8" fmla="*/ 342 w 393"/>
                        <a:gd name="T9" fmla="*/ 0 h 125"/>
                        <a:gd name="T10" fmla="*/ 94 w 393"/>
                        <a:gd name="T11" fmla="*/ 0 h 125"/>
                        <a:gd name="T12" fmla="*/ 196 w 393"/>
                        <a:gd name="T13" fmla="*/ 21 h 125"/>
                        <a:gd name="T14" fmla="*/ 0 w 393"/>
                        <a:gd name="T15" fmla="*/ 97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97"/>
                          </a:moveTo>
                          <a:lnTo>
                            <a:pt x="87" y="125"/>
                          </a:lnTo>
                          <a:lnTo>
                            <a:pt x="298" y="42"/>
                          </a:lnTo>
                          <a:lnTo>
                            <a:pt x="393" y="70"/>
                          </a:lnTo>
                          <a:lnTo>
                            <a:pt x="342" y="0"/>
                          </a:lnTo>
                          <a:lnTo>
                            <a:pt x="94" y="0"/>
                          </a:lnTo>
                          <a:lnTo>
                            <a:pt x="196" y="21"/>
                          </a:lnTo>
                          <a:lnTo>
                            <a:pt x="0" y="9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37" name="Freeform 99">
                      <a:extLst>
                        <a:ext uri="{FF2B5EF4-FFF2-40B4-BE49-F238E27FC236}">
                          <a16:creationId xmlns:a16="http://schemas.microsoft.com/office/drawing/2014/main" id="{D58CBAEB-0152-BF71-9206-FE3CD2D1CAF0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51" y="1639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97 h 125"/>
                        <a:gd name="T2" fmla="*/ 87 w 393"/>
                        <a:gd name="T3" fmla="*/ 125 h 125"/>
                        <a:gd name="T4" fmla="*/ 298 w 393"/>
                        <a:gd name="T5" fmla="*/ 42 h 125"/>
                        <a:gd name="T6" fmla="*/ 393 w 393"/>
                        <a:gd name="T7" fmla="*/ 70 h 125"/>
                        <a:gd name="T8" fmla="*/ 342 w 393"/>
                        <a:gd name="T9" fmla="*/ 0 h 125"/>
                        <a:gd name="T10" fmla="*/ 94 w 393"/>
                        <a:gd name="T11" fmla="*/ 0 h 125"/>
                        <a:gd name="T12" fmla="*/ 196 w 393"/>
                        <a:gd name="T13" fmla="*/ 21 h 125"/>
                        <a:gd name="T14" fmla="*/ 0 w 393"/>
                        <a:gd name="T15" fmla="*/ 97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97"/>
                          </a:moveTo>
                          <a:lnTo>
                            <a:pt x="87" y="125"/>
                          </a:lnTo>
                          <a:lnTo>
                            <a:pt x="298" y="42"/>
                          </a:lnTo>
                          <a:lnTo>
                            <a:pt x="393" y="70"/>
                          </a:lnTo>
                          <a:lnTo>
                            <a:pt x="342" y="0"/>
                          </a:lnTo>
                          <a:lnTo>
                            <a:pt x="94" y="0"/>
                          </a:lnTo>
                          <a:lnTo>
                            <a:pt x="196" y="21"/>
                          </a:lnTo>
                          <a:lnTo>
                            <a:pt x="0" y="9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38" name="Freeform 100">
                      <a:extLst>
                        <a:ext uri="{FF2B5EF4-FFF2-40B4-BE49-F238E27FC236}">
                          <a16:creationId xmlns:a16="http://schemas.microsoft.com/office/drawing/2014/main" id="{71B1A71D-6896-C5B5-65AF-05D0A106FC2A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22" y="1785"/>
                      <a:ext cx="393" cy="132"/>
                    </a:xfrm>
                    <a:custGeom>
                      <a:avLst/>
                      <a:gdLst>
                        <a:gd name="T0" fmla="*/ 393 w 393"/>
                        <a:gd name="T1" fmla="*/ 28 h 132"/>
                        <a:gd name="T2" fmla="*/ 305 w 393"/>
                        <a:gd name="T3" fmla="*/ 0 h 132"/>
                        <a:gd name="T4" fmla="*/ 102 w 393"/>
                        <a:gd name="T5" fmla="*/ 83 h 132"/>
                        <a:gd name="T6" fmla="*/ 0 w 393"/>
                        <a:gd name="T7" fmla="*/ 55 h 132"/>
                        <a:gd name="T8" fmla="*/ 51 w 393"/>
                        <a:gd name="T9" fmla="*/ 132 h 132"/>
                        <a:gd name="T10" fmla="*/ 305 w 393"/>
                        <a:gd name="T11" fmla="*/ 132 h 132"/>
                        <a:gd name="T12" fmla="*/ 196 w 393"/>
                        <a:gd name="T13" fmla="*/ 104 h 132"/>
                        <a:gd name="T14" fmla="*/ 393 w 393"/>
                        <a:gd name="T15" fmla="*/ 28 h 132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32">
                          <a:moveTo>
                            <a:pt x="393" y="28"/>
                          </a:moveTo>
                          <a:lnTo>
                            <a:pt x="305" y="0"/>
                          </a:lnTo>
                          <a:lnTo>
                            <a:pt x="102" y="83"/>
                          </a:lnTo>
                          <a:lnTo>
                            <a:pt x="0" y="55"/>
                          </a:lnTo>
                          <a:lnTo>
                            <a:pt x="51" y="132"/>
                          </a:lnTo>
                          <a:lnTo>
                            <a:pt x="305" y="132"/>
                          </a:lnTo>
                          <a:lnTo>
                            <a:pt x="196" y="104"/>
                          </a:lnTo>
                          <a:lnTo>
                            <a:pt x="393" y="2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39" name="Freeform 101">
                      <a:extLst>
                        <a:ext uri="{FF2B5EF4-FFF2-40B4-BE49-F238E27FC236}">
                          <a16:creationId xmlns:a16="http://schemas.microsoft.com/office/drawing/2014/main" id="{F8C0CD60-14A7-F119-7EBB-6E8B8DFD6B21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22" y="1785"/>
                      <a:ext cx="393" cy="132"/>
                    </a:xfrm>
                    <a:custGeom>
                      <a:avLst/>
                      <a:gdLst>
                        <a:gd name="T0" fmla="*/ 393 w 393"/>
                        <a:gd name="T1" fmla="*/ 28 h 132"/>
                        <a:gd name="T2" fmla="*/ 305 w 393"/>
                        <a:gd name="T3" fmla="*/ 0 h 132"/>
                        <a:gd name="T4" fmla="*/ 102 w 393"/>
                        <a:gd name="T5" fmla="*/ 83 h 132"/>
                        <a:gd name="T6" fmla="*/ 0 w 393"/>
                        <a:gd name="T7" fmla="*/ 55 h 132"/>
                        <a:gd name="T8" fmla="*/ 51 w 393"/>
                        <a:gd name="T9" fmla="*/ 132 h 132"/>
                        <a:gd name="T10" fmla="*/ 305 w 393"/>
                        <a:gd name="T11" fmla="*/ 132 h 132"/>
                        <a:gd name="T12" fmla="*/ 196 w 393"/>
                        <a:gd name="T13" fmla="*/ 104 h 132"/>
                        <a:gd name="T14" fmla="*/ 393 w 393"/>
                        <a:gd name="T15" fmla="*/ 28 h 132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32">
                          <a:moveTo>
                            <a:pt x="393" y="28"/>
                          </a:moveTo>
                          <a:lnTo>
                            <a:pt x="305" y="0"/>
                          </a:lnTo>
                          <a:lnTo>
                            <a:pt x="102" y="83"/>
                          </a:lnTo>
                          <a:lnTo>
                            <a:pt x="0" y="55"/>
                          </a:lnTo>
                          <a:lnTo>
                            <a:pt x="51" y="132"/>
                          </a:lnTo>
                          <a:lnTo>
                            <a:pt x="305" y="132"/>
                          </a:lnTo>
                          <a:lnTo>
                            <a:pt x="196" y="104"/>
                          </a:lnTo>
                          <a:lnTo>
                            <a:pt x="393" y="2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40" name="Freeform 102">
                      <a:extLst>
                        <a:ext uri="{FF2B5EF4-FFF2-40B4-BE49-F238E27FC236}">
                          <a16:creationId xmlns:a16="http://schemas.microsoft.com/office/drawing/2014/main" id="{422ABFEA-805E-C6E3-4C10-79C2F094FF99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44" y="1632"/>
                      <a:ext cx="392" cy="125"/>
                    </a:xfrm>
                    <a:custGeom>
                      <a:avLst/>
                      <a:gdLst>
                        <a:gd name="T0" fmla="*/ 0 w 392"/>
                        <a:gd name="T1" fmla="*/ 28 h 125"/>
                        <a:gd name="T2" fmla="*/ 87 w 392"/>
                        <a:gd name="T3" fmla="*/ 0 h 125"/>
                        <a:gd name="T4" fmla="*/ 298 w 392"/>
                        <a:gd name="T5" fmla="*/ 77 h 125"/>
                        <a:gd name="T6" fmla="*/ 392 w 392"/>
                        <a:gd name="T7" fmla="*/ 56 h 125"/>
                        <a:gd name="T8" fmla="*/ 341 w 392"/>
                        <a:gd name="T9" fmla="*/ 125 h 125"/>
                        <a:gd name="T10" fmla="*/ 94 w 392"/>
                        <a:gd name="T11" fmla="*/ 125 h 125"/>
                        <a:gd name="T12" fmla="*/ 196 w 392"/>
                        <a:gd name="T13" fmla="*/ 104 h 125"/>
                        <a:gd name="T14" fmla="*/ 0 w 392"/>
                        <a:gd name="T15" fmla="*/ 28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2" h="125">
                          <a:moveTo>
                            <a:pt x="0" y="28"/>
                          </a:moveTo>
                          <a:lnTo>
                            <a:pt x="87" y="0"/>
                          </a:lnTo>
                          <a:lnTo>
                            <a:pt x="298" y="77"/>
                          </a:lnTo>
                          <a:lnTo>
                            <a:pt x="392" y="56"/>
                          </a:lnTo>
                          <a:lnTo>
                            <a:pt x="341" y="125"/>
                          </a:lnTo>
                          <a:lnTo>
                            <a:pt x="94" y="125"/>
                          </a:lnTo>
                          <a:lnTo>
                            <a:pt x="196" y="104"/>
                          </a:lnTo>
                          <a:lnTo>
                            <a:pt x="0" y="2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41" name="Freeform 103">
                      <a:extLst>
                        <a:ext uri="{FF2B5EF4-FFF2-40B4-BE49-F238E27FC236}">
                          <a16:creationId xmlns:a16="http://schemas.microsoft.com/office/drawing/2014/main" id="{AE03BCD5-41FD-B908-412B-7D6ACF5CFBD4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44" y="1632"/>
                      <a:ext cx="392" cy="125"/>
                    </a:xfrm>
                    <a:custGeom>
                      <a:avLst/>
                      <a:gdLst>
                        <a:gd name="T0" fmla="*/ 0 w 392"/>
                        <a:gd name="T1" fmla="*/ 28 h 125"/>
                        <a:gd name="T2" fmla="*/ 87 w 392"/>
                        <a:gd name="T3" fmla="*/ 0 h 125"/>
                        <a:gd name="T4" fmla="*/ 298 w 392"/>
                        <a:gd name="T5" fmla="*/ 77 h 125"/>
                        <a:gd name="T6" fmla="*/ 392 w 392"/>
                        <a:gd name="T7" fmla="*/ 56 h 125"/>
                        <a:gd name="T8" fmla="*/ 341 w 392"/>
                        <a:gd name="T9" fmla="*/ 125 h 125"/>
                        <a:gd name="T10" fmla="*/ 94 w 392"/>
                        <a:gd name="T11" fmla="*/ 125 h 125"/>
                        <a:gd name="T12" fmla="*/ 196 w 392"/>
                        <a:gd name="T13" fmla="*/ 104 h 125"/>
                        <a:gd name="T14" fmla="*/ 0 w 392"/>
                        <a:gd name="T15" fmla="*/ 28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2" h="125">
                          <a:moveTo>
                            <a:pt x="0" y="28"/>
                          </a:moveTo>
                          <a:lnTo>
                            <a:pt x="87" y="0"/>
                          </a:lnTo>
                          <a:lnTo>
                            <a:pt x="298" y="77"/>
                          </a:lnTo>
                          <a:lnTo>
                            <a:pt x="392" y="56"/>
                          </a:lnTo>
                          <a:lnTo>
                            <a:pt x="341" y="125"/>
                          </a:lnTo>
                          <a:lnTo>
                            <a:pt x="94" y="125"/>
                          </a:lnTo>
                          <a:lnTo>
                            <a:pt x="196" y="104"/>
                          </a:lnTo>
                          <a:lnTo>
                            <a:pt x="0" y="2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42" name="Freeform 104">
                      <a:extLst>
                        <a:ext uri="{FF2B5EF4-FFF2-40B4-BE49-F238E27FC236}">
                          <a16:creationId xmlns:a16="http://schemas.microsoft.com/office/drawing/2014/main" id="{AA964F1F-87C0-1567-82AC-4A199A9FEF0C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36" y="1799"/>
                      <a:ext cx="393" cy="124"/>
                    </a:xfrm>
                    <a:custGeom>
                      <a:avLst/>
                      <a:gdLst>
                        <a:gd name="T0" fmla="*/ 393 w 393"/>
                        <a:gd name="T1" fmla="*/ 97 h 124"/>
                        <a:gd name="T2" fmla="*/ 306 w 393"/>
                        <a:gd name="T3" fmla="*/ 124 h 124"/>
                        <a:gd name="T4" fmla="*/ 102 w 393"/>
                        <a:gd name="T5" fmla="*/ 41 h 124"/>
                        <a:gd name="T6" fmla="*/ 0 w 393"/>
                        <a:gd name="T7" fmla="*/ 69 h 124"/>
                        <a:gd name="T8" fmla="*/ 51 w 393"/>
                        <a:gd name="T9" fmla="*/ 0 h 124"/>
                        <a:gd name="T10" fmla="*/ 306 w 393"/>
                        <a:gd name="T11" fmla="*/ 0 h 124"/>
                        <a:gd name="T12" fmla="*/ 197 w 393"/>
                        <a:gd name="T13" fmla="*/ 21 h 124"/>
                        <a:gd name="T14" fmla="*/ 393 w 393"/>
                        <a:gd name="T15" fmla="*/ 97 h 12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4">
                          <a:moveTo>
                            <a:pt x="393" y="97"/>
                          </a:moveTo>
                          <a:lnTo>
                            <a:pt x="306" y="124"/>
                          </a:lnTo>
                          <a:lnTo>
                            <a:pt x="102" y="41"/>
                          </a:lnTo>
                          <a:lnTo>
                            <a:pt x="0" y="69"/>
                          </a:lnTo>
                          <a:lnTo>
                            <a:pt x="51" y="0"/>
                          </a:lnTo>
                          <a:lnTo>
                            <a:pt x="306" y="0"/>
                          </a:lnTo>
                          <a:lnTo>
                            <a:pt x="197" y="21"/>
                          </a:lnTo>
                          <a:lnTo>
                            <a:pt x="393" y="9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43" name="Freeform 105">
                      <a:extLst>
                        <a:ext uri="{FF2B5EF4-FFF2-40B4-BE49-F238E27FC236}">
                          <a16:creationId xmlns:a16="http://schemas.microsoft.com/office/drawing/2014/main" id="{9D3B0E2D-AD63-CCA3-B1B7-CDD92B1EBEE5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36" y="1799"/>
                      <a:ext cx="393" cy="124"/>
                    </a:xfrm>
                    <a:custGeom>
                      <a:avLst/>
                      <a:gdLst>
                        <a:gd name="T0" fmla="*/ 393 w 393"/>
                        <a:gd name="T1" fmla="*/ 97 h 124"/>
                        <a:gd name="T2" fmla="*/ 306 w 393"/>
                        <a:gd name="T3" fmla="*/ 124 h 124"/>
                        <a:gd name="T4" fmla="*/ 102 w 393"/>
                        <a:gd name="T5" fmla="*/ 41 h 124"/>
                        <a:gd name="T6" fmla="*/ 0 w 393"/>
                        <a:gd name="T7" fmla="*/ 69 h 124"/>
                        <a:gd name="T8" fmla="*/ 51 w 393"/>
                        <a:gd name="T9" fmla="*/ 0 h 124"/>
                        <a:gd name="T10" fmla="*/ 306 w 393"/>
                        <a:gd name="T11" fmla="*/ 0 h 124"/>
                        <a:gd name="T12" fmla="*/ 197 w 393"/>
                        <a:gd name="T13" fmla="*/ 21 h 124"/>
                        <a:gd name="T14" fmla="*/ 393 w 393"/>
                        <a:gd name="T15" fmla="*/ 97 h 12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4">
                          <a:moveTo>
                            <a:pt x="393" y="97"/>
                          </a:moveTo>
                          <a:lnTo>
                            <a:pt x="306" y="124"/>
                          </a:lnTo>
                          <a:lnTo>
                            <a:pt x="102" y="41"/>
                          </a:lnTo>
                          <a:lnTo>
                            <a:pt x="0" y="69"/>
                          </a:lnTo>
                          <a:lnTo>
                            <a:pt x="51" y="0"/>
                          </a:lnTo>
                          <a:lnTo>
                            <a:pt x="306" y="0"/>
                          </a:lnTo>
                          <a:lnTo>
                            <a:pt x="197" y="21"/>
                          </a:lnTo>
                          <a:lnTo>
                            <a:pt x="393" y="9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</p:grpSp>
              <p:grpSp>
                <p:nvGrpSpPr>
                  <p:cNvPr id="527" name="Group 106">
                    <a:extLst>
                      <a:ext uri="{FF2B5EF4-FFF2-40B4-BE49-F238E27FC236}">
                        <a16:creationId xmlns:a16="http://schemas.microsoft.com/office/drawing/2014/main" id="{CC26E5BE-7DCC-E8EE-8A25-B69640AA7555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429" y="1639"/>
                    <a:ext cx="822" cy="291"/>
                    <a:chOff x="429" y="1639"/>
                    <a:chExt cx="822" cy="291"/>
                  </a:xfrm>
                </p:grpSpPr>
                <p:sp>
                  <p:nvSpPr>
                    <p:cNvPr id="528" name="Freeform 107">
                      <a:extLst>
                        <a:ext uri="{FF2B5EF4-FFF2-40B4-BE49-F238E27FC236}">
                          <a16:creationId xmlns:a16="http://schemas.microsoft.com/office/drawing/2014/main" id="{6345C708-774F-2F3A-FA63-378396F44960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58" y="1646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97 h 125"/>
                        <a:gd name="T2" fmla="*/ 87 w 393"/>
                        <a:gd name="T3" fmla="*/ 125 h 125"/>
                        <a:gd name="T4" fmla="*/ 298 w 393"/>
                        <a:gd name="T5" fmla="*/ 42 h 125"/>
                        <a:gd name="T6" fmla="*/ 393 w 393"/>
                        <a:gd name="T7" fmla="*/ 70 h 125"/>
                        <a:gd name="T8" fmla="*/ 342 w 393"/>
                        <a:gd name="T9" fmla="*/ 0 h 125"/>
                        <a:gd name="T10" fmla="*/ 95 w 393"/>
                        <a:gd name="T11" fmla="*/ 0 h 125"/>
                        <a:gd name="T12" fmla="*/ 197 w 393"/>
                        <a:gd name="T13" fmla="*/ 21 h 125"/>
                        <a:gd name="T14" fmla="*/ 0 w 393"/>
                        <a:gd name="T15" fmla="*/ 97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97"/>
                          </a:moveTo>
                          <a:lnTo>
                            <a:pt x="87" y="125"/>
                          </a:lnTo>
                          <a:lnTo>
                            <a:pt x="298" y="42"/>
                          </a:lnTo>
                          <a:lnTo>
                            <a:pt x="393" y="70"/>
                          </a:lnTo>
                          <a:lnTo>
                            <a:pt x="342" y="0"/>
                          </a:lnTo>
                          <a:lnTo>
                            <a:pt x="95" y="0"/>
                          </a:lnTo>
                          <a:lnTo>
                            <a:pt x="197" y="21"/>
                          </a:lnTo>
                          <a:lnTo>
                            <a:pt x="0" y="9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29" name="Freeform 108">
                      <a:extLst>
                        <a:ext uri="{FF2B5EF4-FFF2-40B4-BE49-F238E27FC236}">
                          <a16:creationId xmlns:a16="http://schemas.microsoft.com/office/drawing/2014/main" id="{F5F013D2-2594-13FE-F287-6CC788D6B6B3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58" y="1646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97 h 125"/>
                        <a:gd name="T2" fmla="*/ 87 w 393"/>
                        <a:gd name="T3" fmla="*/ 125 h 125"/>
                        <a:gd name="T4" fmla="*/ 298 w 393"/>
                        <a:gd name="T5" fmla="*/ 42 h 125"/>
                        <a:gd name="T6" fmla="*/ 393 w 393"/>
                        <a:gd name="T7" fmla="*/ 70 h 125"/>
                        <a:gd name="T8" fmla="*/ 342 w 393"/>
                        <a:gd name="T9" fmla="*/ 0 h 125"/>
                        <a:gd name="T10" fmla="*/ 95 w 393"/>
                        <a:gd name="T11" fmla="*/ 0 h 125"/>
                        <a:gd name="T12" fmla="*/ 197 w 393"/>
                        <a:gd name="T13" fmla="*/ 21 h 125"/>
                        <a:gd name="T14" fmla="*/ 0 w 393"/>
                        <a:gd name="T15" fmla="*/ 97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97"/>
                          </a:moveTo>
                          <a:lnTo>
                            <a:pt x="87" y="125"/>
                          </a:lnTo>
                          <a:lnTo>
                            <a:pt x="298" y="42"/>
                          </a:lnTo>
                          <a:lnTo>
                            <a:pt x="393" y="70"/>
                          </a:lnTo>
                          <a:lnTo>
                            <a:pt x="342" y="0"/>
                          </a:lnTo>
                          <a:lnTo>
                            <a:pt x="95" y="0"/>
                          </a:lnTo>
                          <a:lnTo>
                            <a:pt x="197" y="21"/>
                          </a:lnTo>
                          <a:lnTo>
                            <a:pt x="0" y="9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30" name="Freeform 109">
                      <a:extLst>
                        <a:ext uri="{FF2B5EF4-FFF2-40B4-BE49-F238E27FC236}">
                          <a16:creationId xmlns:a16="http://schemas.microsoft.com/office/drawing/2014/main" id="{731F4E6B-ADE6-DCCE-A3FB-883D9A8C9E7E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29" y="1792"/>
                      <a:ext cx="393" cy="131"/>
                    </a:xfrm>
                    <a:custGeom>
                      <a:avLst/>
                      <a:gdLst>
                        <a:gd name="T0" fmla="*/ 393 w 393"/>
                        <a:gd name="T1" fmla="*/ 28 h 131"/>
                        <a:gd name="T2" fmla="*/ 306 w 393"/>
                        <a:gd name="T3" fmla="*/ 0 h 131"/>
                        <a:gd name="T4" fmla="*/ 102 w 393"/>
                        <a:gd name="T5" fmla="*/ 83 h 131"/>
                        <a:gd name="T6" fmla="*/ 0 w 393"/>
                        <a:gd name="T7" fmla="*/ 55 h 131"/>
                        <a:gd name="T8" fmla="*/ 51 w 393"/>
                        <a:gd name="T9" fmla="*/ 131 h 131"/>
                        <a:gd name="T10" fmla="*/ 306 w 393"/>
                        <a:gd name="T11" fmla="*/ 131 h 131"/>
                        <a:gd name="T12" fmla="*/ 196 w 393"/>
                        <a:gd name="T13" fmla="*/ 104 h 131"/>
                        <a:gd name="T14" fmla="*/ 393 w 393"/>
                        <a:gd name="T15" fmla="*/ 28 h 131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31">
                          <a:moveTo>
                            <a:pt x="393" y="28"/>
                          </a:moveTo>
                          <a:lnTo>
                            <a:pt x="306" y="0"/>
                          </a:lnTo>
                          <a:lnTo>
                            <a:pt x="102" y="83"/>
                          </a:lnTo>
                          <a:lnTo>
                            <a:pt x="0" y="55"/>
                          </a:lnTo>
                          <a:lnTo>
                            <a:pt x="51" y="131"/>
                          </a:lnTo>
                          <a:lnTo>
                            <a:pt x="306" y="131"/>
                          </a:lnTo>
                          <a:lnTo>
                            <a:pt x="196" y="104"/>
                          </a:lnTo>
                          <a:lnTo>
                            <a:pt x="393" y="28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31" name="Freeform 110">
                      <a:extLst>
                        <a:ext uri="{FF2B5EF4-FFF2-40B4-BE49-F238E27FC236}">
                          <a16:creationId xmlns:a16="http://schemas.microsoft.com/office/drawing/2014/main" id="{1F338F02-ECFD-2FF3-5B1B-870F202BA1F3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29" y="1792"/>
                      <a:ext cx="393" cy="131"/>
                    </a:xfrm>
                    <a:custGeom>
                      <a:avLst/>
                      <a:gdLst>
                        <a:gd name="T0" fmla="*/ 393 w 393"/>
                        <a:gd name="T1" fmla="*/ 28 h 131"/>
                        <a:gd name="T2" fmla="*/ 306 w 393"/>
                        <a:gd name="T3" fmla="*/ 0 h 131"/>
                        <a:gd name="T4" fmla="*/ 102 w 393"/>
                        <a:gd name="T5" fmla="*/ 83 h 131"/>
                        <a:gd name="T6" fmla="*/ 0 w 393"/>
                        <a:gd name="T7" fmla="*/ 55 h 131"/>
                        <a:gd name="T8" fmla="*/ 51 w 393"/>
                        <a:gd name="T9" fmla="*/ 131 h 131"/>
                        <a:gd name="T10" fmla="*/ 306 w 393"/>
                        <a:gd name="T11" fmla="*/ 131 h 131"/>
                        <a:gd name="T12" fmla="*/ 196 w 393"/>
                        <a:gd name="T13" fmla="*/ 104 h 131"/>
                        <a:gd name="T14" fmla="*/ 393 w 393"/>
                        <a:gd name="T15" fmla="*/ 28 h 131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31">
                          <a:moveTo>
                            <a:pt x="393" y="28"/>
                          </a:moveTo>
                          <a:lnTo>
                            <a:pt x="306" y="0"/>
                          </a:lnTo>
                          <a:lnTo>
                            <a:pt x="102" y="83"/>
                          </a:lnTo>
                          <a:lnTo>
                            <a:pt x="0" y="55"/>
                          </a:lnTo>
                          <a:lnTo>
                            <a:pt x="51" y="131"/>
                          </a:lnTo>
                          <a:lnTo>
                            <a:pt x="306" y="131"/>
                          </a:lnTo>
                          <a:lnTo>
                            <a:pt x="196" y="104"/>
                          </a:lnTo>
                          <a:lnTo>
                            <a:pt x="393" y="28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32" name="Freeform 111">
                      <a:extLst>
                        <a:ext uri="{FF2B5EF4-FFF2-40B4-BE49-F238E27FC236}">
                          <a16:creationId xmlns:a16="http://schemas.microsoft.com/office/drawing/2014/main" id="{9102B357-0773-7EEC-9D37-7AD9B0D373F6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51" y="1639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28 h 125"/>
                        <a:gd name="T2" fmla="*/ 87 w 393"/>
                        <a:gd name="T3" fmla="*/ 0 h 125"/>
                        <a:gd name="T4" fmla="*/ 298 w 393"/>
                        <a:gd name="T5" fmla="*/ 77 h 125"/>
                        <a:gd name="T6" fmla="*/ 393 w 393"/>
                        <a:gd name="T7" fmla="*/ 56 h 125"/>
                        <a:gd name="T8" fmla="*/ 342 w 393"/>
                        <a:gd name="T9" fmla="*/ 125 h 125"/>
                        <a:gd name="T10" fmla="*/ 94 w 393"/>
                        <a:gd name="T11" fmla="*/ 125 h 125"/>
                        <a:gd name="T12" fmla="*/ 196 w 393"/>
                        <a:gd name="T13" fmla="*/ 104 h 125"/>
                        <a:gd name="T14" fmla="*/ 0 w 393"/>
                        <a:gd name="T15" fmla="*/ 28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28"/>
                          </a:moveTo>
                          <a:lnTo>
                            <a:pt x="87" y="0"/>
                          </a:lnTo>
                          <a:lnTo>
                            <a:pt x="298" y="77"/>
                          </a:lnTo>
                          <a:lnTo>
                            <a:pt x="393" y="56"/>
                          </a:lnTo>
                          <a:lnTo>
                            <a:pt x="342" y="125"/>
                          </a:lnTo>
                          <a:lnTo>
                            <a:pt x="94" y="125"/>
                          </a:lnTo>
                          <a:lnTo>
                            <a:pt x="196" y="104"/>
                          </a:lnTo>
                          <a:lnTo>
                            <a:pt x="0" y="28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33" name="Freeform 112">
                      <a:extLst>
                        <a:ext uri="{FF2B5EF4-FFF2-40B4-BE49-F238E27FC236}">
                          <a16:creationId xmlns:a16="http://schemas.microsoft.com/office/drawing/2014/main" id="{B36DFA6A-8FFD-D8C7-61B4-865D6B487B53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51" y="1639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28 h 125"/>
                        <a:gd name="T2" fmla="*/ 87 w 393"/>
                        <a:gd name="T3" fmla="*/ 0 h 125"/>
                        <a:gd name="T4" fmla="*/ 298 w 393"/>
                        <a:gd name="T5" fmla="*/ 77 h 125"/>
                        <a:gd name="T6" fmla="*/ 393 w 393"/>
                        <a:gd name="T7" fmla="*/ 56 h 125"/>
                        <a:gd name="T8" fmla="*/ 342 w 393"/>
                        <a:gd name="T9" fmla="*/ 125 h 125"/>
                        <a:gd name="T10" fmla="*/ 94 w 393"/>
                        <a:gd name="T11" fmla="*/ 125 h 125"/>
                        <a:gd name="T12" fmla="*/ 196 w 393"/>
                        <a:gd name="T13" fmla="*/ 104 h 125"/>
                        <a:gd name="T14" fmla="*/ 0 w 393"/>
                        <a:gd name="T15" fmla="*/ 28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28"/>
                          </a:moveTo>
                          <a:lnTo>
                            <a:pt x="87" y="0"/>
                          </a:lnTo>
                          <a:lnTo>
                            <a:pt x="298" y="77"/>
                          </a:lnTo>
                          <a:lnTo>
                            <a:pt x="393" y="56"/>
                          </a:lnTo>
                          <a:lnTo>
                            <a:pt x="342" y="125"/>
                          </a:lnTo>
                          <a:lnTo>
                            <a:pt x="94" y="125"/>
                          </a:lnTo>
                          <a:lnTo>
                            <a:pt x="196" y="104"/>
                          </a:lnTo>
                          <a:lnTo>
                            <a:pt x="0" y="28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34" name="Freeform 113">
                      <a:extLst>
                        <a:ext uri="{FF2B5EF4-FFF2-40B4-BE49-F238E27FC236}">
                          <a16:creationId xmlns:a16="http://schemas.microsoft.com/office/drawing/2014/main" id="{764AE27D-53D1-EE71-EE37-B707F8003FE9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44" y="1806"/>
                      <a:ext cx="392" cy="124"/>
                    </a:xfrm>
                    <a:custGeom>
                      <a:avLst/>
                      <a:gdLst>
                        <a:gd name="T0" fmla="*/ 392 w 392"/>
                        <a:gd name="T1" fmla="*/ 97 h 124"/>
                        <a:gd name="T2" fmla="*/ 305 w 392"/>
                        <a:gd name="T3" fmla="*/ 124 h 124"/>
                        <a:gd name="T4" fmla="*/ 101 w 392"/>
                        <a:gd name="T5" fmla="*/ 41 h 124"/>
                        <a:gd name="T6" fmla="*/ 0 w 392"/>
                        <a:gd name="T7" fmla="*/ 69 h 124"/>
                        <a:gd name="T8" fmla="*/ 51 w 392"/>
                        <a:gd name="T9" fmla="*/ 0 h 124"/>
                        <a:gd name="T10" fmla="*/ 305 w 392"/>
                        <a:gd name="T11" fmla="*/ 0 h 124"/>
                        <a:gd name="T12" fmla="*/ 196 w 392"/>
                        <a:gd name="T13" fmla="*/ 20 h 124"/>
                        <a:gd name="T14" fmla="*/ 392 w 392"/>
                        <a:gd name="T15" fmla="*/ 97 h 12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2" h="124">
                          <a:moveTo>
                            <a:pt x="392" y="97"/>
                          </a:moveTo>
                          <a:lnTo>
                            <a:pt x="305" y="124"/>
                          </a:lnTo>
                          <a:lnTo>
                            <a:pt x="101" y="41"/>
                          </a:lnTo>
                          <a:lnTo>
                            <a:pt x="0" y="69"/>
                          </a:lnTo>
                          <a:lnTo>
                            <a:pt x="51" y="0"/>
                          </a:lnTo>
                          <a:lnTo>
                            <a:pt x="305" y="0"/>
                          </a:lnTo>
                          <a:lnTo>
                            <a:pt x="196" y="20"/>
                          </a:lnTo>
                          <a:lnTo>
                            <a:pt x="392" y="9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35" name="Freeform 114">
                      <a:extLst>
                        <a:ext uri="{FF2B5EF4-FFF2-40B4-BE49-F238E27FC236}">
                          <a16:creationId xmlns:a16="http://schemas.microsoft.com/office/drawing/2014/main" id="{67B6C3F7-82EF-436E-E1D1-E94FC8A340F9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44" y="1806"/>
                      <a:ext cx="392" cy="124"/>
                    </a:xfrm>
                    <a:custGeom>
                      <a:avLst/>
                      <a:gdLst>
                        <a:gd name="T0" fmla="*/ 392 w 392"/>
                        <a:gd name="T1" fmla="*/ 97 h 124"/>
                        <a:gd name="T2" fmla="*/ 305 w 392"/>
                        <a:gd name="T3" fmla="*/ 124 h 124"/>
                        <a:gd name="T4" fmla="*/ 101 w 392"/>
                        <a:gd name="T5" fmla="*/ 41 h 124"/>
                        <a:gd name="T6" fmla="*/ 0 w 392"/>
                        <a:gd name="T7" fmla="*/ 69 h 124"/>
                        <a:gd name="T8" fmla="*/ 51 w 392"/>
                        <a:gd name="T9" fmla="*/ 0 h 124"/>
                        <a:gd name="T10" fmla="*/ 305 w 392"/>
                        <a:gd name="T11" fmla="*/ 0 h 124"/>
                        <a:gd name="T12" fmla="*/ 196 w 392"/>
                        <a:gd name="T13" fmla="*/ 20 h 124"/>
                        <a:gd name="T14" fmla="*/ 392 w 392"/>
                        <a:gd name="T15" fmla="*/ 97 h 12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2" h="124">
                          <a:moveTo>
                            <a:pt x="392" y="97"/>
                          </a:moveTo>
                          <a:lnTo>
                            <a:pt x="305" y="124"/>
                          </a:lnTo>
                          <a:lnTo>
                            <a:pt x="101" y="41"/>
                          </a:lnTo>
                          <a:lnTo>
                            <a:pt x="0" y="69"/>
                          </a:lnTo>
                          <a:lnTo>
                            <a:pt x="51" y="0"/>
                          </a:lnTo>
                          <a:lnTo>
                            <a:pt x="305" y="0"/>
                          </a:lnTo>
                          <a:lnTo>
                            <a:pt x="196" y="20"/>
                          </a:lnTo>
                          <a:lnTo>
                            <a:pt x="392" y="9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</p:grpSp>
            </p:grpSp>
          </p:grpSp>
          <p:sp>
            <p:nvSpPr>
              <p:cNvPr id="523" name="WordArt 115">
                <a:extLst>
                  <a:ext uri="{FF2B5EF4-FFF2-40B4-BE49-F238E27FC236}">
                    <a16:creationId xmlns:a16="http://schemas.microsoft.com/office/drawing/2014/main" id="{39FE0DD3-C062-C4AA-2B21-AD87CF95899D}"/>
                  </a:ext>
                </a:extLst>
              </p:cNvPr>
              <p:cNvSpPr>
                <a:spLocks noChangeAspect="1" noChangeArrowheads="1" noChangeShapeType="1" noTextEdit="1"/>
              </p:cNvSpPr>
              <p:nvPr/>
            </p:nvSpPr>
            <p:spPr bwMode="auto">
              <a:xfrm>
                <a:off x="3360" y="2376"/>
                <a:ext cx="864" cy="259"/>
              </a:xfrm>
              <a:prstGeom prst="rect">
                <a:avLst/>
              </a:prstGeom>
            </p:spPr>
            <p:txBody>
              <a:bodyPr wrap="none" fromWordArt="1">
                <a:prstTxWarp prst="textCanDown">
                  <a:avLst>
                    <a:gd name="adj" fmla="val 33333"/>
                  </a:avLst>
                </a:prstTxWarp>
              </a:bodyPr>
              <a:lstStyle/>
              <a:p>
                <a:pPr algn="ctr"/>
                <a:endParaRPr lang="en-GB" sz="1400" kern="10">
                  <a:ln w="9525">
                    <a:solidFill>
                      <a:srgbClr val="FFFFFF"/>
                    </a:solidFill>
                    <a:round/>
                    <a:headEnd/>
                    <a:tailEnd/>
                  </a:ln>
                  <a:solidFill>
                    <a:srgbClr val="FFFFFF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  <p:sp>
          <p:nvSpPr>
            <p:cNvPr id="521" name="WordArt 68">
              <a:extLst>
                <a:ext uri="{FF2B5EF4-FFF2-40B4-BE49-F238E27FC236}">
                  <a16:creationId xmlns:a16="http://schemas.microsoft.com/office/drawing/2014/main" id="{96E1F0F0-E045-0F94-1D31-2378E928C2D8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39138" y="2769321"/>
              <a:ext cx="1283449" cy="172505"/>
            </a:xfrm>
            <a:prstGeom prst="rect">
              <a:avLst/>
            </a:prstGeom>
          </p:spPr>
          <p:txBody>
            <a:bodyPr wrap="none" fromWordArt="1">
              <a:prstTxWarp prst="textCanDown">
                <a:avLst>
                  <a:gd name="adj" fmla="val 33333"/>
                </a:avLst>
              </a:prstTxWarp>
            </a:bodyPr>
            <a:lstStyle/>
            <a:p>
              <a:pPr algn="ctr"/>
              <a:r>
                <a:rPr lang="en-US" sz="1400" kern="10">
                  <a:ln w="9525">
                    <a:solidFill>
                      <a:srgbClr val="FFFFFF"/>
                    </a:solidFill>
                    <a:round/>
                    <a:headEnd/>
                    <a:tailEnd/>
                  </a:ln>
                  <a:solidFill>
                    <a:srgbClr val="FFFFFF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leaf_2_0_2</a:t>
              </a:r>
            </a:p>
          </p:txBody>
        </p:sp>
      </p:grpSp>
      <p:sp>
        <p:nvSpPr>
          <p:cNvPr id="11" name="Oval 152">
            <a:extLst>
              <a:ext uri="{FF2B5EF4-FFF2-40B4-BE49-F238E27FC236}">
                <a16:creationId xmlns:a16="http://schemas.microsoft.com/office/drawing/2014/main" id="{0E531A0E-5901-3303-B045-55ED2A0ACB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7838" y="3576269"/>
            <a:ext cx="203765" cy="203094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it-IT" altLang="it-IT" sz="1200">
                <a:latin typeface="Tahoma" panose="020B0604030504040204" pitchFamily="34" charset="0"/>
              </a:rPr>
              <a:t>A</a:t>
            </a:r>
          </a:p>
        </p:txBody>
      </p:sp>
      <p:sp>
        <p:nvSpPr>
          <p:cNvPr id="12" name="Oval 152">
            <a:extLst>
              <a:ext uri="{FF2B5EF4-FFF2-40B4-BE49-F238E27FC236}">
                <a16:creationId xmlns:a16="http://schemas.microsoft.com/office/drawing/2014/main" id="{281FFFAF-7253-AF57-C296-BBFB9DEF96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33508" y="4637125"/>
            <a:ext cx="203765" cy="203094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it-IT" altLang="it-IT" sz="1200">
                <a:latin typeface="Tahoma" panose="020B0604030504040204" pitchFamily="34" charset="0"/>
              </a:rPr>
              <a:t>C</a:t>
            </a:r>
          </a:p>
        </p:txBody>
      </p:sp>
      <p:sp>
        <p:nvSpPr>
          <p:cNvPr id="13" name="Oval 152">
            <a:extLst>
              <a:ext uri="{FF2B5EF4-FFF2-40B4-BE49-F238E27FC236}">
                <a16:creationId xmlns:a16="http://schemas.microsoft.com/office/drawing/2014/main" id="{E9B766FE-A358-143B-A4E5-65E9949421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22511" y="4574380"/>
            <a:ext cx="203765" cy="203094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it-IT" altLang="it-IT" sz="1200">
                <a:latin typeface="Tahoma" panose="020B0604030504040204" pitchFamily="34" charset="0"/>
              </a:rPr>
              <a:t>U</a:t>
            </a:r>
          </a:p>
        </p:txBody>
      </p:sp>
      <p:sp>
        <p:nvSpPr>
          <p:cNvPr id="14" name="Oval 152">
            <a:extLst>
              <a:ext uri="{FF2B5EF4-FFF2-40B4-BE49-F238E27FC236}">
                <a16:creationId xmlns:a16="http://schemas.microsoft.com/office/drawing/2014/main" id="{23BBE6AA-09DC-AD32-EE15-DA37C489F7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5962" y="4578822"/>
            <a:ext cx="203765" cy="203094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it-IT" altLang="it-IT" sz="1200">
                <a:latin typeface="Tahoma" panose="020B0604030504040204" pitchFamily="34" charset="0"/>
              </a:rPr>
              <a:t>V</a:t>
            </a:r>
          </a:p>
        </p:txBody>
      </p:sp>
      <p:sp>
        <p:nvSpPr>
          <p:cNvPr id="56" name="Oval 152">
            <a:extLst>
              <a:ext uri="{FF2B5EF4-FFF2-40B4-BE49-F238E27FC236}">
                <a16:creationId xmlns:a16="http://schemas.microsoft.com/office/drawing/2014/main" id="{A7A6B4BB-B28E-8499-43B1-A8996CF792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1423" y="4641201"/>
            <a:ext cx="203765" cy="203094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it-IT" altLang="it-IT" sz="1200">
                <a:latin typeface="Tahoma" panose="020B0604030504040204" pitchFamily="34" charset="0"/>
              </a:rPr>
              <a:t>Z</a:t>
            </a:r>
          </a:p>
        </p:txBody>
      </p:sp>
      <p:sp>
        <p:nvSpPr>
          <p:cNvPr id="57" name="Oval 152">
            <a:extLst>
              <a:ext uri="{FF2B5EF4-FFF2-40B4-BE49-F238E27FC236}">
                <a16:creationId xmlns:a16="http://schemas.microsoft.com/office/drawing/2014/main" id="{85652DA6-1FF0-5F37-5754-23E1B18006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53168" y="4616055"/>
            <a:ext cx="203765" cy="203094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it-IT" altLang="it-IT" sz="1200" err="1">
                <a:latin typeface="Tahoma" panose="020B0604030504040204" pitchFamily="34" charset="0"/>
              </a:rPr>
              <a:t>W</a:t>
            </a:r>
            <a:endParaRPr lang="it-IT" altLang="it-IT" sz="1200">
              <a:latin typeface="Tahoma" panose="020B0604030504040204" pitchFamily="34" charset="0"/>
            </a:endParaRPr>
          </a:p>
        </p:txBody>
      </p:sp>
      <p:sp>
        <p:nvSpPr>
          <p:cNvPr id="58" name="Oval 152">
            <a:extLst>
              <a:ext uri="{FF2B5EF4-FFF2-40B4-BE49-F238E27FC236}">
                <a16:creationId xmlns:a16="http://schemas.microsoft.com/office/drawing/2014/main" id="{36F3D578-7493-D920-3C96-B9F21368DA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14506" y="4610860"/>
            <a:ext cx="203765" cy="203094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it-IT" altLang="it-IT" sz="1200">
                <a:latin typeface="Tahoma" panose="020B0604030504040204" pitchFamily="34" charset="0"/>
              </a:rPr>
              <a:t>M</a:t>
            </a:r>
          </a:p>
        </p:txBody>
      </p:sp>
      <p:sp>
        <p:nvSpPr>
          <p:cNvPr id="59" name="Oval 152">
            <a:extLst>
              <a:ext uri="{FF2B5EF4-FFF2-40B4-BE49-F238E27FC236}">
                <a16:creationId xmlns:a16="http://schemas.microsoft.com/office/drawing/2014/main" id="{0014F35F-24D0-545A-CA48-7ECDC7E57E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71087" y="4562778"/>
            <a:ext cx="203765" cy="203094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it-IT" altLang="it-IT" sz="1200" err="1">
                <a:latin typeface="Tahoma" panose="020B0604030504040204" pitchFamily="34" charset="0"/>
              </a:rPr>
              <a:t>F</a:t>
            </a:r>
            <a:endParaRPr lang="it-IT" altLang="it-IT" sz="1200">
              <a:latin typeface="Tahoma" panose="020B0604030504040204" pitchFamily="34" charset="0"/>
            </a:endParaRPr>
          </a:p>
        </p:txBody>
      </p:sp>
      <p:sp>
        <p:nvSpPr>
          <p:cNvPr id="60" name="Oval 152">
            <a:extLst>
              <a:ext uri="{FF2B5EF4-FFF2-40B4-BE49-F238E27FC236}">
                <a16:creationId xmlns:a16="http://schemas.microsoft.com/office/drawing/2014/main" id="{4004762E-BB60-DA7E-D6A3-76B8B11899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65528" y="4581149"/>
            <a:ext cx="203765" cy="203094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it-IT" altLang="it-IT" sz="1200" err="1">
                <a:latin typeface="Tahoma" panose="020B0604030504040204" pitchFamily="34" charset="0"/>
              </a:rPr>
              <a:t>P</a:t>
            </a:r>
            <a:endParaRPr lang="it-IT" altLang="it-IT" sz="1200">
              <a:latin typeface="Tahoma" panose="020B0604030504040204" pitchFamily="34" charset="0"/>
            </a:endParaRPr>
          </a:p>
        </p:txBody>
      </p:sp>
      <p:sp>
        <p:nvSpPr>
          <p:cNvPr id="61" name="Oval 152">
            <a:extLst>
              <a:ext uri="{FF2B5EF4-FFF2-40B4-BE49-F238E27FC236}">
                <a16:creationId xmlns:a16="http://schemas.microsoft.com/office/drawing/2014/main" id="{F064A61D-3604-FFA3-0B3D-440B5C350A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34404" y="3567275"/>
            <a:ext cx="203765" cy="203094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it-IT" altLang="it-IT" sz="1200">
                <a:latin typeface="Tahoma" panose="020B0604030504040204" pitchFamily="34" charset="0"/>
              </a:rPr>
              <a:t>O</a:t>
            </a:r>
          </a:p>
        </p:txBody>
      </p:sp>
      <p:sp>
        <p:nvSpPr>
          <p:cNvPr id="62" name="Oval 152">
            <a:extLst>
              <a:ext uri="{FF2B5EF4-FFF2-40B4-BE49-F238E27FC236}">
                <a16:creationId xmlns:a16="http://schemas.microsoft.com/office/drawing/2014/main" id="{463DD614-E96D-FF22-3B43-027FB1EA5C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96690" y="3429738"/>
            <a:ext cx="203765" cy="203094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it-IT" altLang="it-IT" sz="1200">
                <a:latin typeface="Tahoma" panose="020B0604030504040204" pitchFamily="34" charset="0"/>
              </a:rPr>
              <a:t>L</a:t>
            </a:r>
          </a:p>
        </p:txBody>
      </p:sp>
      <p:sp>
        <p:nvSpPr>
          <p:cNvPr id="63" name="Oval 152">
            <a:extLst>
              <a:ext uri="{FF2B5EF4-FFF2-40B4-BE49-F238E27FC236}">
                <a16:creationId xmlns:a16="http://schemas.microsoft.com/office/drawing/2014/main" id="{1EC67C28-E4C7-800F-D639-2F21F66286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97105" y="3426779"/>
            <a:ext cx="203765" cy="203094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it-IT" altLang="it-IT" sz="1200">
                <a:latin typeface="Tahoma" panose="020B0604030504040204" pitchFamily="34" charset="0"/>
              </a:rPr>
              <a:t>N</a:t>
            </a:r>
          </a:p>
        </p:txBody>
      </p:sp>
      <p:sp>
        <p:nvSpPr>
          <p:cNvPr id="64" name="Oval 152">
            <a:extLst>
              <a:ext uri="{FF2B5EF4-FFF2-40B4-BE49-F238E27FC236}">
                <a16:creationId xmlns:a16="http://schemas.microsoft.com/office/drawing/2014/main" id="{192DE401-22E8-79AC-203F-F947F47AD7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6704" y="3551337"/>
            <a:ext cx="203765" cy="203094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it-IT" altLang="it-IT" sz="1200">
                <a:latin typeface="Tahoma" panose="020B0604030504040204" pitchFamily="34" charset="0"/>
              </a:rPr>
              <a:t>K</a:t>
            </a:r>
          </a:p>
        </p:txBody>
      </p:sp>
      <p:sp>
        <p:nvSpPr>
          <p:cNvPr id="65" name="Oval 152">
            <a:extLst>
              <a:ext uri="{FF2B5EF4-FFF2-40B4-BE49-F238E27FC236}">
                <a16:creationId xmlns:a16="http://schemas.microsoft.com/office/drawing/2014/main" id="{3A69174D-6674-ACEC-DF95-16BF7AF590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81832" y="3574550"/>
            <a:ext cx="203765" cy="203094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it-IT" altLang="it-IT" sz="1200">
                <a:latin typeface="Tahoma" panose="020B0604030504040204" pitchFamily="34" charset="0"/>
              </a:rPr>
              <a:t>E</a:t>
            </a:r>
          </a:p>
        </p:txBody>
      </p:sp>
      <p:sp>
        <p:nvSpPr>
          <p:cNvPr id="66" name="Oval 152">
            <a:extLst>
              <a:ext uri="{FF2B5EF4-FFF2-40B4-BE49-F238E27FC236}">
                <a16:creationId xmlns:a16="http://schemas.microsoft.com/office/drawing/2014/main" id="{FA92A806-49DD-55C9-0A7F-71DA53C188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6736" y="3450732"/>
            <a:ext cx="203765" cy="203094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it-IT" altLang="it-IT" sz="1200">
                <a:latin typeface="Tahoma" panose="020B0604030504040204" pitchFamily="34" charset="0"/>
              </a:rPr>
              <a:t>B</a:t>
            </a:r>
          </a:p>
        </p:txBody>
      </p:sp>
      <p:sp>
        <p:nvSpPr>
          <p:cNvPr id="67" name="Oval 152">
            <a:extLst>
              <a:ext uri="{FF2B5EF4-FFF2-40B4-BE49-F238E27FC236}">
                <a16:creationId xmlns:a16="http://schemas.microsoft.com/office/drawing/2014/main" id="{DF9141B7-A411-649D-E0E6-D418A539DF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42865" y="3435808"/>
            <a:ext cx="203765" cy="203094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it-IT" altLang="it-IT" sz="1200">
                <a:latin typeface="Tahoma" panose="020B0604030504040204" pitchFamily="34" charset="0"/>
              </a:rPr>
              <a:t>D</a:t>
            </a:r>
          </a:p>
        </p:txBody>
      </p:sp>
      <p:sp>
        <p:nvSpPr>
          <p:cNvPr id="71" name="Oval 152">
            <a:extLst>
              <a:ext uri="{FF2B5EF4-FFF2-40B4-BE49-F238E27FC236}">
                <a16:creationId xmlns:a16="http://schemas.microsoft.com/office/drawing/2014/main" id="{20E49329-7A50-6BD8-0576-26F93460AD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00854" y="2485272"/>
            <a:ext cx="203765" cy="203094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it-IT" altLang="it-IT" sz="1200">
                <a:latin typeface="Tahoma" panose="020B0604030504040204" pitchFamily="34" charset="0"/>
              </a:rPr>
              <a:t>Q</a:t>
            </a:r>
          </a:p>
        </p:txBody>
      </p:sp>
      <p:sp>
        <p:nvSpPr>
          <p:cNvPr id="72" name="Oval 152">
            <a:extLst>
              <a:ext uri="{FF2B5EF4-FFF2-40B4-BE49-F238E27FC236}">
                <a16:creationId xmlns:a16="http://schemas.microsoft.com/office/drawing/2014/main" id="{27B4E168-8D90-396A-FB4D-4110B0715A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0715" y="2485272"/>
            <a:ext cx="203765" cy="203094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it-IT" altLang="it-IT" sz="1200">
                <a:latin typeface="Tahoma" panose="020B0604030504040204" pitchFamily="34" charset="0"/>
              </a:rPr>
              <a:t>R</a:t>
            </a:r>
          </a:p>
        </p:txBody>
      </p:sp>
      <p:sp>
        <p:nvSpPr>
          <p:cNvPr id="73" name="Oval 152">
            <a:extLst>
              <a:ext uri="{FF2B5EF4-FFF2-40B4-BE49-F238E27FC236}">
                <a16:creationId xmlns:a16="http://schemas.microsoft.com/office/drawing/2014/main" id="{6168C1A6-FC45-CA40-428A-2BCE39E4D0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39708" y="2500939"/>
            <a:ext cx="203765" cy="203094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it-IT" altLang="it-IT" sz="1200">
                <a:latin typeface="Tahoma" panose="020B0604030504040204" pitchFamily="34" charset="0"/>
              </a:rPr>
              <a:t>S</a:t>
            </a:r>
          </a:p>
        </p:txBody>
      </p:sp>
      <p:sp>
        <p:nvSpPr>
          <p:cNvPr id="74" name="Oval 152">
            <a:extLst>
              <a:ext uri="{FF2B5EF4-FFF2-40B4-BE49-F238E27FC236}">
                <a16:creationId xmlns:a16="http://schemas.microsoft.com/office/drawing/2014/main" id="{0A63A091-9090-4DAE-4BB1-B9FFA488A8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31655" y="2386408"/>
            <a:ext cx="203765" cy="203094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it-IT" altLang="it-IT" sz="1200">
                <a:latin typeface="Tahoma" panose="020B0604030504040204" pitchFamily="34" charset="0"/>
              </a:rPr>
              <a:t>T</a:t>
            </a:r>
          </a:p>
        </p:txBody>
      </p:sp>
      <p:sp>
        <p:nvSpPr>
          <p:cNvPr id="75" name="Line 66">
            <a:extLst>
              <a:ext uri="{FF2B5EF4-FFF2-40B4-BE49-F238E27FC236}">
                <a16:creationId xmlns:a16="http://schemas.microsoft.com/office/drawing/2014/main" id="{BD68AB9A-2925-3E8E-EB97-91662965B2C3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146886" y="1967856"/>
            <a:ext cx="389220" cy="501791"/>
          </a:xfrm>
          <a:prstGeom prst="line">
            <a:avLst/>
          </a:prstGeom>
          <a:noFill/>
          <a:ln w="19050">
            <a:solidFill>
              <a:srgbClr val="5F5F5F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it-IT"/>
          </a:p>
        </p:txBody>
      </p:sp>
      <p:sp>
        <p:nvSpPr>
          <p:cNvPr id="76" name="Text Box 136">
            <a:extLst>
              <a:ext uri="{FF2B5EF4-FFF2-40B4-BE49-F238E27FC236}">
                <a16:creationId xmlns:a16="http://schemas.microsoft.com/office/drawing/2014/main" id="{A92CD0A5-F0B9-99A7-1454-EDCBE0A8ED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8573" y="1835472"/>
            <a:ext cx="1116000" cy="252000"/>
          </a:xfrm>
          <a:prstGeom prst="rect">
            <a:avLst/>
          </a:prstGeom>
          <a:solidFill>
            <a:schemeClr val="bg1"/>
          </a:solidFill>
          <a:ln w="9525">
            <a:solidFill>
              <a:srgbClr val="5F5F5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it-IT" altLang="it-IT" sz="1000" b="1">
                <a:latin typeface="Courier New" panose="02070309020205020404" pitchFamily="49" charset="0"/>
              </a:rPr>
              <a:t>10.0.0.16/30</a:t>
            </a:r>
          </a:p>
        </p:txBody>
      </p:sp>
      <p:sp>
        <p:nvSpPr>
          <p:cNvPr id="77" name="Line 66">
            <a:extLst>
              <a:ext uri="{FF2B5EF4-FFF2-40B4-BE49-F238E27FC236}">
                <a16:creationId xmlns:a16="http://schemas.microsoft.com/office/drawing/2014/main" id="{3FCFF5DF-F46E-E99C-35C9-1014BCBD2515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2035363" y="3668218"/>
            <a:ext cx="664675" cy="6250"/>
          </a:xfrm>
          <a:prstGeom prst="line">
            <a:avLst/>
          </a:prstGeom>
          <a:noFill/>
          <a:ln w="19050">
            <a:solidFill>
              <a:srgbClr val="5F5F5F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it-IT"/>
          </a:p>
        </p:txBody>
      </p:sp>
      <p:sp>
        <p:nvSpPr>
          <p:cNvPr id="78" name="Text Box 136">
            <a:extLst>
              <a:ext uri="{FF2B5EF4-FFF2-40B4-BE49-F238E27FC236}">
                <a16:creationId xmlns:a16="http://schemas.microsoft.com/office/drawing/2014/main" id="{2FBA2EC3-1B5C-84A4-7145-474E834D9D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2459" y="3541238"/>
            <a:ext cx="1116000" cy="252000"/>
          </a:xfrm>
          <a:prstGeom prst="rect">
            <a:avLst/>
          </a:prstGeom>
          <a:solidFill>
            <a:schemeClr val="bg1"/>
          </a:solidFill>
          <a:ln w="9525">
            <a:solidFill>
              <a:srgbClr val="5F5F5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it-IT" altLang="it-IT" sz="1000" b="1">
                <a:latin typeface="Courier New" panose="02070309020205020404" pitchFamily="49" charset="0"/>
              </a:rPr>
              <a:t>10.0.0.0/30</a:t>
            </a:r>
          </a:p>
        </p:txBody>
      </p:sp>
      <p:sp>
        <p:nvSpPr>
          <p:cNvPr id="79" name="Line 66">
            <a:extLst>
              <a:ext uri="{FF2B5EF4-FFF2-40B4-BE49-F238E27FC236}">
                <a16:creationId xmlns:a16="http://schemas.microsoft.com/office/drawing/2014/main" id="{C849CFDD-BD53-BBBA-7804-CEE40B8E8E74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2061289" y="3389340"/>
            <a:ext cx="1178122" cy="123950"/>
          </a:xfrm>
          <a:prstGeom prst="line">
            <a:avLst/>
          </a:prstGeom>
          <a:noFill/>
          <a:ln w="19050">
            <a:solidFill>
              <a:srgbClr val="5F5F5F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it-IT"/>
          </a:p>
        </p:txBody>
      </p:sp>
      <p:sp>
        <p:nvSpPr>
          <p:cNvPr id="82" name="Text Box 136">
            <a:extLst>
              <a:ext uri="{FF2B5EF4-FFF2-40B4-BE49-F238E27FC236}">
                <a16:creationId xmlns:a16="http://schemas.microsoft.com/office/drawing/2014/main" id="{6FD6A500-74DE-90F4-31F8-995A1075A2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2459" y="3231850"/>
            <a:ext cx="1116000" cy="252000"/>
          </a:xfrm>
          <a:prstGeom prst="rect">
            <a:avLst/>
          </a:prstGeom>
          <a:solidFill>
            <a:schemeClr val="bg1"/>
          </a:solidFill>
          <a:ln w="9525">
            <a:solidFill>
              <a:srgbClr val="5F5F5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it-IT" altLang="it-IT" sz="1000" b="1">
                <a:latin typeface="Courier New" panose="02070309020205020404" pitchFamily="49" charset="0"/>
              </a:rPr>
              <a:t>10.0.0.12/30</a:t>
            </a:r>
          </a:p>
        </p:txBody>
      </p:sp>
      <p:sp>
        <p:nvSpPr>
          <p:cNvPr id="83" name="Text Box 136">
            <a:extLst>
              <a:ext uri="{FF2B5EF4-FFF2-40B4-BE49-F238E27FC236}">
                <a16:creationId xmlns:a16="http://schemas.microsoft.com/office/drawing/2014/main" id="{40EE37B0-D47B-17D4-1A0B-427090C563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61445" y="3670706"/>
            <a:ext cx="1116000" cy="252000"/>
          </a:xfrm>
          <a:prstGeom prst="rect">
            <a:avLst/>
          </a:prstGeom>
          <a:solidFill>
            <a:schemeClr val="bg1"/>
          </a:solidFill>
          <a:ln w="9525">
            <a:solidFill>
              <a:srgbClr val="5F5F5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it-IT" altLang="it-IT" sz="1000" b="1">
                <a:latin typeface="Courier New" panose="02070309020205020404" pitchFamily="49" charset="0"/>
              </a:rPr>
              <a:t>10.0.0.8/30</a:t>
            </a:r>
          </a:p>
        </p:txBody>
      </p:sp>
      <p:sp>
        <p:nvSpPr>
          <p:cNvPr id="84" name="Text Box 136">
            <a:extLst>
              <a:ext uri="{FF2B5EF4-FFF2-40B4-BE49-F238E27FC236}">
                <a16:creationId xmlns:a16="http://schemas.microsoft.com/office/drawing/2014/main" id="{31FCC369-B5BF-C471-E566-738A62160C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61445" y="3361318"/>
            <a:ext cx="1116000" cy="252000"/>
          </a:xfrm>
          <a:prstGeom prst="rect">
            <a:avLst/>
          </a:prstGeom>
          <a:solidFill>
            <a:schemeClr val="bg1"/>
          </a:solidFill>
          <a:ln w="9525">
            <a:solidFill>
              <a:srgbClr val="5F5F5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it-IT" altLang="it-IT" sz="1000" b="1">
                <a:latin typeface="Courier New" panose="02070309020205020404" pitchFamily="49" charset="0"/>
              </a:rPr>
              <a:t>10.0.0.4/30</a:t>
            </a:r>
          </a:p>
        </p:txBody>
      </p:sp>
      <p:sp>
        <p:nvSpPr>
          <p:cNvPr id="86" name="Line 66">
            <a:extLst>
              <a:ext uri="{FF2B5EF4-FFF2-40B4-BE49-F238E27FC236}">
                <a16:creationId xmlns:a16="http://schemas.microsoft.com/office/drawing/2014/main" id="{3AE899FD-B24E-7894-7F65-CC033B05165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031530" y="3473500"/>
            <a:ext cx="1029913" cy="84754"/>
          </a:xfrm>
          <a:prstGeom prst="line">
            <a:avLst/>
          </a:prstGeom>
          <a:noFill/>
          <a:ln w="19050">
            <a:solidFill>
              <a:srgbClr val="5F5F5F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it-IT"/>
          </a:p>
        </p:txBody>
      </p:sp>
      <p:sp>
        <p:nvSpPr>
          <p:cNvPr id="87" name="Line 66">
            <a:extLst>
              <a:ext uri="{FF2B5EF4-FFF2-40B4-BE49-F238E27FC236}">
                <a16:creationId xmlns:a16="http://schemas.microsoft.com/office/drawing/2014/main" id="{07685D75-359D-27AB-852E-FF5AB4B736D5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516210" y="3687146"/>
            <a:ext cx="539129" cy="84753"/>
          </a:xfrm>
          <a:prstGeom prst="line">
            <a:avLst/>
          </a:prstGeom>
          <a:noFill/>
          <a:ln w="19050">
            <a:solidFill>
              <a:srgbClr val="5F5F5F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it-IT"/>
          </a:p>
        </p:txBody>
      </p:sp>
      <p:sp>
        <p:nvSpPr>
          <p:cNvPr id="90" name="Line 66">
            <a:extLst>
              <a:ext uri="{FF2B5EF4-FFF2-40B4-BE49-F238E27FC236}">
                <a16:creationId xmlns:a16="http://schemas.microsoft.com/office/drawing/2014/main" id="{3B78A6FB-3F0D-7F4D-354D-2391D287480E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7235072" y="3476412"/>
            <a:ext cx="1053443" cy="34989"/>
          </a:xfrm>
          <a:prstGeom prst="line">
            <a:avLst/>
          </a:prstGeom>
          <a:noFill/>
          <a:ln w="19050">
            <a:solidFill>
              <a:srgbClr val="5F5F5F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it-IT"/>
          </a:p>
        </p:txBody>
      </p:sp>
      <p:sp>
        <p:nvSpPr>
          <p:cNvPr id="89" name="Text Box 136">
            <a:extLst>
              <a:ext uri="{FF2B5EF4-FFF2-40B4-BE49-F238E27FC236}">
                <a16:creationId xmlns:a16="http://schemas.microsoft.com/office/drawing/2014/main" id="{3F044437-BC49-EE56-7BE4-584CF8FD17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10938" y="3361318"/>
            <a:ext cx="1116000" cy="252000"/>
          </a:xfrm>
          <a:prstGeom prst="rect">
            <a:avLst/>
          </a:prstGeom>
          <a:solidFill>
            <a:schemeClr val="bg1"/>
          </a:solidFill>
          <a:ln w="9525">
            <a:solidFill>
              <a:srgbClr val="5F5F5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it-IT" altLang="it-IT" sz="1000" b="1">
                <a:latin typeface="Courier New" panose="02070309020205020404" pitchFamily="49" charset="0"/>
              </a:rPr>
              <a:t>10.0.0.44/30</a:t>
            </a:r>
          </a:p>
        </p:txBody>
      </p:sp>
      <p:sp>
        <p:nvSpPr>
          <p:cNvPr id="91" name="Line 66">
            <a:extLst>
              <a:ext uri="{FF2B5EF4-FFF2-40B4-BE49-F238E27FC236}">
                <a16:creationId xmlns:a16="http://schemas.microsoft.com/office/drawing/2014/main" id="{B0264338-E6C8-30E1-0709-E2D24B8AC35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200746" y="3650417"/>
            <a:ext cx="709962" cy="126884"/>
          </a:xfrm>
          <a:prstGeom prst="line">
            <a:avLst/>
          </a:prstGeom>
          <a:noFill/>
          <a:ln w="19050">
            <a:solidFill>
              <a:srgbClr val="5F5F5F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it-IT"/>
          </a:p>
        </p:txBody>
      </p:sp>
      <p:sp>
        <p:nvSpPr>
          <p:cNvPr id="88" name="Text Box 136">
            <a:extLst>
              <a:ext uri="{FF2B5EF4-FFF2-40B4-BE49-F238E27FC236}">
                <a16:creationId xmlns:a16="http://schemas.microsoft.com/office/drawing/2014/main" id="{26C0EFEE-4166-E270-4FF0-B4C538ED9C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10965" y="3671906"/>
            <a:ext cx="1116000" cy="252000"/>
          </a:xfrm>
          <a:prstGeom prst="rect">
            <a:avLst/>
          </a:prstGeom>
          <a:solidFill>
            <a:schemeClr val="bg1"/>
          </a:solidFill>
          <a:ln w="9525">
            <a:solidFill>
              <a:srgbClr val="5F5F5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it-IT" altLang="it-IT" sz="1000" b="1">
                <a:latin typeface="Courier New" panose="02070309020205020404" pitchFamily="49" charset="0"/>
              </a:rPr>
              <a:t>10.0.0.32/30</a:t>
            </a:r>
          </a:p>
        </p:txBody>
      </p:sp>
      <p:sp>
        <p:nvSpPr>
          <p:cNvPr id="358" name="Text Box 136">
            <a:extLst>
              <a:ext uri="{FF2B5EF4-FFF2-40B4-BE49-F238E27FC236}">
                <a16:creationId xmlns:a16="http://schemas.microsoft.com/office/drawing/2014/main" id="{D2435B83-AA84-FB50-50F4-0A5C036F3B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90914" y="3636685"/>
            <a:ext cx="1116000" cy="252000"/>
          </a:xfrm>
          <a:prstGeom prst="rect">
            <a:avLst/>
          </a:prstGeom>
          <a:solidFill>
            <a:schemeClr val="bg1"/>
          </a:solidFill>
          <a:ln w="9525">
            <a:solidFill>
              <a:srgbClr val="5F5F5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it-IT" altLang="it-IT" sz="1000" b="1">
                <a:latin typeface="Courier New" panose="02070309020205020404" pitchFamily="49" charset="0"/>
              </a:rPr>
              <a:t>10.0.0.40/30</a:t>
            </a:r>
          </a:p>
        </p:txBody>
      </p:sp>
      <p:sp>
        <p:nvSpPr>
          <p:cNvPr id="359" name="Text Box 136">
            <a:extLst>
              <a:ext uri="{FF2B5EF4-FFF2-40B4-BE49-F238E27FC236}">
                <a16:creationId xmlns:a16="http://schemas.microsoft.com/office/drawing/2014/main" id="{92F8F28C-291B-A0CE-0E5B-2FF977B8BE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90914" y="3327298"/>
            <a:ext cx="1116000" cy="252000"/>
          </a:xfrm>
          <a:prstGeom prst="rect">
            <a:avLst/>
          </a:prstGeom>
          <a:solidFill>
            <a:schemeClr val="bg1"/>
          </a:solidFill>
          <a:ln w="9525">
            <a:solidFill>
              <a:srgbClr val="5F5F5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it-IT" altLang="it-IT" sz="1000" b="1">
                <a:latin typeface="Courier New" panose="02070309020205020404" pitchFamily="49" charset="0"/>
              </a:rPr>
              <a:t>10.0.0.36/30</a:t>
            </a:r>
          </a:p>
        </p:txBody>
      </p:sp>
      <p:sp>
        <p:nvSpPr>
          <p:cNvPr id="360" name="Line 66">
            <a:extLst>
              <a:ext uri="{FF2B5EF4-FFF2-40B4-BE49-F238E27FC236}">
                <a16:creationId xmlns:a16="http://schemas.microsoft.com/office/drawing/2014/main" id="{586493DC-2E84-0C25-3852-09C55AEBC23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261000" y="3439479"/>
            <a:ext cx="1029913" cy="84754"/>
          </a:xfrm>
          <a:prstGeom prst="line">
            <a:avLst/>
          </a:prstGeom>
          <a:noFill/>
          <a:ln w="19050">
            <a:solidFill>
              <a:srgbClr val="5F5F5F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it-IT"/>
          </a:p>
        </p:txBody>
      </p:sp>
      <p:sp>
        <p:nvSpPr>
          <p:cNvPr id="361" name="Line 66">
            <a:extLst>
              <a:ext uri="{FF2B5EF4-FFF2-40B4-BE49-F238E27FC236}">
                <a16:creationId xmlns:a16="http://schemas.microsoft.com/office/drawing/2014/main" id="{3417D6A8-71A8-F5C9-DAF3-BC06C77FE7BD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9745680" y="3653126"/>
            <a:ext cx="539129" cy="84753"/>
          </a:xfrm>
          <a:prstGeom prst="line">
            <a:avLst/>
          </a:prstGeom>
          <a:noFill/>
          <a:ln w="19050">
            <a:solidFill>
              <a:srgbClr val="5F5F5F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it-IT"/>
          </a:p>
        </p:txBody>
      </p:sp>
      <p:sp>
        <p:nvSpPr>
          <p:cNvPr id="364" name="Line 66">
            <a:extLst>
              <a:ext uri="{FF2B5EF4-FFF2-40B4-BE49-F238E27FC236}">
                <a16:creationId xmlns:a16="http://schemas.microsoft.com/office/drawing/2014/main" id="{7636B2E1-8276-B455-EED3-54368F8772C9}"/>
              </a:ext>
            </a:extLst>
          </p:cNvPr>
          <p:cNvSpPr>
            <a:spLocks noChangeShapeType="1"/>
          </p:cNvSpPr>
          <p:nvPr/>
        </p:nvSpPr>
        <p:spPr bwMode="auto">
          <a:xfrm>
            <a:off x="3154882" y="1307138"/>
            <a:ext cx="1424496" cy="1321173"/>
          </a:xfrm>
          <a:prstGeom prst="line">
            <a:avLst/>
          </a:prstGeom>
          <a:noFill/>
          <a:ln w="19050">
            <a:solidFill>
              <a:srgbClr val="5F5F5F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it-IT"/>
          </a:p>
        </p:txBody>
      </p:sp>
      <p:sp>
        <p:nvSpPr>
          <p:cNvPr id="363" name="Text Box 136">
            <a:extLst>
              <a:ext uri="{FF2B5EF4-FFF2-40B4-BE49-F238E27FC236}">
                <a16:creationId xmlns:a16="http://schemas.microsoft.com/office/drawing/2014/main" id="{C0C8AF48-603E-8069-F308-2EBDFBD6FD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61289" y="1190529"/>
            <a:ext cx="1116000" cy="252000"/>
          </a:xfrm>
          <a:prstGeom prst="rect">
            <a:avLst/>
          </a:prstGeom>
          <a:solidFill>
            <a:schemeClr val="bg1"/>
          </a:solidFill>
          <a:ln w="9525">
            <a:solidFill>
              <a:srgbClr val="5F5F5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it-IT" altLang="it-IT" sz="1000" b="1">
                <a:latin typeface="Courier New" panose="02070309020205020404" pitchFamily="49" charset="0"/>
              </a:rPr>
              <a:t>10.0.0.24/30</a:t>
            </a:r>
          </a:p>
        </p:txBody>
      </p:sp>
      <p:sp>
        <p:nvSpPr>
          <p:cNvPr id="365" name="Text Box 136">
            <a:extLst>
              <a:ext uri="{FF2B5EF4-FFF2-40B4-BE49-F238E27FC236}">
                <a16:creationId xmlns:a16="http://schemas.microsoft.com/office/drawing/2014/main" id="{62CE4736-95C7-F862-1866-E0206B970C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61289" y="1512948"/>
            <a:ext cx="1116000" cy="252000"/>
          </a:xfrm>
          <a:prstGeom prst="rect">
            <a:avLst/>
          </a:prstGeom>
          <a:solidFill>
            <a:schemeClr val="bg1"/>
          </a:solidFill>
          <a:ln w="9525">
            <a:solidFill>
              <a:srgbClr val="5F5F5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it-IT" altLang="it-IT" sz="1000" b="1">
                <a:latin typeface="Courier New" panose="02070309020205020404" pitchFamily="49" charset="0"/>
              </a:rPr>
              <a:t>10.0.0.20/30</a:t>
            </a:r>
          </a:p>
        </p:txBody>
      </p:sp>
      <p:sp>
        <p:nvSpPr>
          <p:cNvPr id="85" name="Line 66">
            <a:extLst>
              <a:ext uri="{FF2B5EF4-FFF2-40B4-BE49-F238E27FC236}">
                <a16:creationId xmlns:a16="http://schemas.microsoft.com/office/drawing/2014/main" id="{76AEF4CD-1D27-6C13-C3B3-7031CB86064B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155174" y="1003599"/>
            <a:ext cx="1837199" cy="1540281"/>
          </a:xfrm>
          <a:prstGeom prst="line">
            <a:avLst/>
          </a:prstGeom>
          <a:noFill/>
          <a:ln w="19050">
            <a:solidFill>
              <a:srgbClr val="5F5F5F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it-IT"/>
          </a:p>
        </p:txBody>
      </p:sp>
      <p:sp>
        <p:nvSpPr>
          <p:cNvPr id="362" name="Text Box 136">
            <a:extLst>
              <a:ext uri="{FF2B5EF4-FFF2-40B4-BE49-F238E27FC236}">
                <a16:creationId xmlns:a16="http://schemas.microsoft.com/office/drawing/2014/main" id="{1CDF425F-517E-5EB6-BC02-F1F06EBEDE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61289" y="893511"/>
            <a:ext cx="1116000" cy="252000"/>
          </a:xfrm>
          <a:prstGeom prst="rect">
            <a:avLst/>
          </a:prstGeom>
          <a:solidFill>
            <a:schemeClr val="bg1"/>
          </a:solidFill>
          <a:ln w="9525">
            <a:solidFill>
              <a:srgbClr val="5F5F5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it-IT" altLang="it-IT" sz="1000" b="1">
                <a:latin typeface="Courier New" panose="02070309020205020404" pitchFamily="49" charset="0"/>
              </a:rPr>
              <a:t>10.0.0.28/30</a:t>
            </a:r>
          </a:p>
        </p:txBody>
      </p:sp>
      <p:sp>
        <p:nvSpPr>
          <p:cNvPr id="640" name="Text Box 136">
            <a:extLst>
              <a:ext uri="{FF2B5EF4-FFF2-40B4-BE49-F238E27FC236}">
                <a16:creationId xmlns:a16="http://schemas.microsoft.com/office/drawing/2014/main" id="{93B3FD85-7946-5474-EBCF-A344DCA80E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02977" y="1947358"/>
            <a:ext cx="1116000" cy="252000"/>
          </a:xfrm>
          <a:prstGeom prst="rect">
            <a:avLst/>
          </a:prstGeom>
          <a:solidFill>
            <a:schemeClr val="bg1"/>
          </a:solidFill>
          <a:ln w="9525">
            <a:solidFill>
              <a:srgbClr val="5F5F5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it-IT" altLang="it-IT" sz="1000" b="1">
                <a:latin typeface="Courier New" panose="02070309020205020404" pitchFamily="49" charset="0"/>
              </a:rPr>
              <a:t>10.0.0.60/30</a:t>
            </a:r>
          </a:p>
        </p:txBody>
      </p:sp>
      <p:sp>
        <p:nvSpPr>
          <p:cNvPr id="641" name="Text Box 136">
            <a:extLst>
              <a:ext uri="{FF2B5EF4-FFF2-40B4-BE49-F238E27FC236}">
                <a16:creationId xmlns:a16="http://schemas.microsoft.com/office/drawing/2014/main" id="{5D56AEA1-F106-90AB-5A05-2714963F21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81128" y="1302414"/>
            <a:ext cx="1116000" cy="252000"/>
          </a:xfrm>
          <a:prstGeom prst="rect">
            <a:avLst/>
          </a:prstGeom>
          <a:solidFill>
            <a:schemeClr val="bg1"/>
          </a:solidFill>
          <a:ln w="9525">
            <a:solidFill>
              <a:srgbClr val="5F5F5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it-IT" altLang="it-IT" sz="1000" b="1">
                <a:latin typeface="Courier New" panose="02070309020205020404" pitchFamily="49" charset="0"/>
              </a:rPr>
              <a:t>10.0.0.52/30</a:t>
            </a:r>
          </a:p>
        </p:txBody>
      </p:sp>
      <p:sp>
        <p:nvSpPr>
          <p:cNvPr id="642" name="Text Box 136">
            <a:extLst>
              <a:ext uri="{FF2B5EF4-FFF2-40B4-BE49-F238E27FC236}">
                <a16:creationId xmlns:a16="http://schemas.microsoft.com/office/drawing/2014/main" id="{7F238FAA-63D1-C292-1F66-F9A1519C35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94687" y="1624834"/>
            <a:ext cx="1116000" cy="252000"/>
          </a:xfrm>
          <a:prstGeom prst="rect">
            <a:avLst/>
          </a:prstGeom>
          <a:solidFill>
            <a:schemeClr val="bg1"/>
          </a:solidFill>
          <a:ln w="9525">
            <a:solidFill>
              <a:srgbClr val="5F5F5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it-IT" altLang="it-IT" sz="1000" b="1">
                <a:latin typeface="Courier New" panose="02070309020205020404" pitchFamily="49" charset="0"/>
              </a:rPr>
              <a:t>10.0.0.56/30</a:t>
            </a:r>
          </a:p>
        </p:txBody>
      </p:sp>
      <p:sp>
        <p:nvSpPr>
          <p:cNvPr id="644" name="Line 66">
            <a:extLst>
              <a:ext uri="{FF2B5EF4-FFF2-40B4-BE49-F238E27FC236}">
                <a16:creationId xmlns:a16="http://schemas.microsoft.com/office/drawing/2014/main" id="{5B963558-BC2A-D9E0-0093-F12259A0A94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180886" y="1125522"/>
            <a:ext cx="1914095" cy="1387702"/>
          </a:xfrm>
          <a:prstGeom prst="line">
            <a:avLst/>
          </a:prstGeom>
          <a:noFill/>
          <a:ln w="19050">
            <a:solidFill>
              <a:srgbClr val="5F5F5F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it-IT"/>
          </a:p>
        </p:txBody>
      </p:sp>
      <p:sp>
        <p:nvSpPr>
          <p:cNvPr id="643" name="Text Box 136">
            <a:extLst>
              <a:ext uri="{FF2B5EF4-FFF2-40B4-BE49-F238E27FC236}">
                <a16:creationId xmlns:a16="http://schemas.microsoft.com/office/drawing/2014/main" id="{7A894FFB-AD3A-D852-48E4-0F72B06ACB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86399" y="1003599"/>
            <a:ext cx="1116000" cy="252000"/>
          </a:xfrm>
          <a:prstGeom prst="rect">
            <a:avLst/>
          </a:prstGeom>
          <a:solidFill>
            <a:schemeClr val="bg1"/>
          </a:solidFill>
          <a:ln w="9525">
            <a:solidFill>
              <a:srgbClr val="5F5F5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it-IT" altLang="it-IT" sz="1000" b="1">
                <a:latin typeface="Courier New" panose="02070309020205020404" pitchFamily="49" charset="0"/>
              </a:rPr>
              <a:t>10.0.0.48/30</a:t>
            </a:r>
          </a:p>
        </p:txBody>
      </p:sp>
      <p:sp>
        <p:nvSpPr>
          <p:cNvPr id="68" name="Oval 152">
            <a:extLst>
              <a:ext uri="{FF2B5EF4-FFF2-40B4-BE49-F238E27FC236}">
                <a16:creationId xmlns:a16="http://schemas.microsoft.com/office/drawing/2014/main" id="{8E45E782-54BC-C5C9-DE1E-5632006B08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86598" y="2513225"/>
            <a:ext cx="203765" cy="203094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it-IT" altLang="it-IT" sz="1200">
                <a:latin typeface="Tahoma" panose="020B0604030504040204" pitchFamily="34" charset="0"/>
              </a:rPr>
              <a:t>I</a:t>
            </a:r>
          </a:p>
        </p:txBody>
      </p:sp>
      <p:sp>
        <p:nvSpPr>
          <p:cNvPr id="3" name="Oval 152">
            <a:extLst>
              <a:ext uri="{FF2B5EF4-FFF2-40B4-BE49-F238E27FC236}">
                <a16:creationId xmlns:a16="http://schemas.microsoft.com/office/drawing/2014/main" id="{3ACC3D8B-1BA0-101E-7354-3840BA14BE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48390" y="2473572"/>
            <a:ext cx="203765" cy="203094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it-IT" altLang="it-IT" sz="1200">
                <a:latin typeface="Tahoma" panose="020B0604030504040204" pitchFamily="34" charset="0"/>
              </a:rPr>
              <a:t>G</a:t>
            </a:r>
          </a:p>
        </p:txBody>
      </p:sp>
      <p:sp>
        <p:nvSpPr>
          <p:cNvPr id="69" name="Oval 152">
            <a:extLst>
              <a:ext uri="{FF2B5EF4-FFF2-40B4-BE49-F238E27FC236}">
                <a16:creationId xmlns:a16="http://schemas.microsoft.com/office/drawing/2014/main" id="{1CC15DE0-E45E-7F69-CFCF-8554FEC93B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6068" y="2461747"/>
            <a:ext cx="203765" cy="203094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it-IT" altLang="it-IT" sz="1200">
                <a:latin typeface="Tahoma" panose="020B0604030504040204" pitchFamily="34" charset="0"/>
              </a:rPr>
              <a:t>H</a:t>
            </a:r>
          </a:p>
        </p:txBody>
      </p:sp>
      <p:sp>
        <p:nvSpPr>
          <p:cNvPr id="70" name="Oval 152">
            <a:extLst>
              <a:ext uri="{FF2B5EF4-FFF2-40B4-BE49-F238E27FC236}">
                <a16:creationId xmlns:a16="http://schemas.microsoft.com/office/drawing/2014/main" id="{922F9BE5-82DC-B506-98F8-2EDD2E6CD2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33055" y="2538842"/>
            <a:ext cx="203765" cy="203094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it-IT" altLang="it-IT" sz="1200">
                <a:latin typeface="Tahoma" panose="020B0604030504040204" pitchFamily="34" charset="0"/>
              </a:rPr>
              <a:t>J</a:t>
            </a:r>
          </a:p>
        </p:txBody>
      </p:sp>
      <p:sp>
        <p:nvSpPr>
          <p:cNvPr id="111" name="Text Box 137">
            <a:extLst>
              <a:ext uri="{FF2B5EF4-FFF2-40B4-BE49-F238E27FC236}">
                <a16:creationId xmlns:a16="http://schemas.microsoft.com/office/drawing/2014/main" id="{53458C67-4585-93B5-86C5-2A253725A0D2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 rot="16200000">
            <a:off x="2930452" y="4037782"/>
            <a:ext cx="798306" cy="2539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it-IT" altLang="it-IT" sz="1050" b="1">
                <a:latin typeface="Tahoma" panose="020B0604030504040204" pitchFamily="34" charset="0"/>
              </a:rPr>
              <a:t>AS64512</a:t>
            </a:r>
          </a:p>
        </p:txBody>
      </p:sp>
      <p:sp>
        <p:nvSpPr>
          <p:cNvPr id="115" name="Text Box 137">
            <a:extLst>
              <a:ext uri="{FF2B5EF4-FFF2-40B4-BE49-F238E27FC236}">
                <a16:creationId xmlns:a16="http://schemas.microsoft.com/office/drawing/2014/main" id="{BAB9F476-636F-4B7E-5F76-054DCB709E7B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3187870" y="2802689"/>
            <a:ext cx="90675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it-IT" altLang="it-IT" sz="1200" b="1">
                <a:latin typeface="Tahoma" panose="020B0604030504040204" pitchFamily="34" charset="0"/>
              </a:rPr>
              <a:t>AS64514</a:t>
            </a:r>
            <a:endParaRPr lang="it-IT" altLang="it-IT" sz="1400" b="1">
              <a:latin typeface="Tahoma" panose="020B0604030504040204" pitchFamily="34" charset="0"/>
            </a:endParaRPr>
          </a:p>
        </p:txBody>
      </p:sp>
      <p:sp>
        <p:nvSpPr>
          <p:cNvPr id="118" name="Text Box 137">
            <a:extLst>
              <a:ext uri="{FF2B5EF4-FFF2-40B4-BE49-F238E27FC236}">
                <a16:creationId xmlns:a16="http://schemas.microsoft.com/office/drawing/2014/main" id="{17F1E283-A496-BAA2-5039-BD133BB28D59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 rot="16200000">
            <a:off x="3467529" y="4047429"/>
            <a:ext cx="780655" cy="2539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it-IT" altLang="it-IT" sz="1050" b="1">
                <a:latin typeface="Tahoma" panose="020B0604030504040204" pitchFamily="34" charset="0"/>
              </a:rPr>
              <a:t>AS64513</a:t>
            </a:r>
          </a:p>
        </p:txBody>
      </p:sp>
      <p:sp>
        <p:nvSpPr>
          <p:cNvPr id="119" name="Text Box 137">
            <a:extLst>
              <a:ext uri="{FF2B5EF4-FFF2-40B4-BE49-F238E27FC236}">
                <a16:creationId xmlns:a16="http://schemas.microsoft.com/office/drawing/2014/main" id="{23A3C373-A3FE-BA82-021B-5B76134BE6FB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 rot="16200000">
            <a:off x="8102009" y="3974056"/>
            <a:ext cx="905338" cy="2539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it-IT" altLang="it-IT" sz="1050" b="1">
                <a:latin typeface="Tahoma" panose="020B0604030504040204" pitchFamily="34" charset="0"/>
              </a:rPr>
              <a:t>AS64515</a:t>
            </a:r>
          </a:p>
        </p:txBody>
      </p:sp>
      <p:sp>
        <p:nvSpPr>
          <p:cNvPr id="594" name="Text Box 137">
            <a:extLst>
              <a:ext uri="{FF2B5EF4-FFF2-40B4-BE49-F238E27FC236}">
                <a16:creationId xmlns:a16="http://schemas.microsoft.com/office/drawing/2014/main" id="{3AC9C338-B215-0F52-ABF8-B8BF6CFD9BC0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 rot="16200000">
            <a:off x="8677368" y="3997578"/>
            <a:ext cx="859828" cy="2539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it-IT" altLang="it-IT" sz="1050" b="1">
                <a:latin typeface="Tahoma" panose="020B0604030504040204" pitchFamily="34" charset="0"/>
              </a:rPr>
              <a:t>AS64516</a:t>
            </a:r>
          </a:p>
        </p:txBody>
      </p:sp>
      <p:sp>
        <p:nvSpPr>
          <p:cNvPr id="595" name="Text Box 137">
            <a:extLst>
              <a:ext uri="{FF2B5EF4-FFF2-40B4-BE49-F238E27FC236}">
                <a16:creationId xmlns:a16="http://schemas.microsoft.com/office/drawing/2014/main" id="{77794D50-3902-1125-5E63-EAA85CB61F2A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8439412" y="2837708"/>
            <a:ext cx="809893" cy="254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it-IT" altLang="it-IT" sz="1200" b="1">
                <a:latin typeface="Tahoma" panose="020B0604030504040204" pitchFamily="34" charset="0"/>
              </a:rPr>
              <a:t>AS64517</a:t>
            </a:r>
            <a:endParaRPr lang="it-IT" altLang="it-IT" sz="1400" b="1">
              <a:latin typeface="Tahoma" panose="020B0604030504040204" pitchFamily="34" charset="0"/>
            </a:endParaRPr>
          </a:p>
        </p:txBody>
      </p:sp>
      <p:sp>
        <p:nvSpPr>
          <p:cNvPr id="596" name="Text Box 137">
            <a:extLst>
              <a:ext uri="{FF2B5EF4-FFF2-40B4-BE49-F238E27FC236}">
                <a16:creationId xmlns:a16="http://schemas.microsoft.com/office/drawing/2014/main" id="{4E4BF079-2B3E-0FDA-3056-007A50FD9911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5537416" y="1330492"/>
            <a:ext cx="809893" cy="254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it-IT" altLang="it-IT" sz="1200" b="1">
                <a:latin typeface="Tahoma" panose="020B0604030504040204" pitchFamily="34" charset="0"/>
              </a:rPr>
              <a:t>AS64518</a:t>
            </a:r>
            <a:endParaRPr lang="it-IT" altLang="it-IT" sz="1400" b="1">
              <a:latin typeface="Tahoma" panose="020B0604030504040204" pitchFamily="34" charset="0"/>
            </a:endParaRPr>
          </a:p>
        </p:txBody>
      </p:sp>
      <p:grpSp>
        <p:nvGrpSpPr>
          <p:cNvPr id="606" name="Gruppo 605">
            <a:extLst>
              <a:ext uri="{FF2B5EF4-FFF2-40B4-BE49-F238E27FC236}">
                <a16:creationId xmlns:a16="http://schemas.microsoft.com/office/drawing/2014/main" id="{F6C94A76-2D86-9E29-8ADE-B389D798E2C0}"/>
              </a:ext>
            </a:extLst>
          </p:cNvPr>
          <p:cNvGrpSpPr/>
          <p:nvPr/>
        </p:nvGrpSpPr>
        <p:grpSpPr>
          <a:xfrm>
            <a:off x="3904599" y="5584972"/>
            <a:ext cx="1330385" cy="473336"/>
            <a:chOff x="3805598" y="5587215"/>
            <a:chExt cx="1330385" cy="473336"/>
          </a:xfrm>
        </p:grpSpPr>
        <p:sp>
          <p:nvSpPr>
            <p:cNvPr id="597" name="Line 264">
              <a:extLst>
                <a:ext uri="{FF2B5EF4-FFF2-40B4-BE49-F238E27FC236}">
                  <a16:creationId xmlns:a16="http://schemas.microsoft.com/office/drawing/2014/main" id="{FF75FA96-3C00-8D48-7593-74316D6BC30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805598" y="5949618"/>
              <a:ext cx="46571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endParaRPr lang="it-IT"/>
            </a:p>
          </p:txBody>
        </p:sp>
        <p:grpSp>
          <p:nvGrpSpPr>
            <p:cNvPr id="599" name="Gruppo 598">
              <a:extLst>
                <a:ext uri="{FF2B5EF4-FFF2-40B4-BE49-F238E27FC236}">
                  <a16:creationId xmlns:a16="http://schemas.microsoft.com/office/drawing/2014/main" id="{9FFDA560-1735-D5DA-5126-4A6A1DB030FE}"/>
                </a:ext>
              </a:extLst>
            </p:cNvPr>
            <p:cNvGrpSpPr/>
            <p:nvPr/>
          </p:nvGrpSpPr>
          <p:grpSpPr>
            <a:xfrm>
              <a:off x="3929886" y="5587215"/>
              <a:ext cx="1206097" cy="473336"/>
              <a:chOff x="3929886" y="5587215"/>
              <a:chExt cx="1206097" cy="473336"/>
            </a:xfrm>
          </p:grpSpPr>
          <p:sp>
            <p:nvSpPr>
              <p:cNvPr id="187" name="Line 72">
                <a:extLst>
                  <a:ext uri="{FF2B5EF4-FFF2-40B4-BE49-F238E27FC236}">
                    <a16:creationId xmlns:a16="http://schemas.microsoft.com/office/drawing/2014/main" id="{F5B55330-D6F3-1F63-93B3-4FFE50AE428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6200000" flipH="1">
                <a:off x="4264919" y="5459778"/>
                <a:ext cx="347873" cy="602747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endParaRPr lang="en-GB"/>
              </a:p>
            </p:txBody>
          </p:sp>
          <p:sp>
            <p:nvSpPr>
              <p:cNvPr id="188" name="Line 72">
                <a:extLst>
                  <a:ext uri="{FF2B5EF4-FFF2-40B4-BE49-F238E27FC236}">
                    <a16:creationId xmlns:a16="http://schemas.microsoft.com/office/drawing/2014/main" id="{CAFCA19E-1C72-4D8F-60EC-72AAB270360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6200000" flipH="1" flipV="1">
                <a:off x="3861303" y="5670319"/>
                <a:ext cx="347882" cy="210715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endParaRPr lang="en-GB"/>
              </a:p>
            </p:txBody>
          </p:sp>
          <p:sp>
            <p:nvSpPr>
              <p:cNvPr id="598" name="Line 264">
                <a:extLst>
                  <a:ext uri="{FF2B5EF4-FFF2-40B4-BE49-F238E27FC236}">
                    <a16:creationId xmlns:a16="http://schemas.microsoft.com/office/drawing/2014/main" id="{B7BBED08-A602-3E51-798B-CD49ADEC375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4581820" y="5949618"/>
                <a:ext cx="465710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endParaRPr lang="it-IT"/>
              </a:p>
            </p:txBody>
          </p:sp>
          <p:sp>
            <p:nvSpPr>
              <p:cNvPr id="185" name="Oval 152">
                <a:extLst>
                  <a:ext uri="{FF2B5EF4-FFF2-40B4-BE49-F238E27FC236}">
                    <a16:creationId xmlns:a16="http://schemas.microsoft.com/office/drawing/2014/main" id="{FD13C84E-DD02-CC66-A45B-D11359EFC3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10510" y="5847569"/>
                <a:ext cx="203765" cy="203094"/>
              </a:xfrm>
              <a:prstGeom prst="ellipse">
                <a:avLst/>
              </a:prstGeom>
              <a:solidFill>
                <a:srgbClr val="FFFFFF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/>
                <a:r>
                  <a:rPr lang="it-IT" altLang="it-IT" sz="1000">
                    <a:latin typeface="Tahoma" panose="020B0604030504040204" pitchFamily="34" charset="0"/>
                  </a:rPr>
                  <a:t>AC</a:t>
                </a:r>
              </a:p>
            </p:txBody>
          </p:sp>
          <p:sp>
            <p:nvSpPr>
              <p:cNvPr id="186" name="Oval 152">
                <a:extLst>
                  <a:ext uri="{FF2B5EF4-FFF2-40B4-BE49-F238E27FC236}">
                    <a16:creationId xmlns:a16="http://schemas.microsoft.com/office/drawing/2014/main" id="{E60F1165-926A-FF21-0ACB-AA709EEAC1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32218" y="5857457"/>
                <a:ext cx="203765" cy="203094"/>
              </a:xfrm>
              <a:prstGeom prst="ellipse">
                <a:avLst/>
              </a:prstGeom>
              <a:solidFill>
                <a:srgbClr val="FFFFFF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/>
                <a:r>
                  <a:rPr lang="it-IT" altLang="it-IT" sz="1000">
                    <a:latin typeface="Tahoma" panose="020B0604030504040204" pitchFamily="34" charset="0"/>
                  </a:rPr>
                  <a:t>AD</a:t>
                </a:r>
              </a:p>
            </p:txBody>
          </p:sp>
        </p:grpSp>
      </p:grpSp>
      <p:sp>
        <p:nvSpPr>
          <p:cNvPr id="639" name="Cubo 638">
            <a:extLst>
              <a:ext uri="{FF2B5EF4-FFF2-40B4-BE49-F238E27FC236}">
                <a16:creationId xmlns:a16="http://schemas.microsoft.com/office/drawing/2014/main" id="{BE600FF3-14B4-0422-0943-4915329B028D}"/>
              </a:ext>
            </a:extLst>
          </p:cNvPr>
          <p:cNvSpPr/>
          <p:nvPr/>
        </p:nvSpPr>
        <p:spPr>
          <a:xfrm>
            <a:off x="1892387" y="6191846"/>
            <a:ext cx="510540" cy="408678"/>
          </a:xfrm>
          <a:prstGeom prst="cub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  <a:prstDash val="dash"/>
          </a:ln>
          <a:effectLst>
            <a:outerShdw blurRad="40000" dist="20000" dir="5400000" rotWithShape="0">
              <a:schemeClr val="accent3">
                <a:alpha val="38000"/>
              </a:scheme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600"/>
              <a:t>1_1_1</a:t>
            </a:r>
          </a:p>
        </p:txBody>
      </p:sp>
      <p:sp>
        <p:nvSpPr>
          <p:cNvPr id="648" name="Cubo 647">
            <a:extLst>
              <a:ext uri="{FF2B5EF4-FFF2-40B4-BE49-F238E27FC236}">
                <a16:creationId xmlns:a16="http://schemas.microsoft.com/office/drawing/2014/main" id="{7CA55853-93C3-E7B1-7EEA-A129A3B9CD00}"/>
              </a:ext>
            </a:extLst>
          </p:cNvPr>
          <p:cNvSpPr/>
          <p:nvPr/>
        </p:nvSpPr>
        <p:spPr>
          <a:xfrm>
            <a:off x="2454424" y="6199587"/>
            <a:ext cx="510540" cy="408678"/>
          </a:xfrm>
          <a:prstGeom prst="cub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  <a:prstDash val="dash"/>
          </a:ln>
          <a:effectLst>
            <a:outerShdw blurRad="40000" dist="20000" dir="5400000" rotWithShape="0">
              <a:schemeClr val="accent3">
                <a:alpha val="38000"/>
              </a:scheme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600"/>
              <a:t>1_1_2</a:t>
            </a:r>
          </a:p>
        </p:txBody>
      </p:sp>
      <p:sp>
        <p:nvSpPr>
          <p:cNvPr id="649" name="Cubo 648">
            <a:extLst>
              <a:ext uri="{FF2B5EF4-FFF2-40B4-BE49-F238E27FC236}">
                <a16:creationId xmlns:a16="http://schemas.microsoft.com/office/drawing/2014/main" id="{17259EEC-3314-757B-32AC-FCC9B9F6CC08}"/>
              </a:ext>
            </a:extLst>
          </p:cNvPr>
          <p:cNvSpPr/>
          <p:nvPr/>
        </p:nvSpPr>
        <p:spPr>
          <a:xfrm>
            <a:off x="3123631" y="6191846"/>
            <a:ext cx="510540" cy="408678"/>
          </a:xfrm>
          <a:prstGeom prst="cube">
            <a:avLst/>
          </a:prstGeom>
          <a:solidFill>
            <a:srgbClr val="0066FF"/>
          </a:solidFill>
          <a:ln>
            <a:solidFill>
              <a:schemeClr val="tx1"/>
            </a:solidFill>
          </a:ln>
          <a:effectLst>
            <a:outerShdw blurRad="40000" dist="20000" dir="5400000" rotWithShape="0">
              <a:schemeClr val="accent3">
                <a:alpha val="38000"/>
              </a:scheme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600"/>
              <a:t>1_1_3</a:t>
            </a:r>
          </a:p>
        </p:txBody>
      </p:sp>
      <p:sp>
        <p:nvSpPr>
          <p:cNvPr id="650" name="Cubo 649">
            <a:extLst>
              <a:ext uri="{FF2B5EF4-FFF2-40B4-BE49-F238E27FC236}">
                <a16:creationId xmlns:a16="http://schemas.microsoft.com/office/drawing/2014/main" id="{27D3C3A7-84BA-4C09-A632-972924AC5C88}"/>
              </a:ext>
            </a:extLst>
          </p:cNvPr>
          <p:cNvSpPr/>
          <p:nvPr/>
        </p:nvSpPr>
        <p:spPr>
          <a:xfrm>
            <a:off x="4754395" y="6199587"/>
            <a:ext cx="510540" cy="408678"/>
          </a:xfrm>
          <a:prstGeom prst="cube">
            <a:avLst/>
          </a:prstGeom>
          <a:solidFill>
            <a:srgbClr val="0066FF"/>
          </a:solidFill>
          <a:ln>
            <a:solidFill>
              <a:schemeClr val="tx1"/>
            </a:solidFill>
          </a:ln>
          <a:effectLst>
            <a:outerShdw blurRad="40000" dist="20000" dir="5400000" rotWithShape="0">
              <a:schemeClr val="accent3">
                <a:alpha val="38000"/>
              </a:scheme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600"/>
              <a:t>1_2_2</a:t>
            </a:r>
          </a:p>
        </p:txBody>
      </p:sp>
      <p:sp>
        <p:nvSpPr>
          <p:cNvPr id="651" name="Cubo 650">
            <a:extLst>
              <a:ext uri="{FF2B5EF4-FFF2-40B4-BE49-F238E27FC236}">
                <a16:creationId xmlns:a16="http://schemas.microsoft.com/office/drawing/2014/main" id="{DA1013C8-1342-983A-B2DB-F9613EE39330}"/>
              </a:ext>
            </a:extLst>
          </p:cNvPr>
          <p:cNvSpPr/>
          <p:nvPr/>
        </p:nvSpPr>
        <p:spPr>
          <a:xfrm>
            <a:off x="3921052" y="6199587"/>
            <a:ext cx="510540" cy="408678"/>
          </a:xfrm>
          <a:prstGeom prst="cub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  <a:prstDash val="lgDashDot"/>
          </a:ln>
          <a:effectLst>
            <a:outerShdw blurRad="40000" dist="20000" dir="5400000" rotWithShape="0">
              <a:schemeClr val="accent3">
                <a:alpha val="38000"/>
              </a:scheme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600"/>
              <a:t>1_2_1</a:t>
            </a:r>
          </a:p>
        </p:txBody>
      </p:sp>
      <p:sp>
        <p:nvSpPr>
          <p:cNvPr id="652" name="Cubo 651">
            <a:extLst>
              <a:ext uri="{FF2B5EF4-FFF2-40B4-BE49-F238E27FC236}">
                <a16:creationId xmlns:a16="http://schemas.microsoft.com/office/drawing/2014/main" id="{D6A39896-373E-51E0-C77A-68B494908F8B}"/>
              </a:ext>
            </a:extLst>
          </p:cNvPr>
          <p:cNvSpPr/>
          <p:nvPr/>
        </p:nvSpPr>
        <p:spPr>
          <a:xfrm>
            <a:off x="7916220" y="6199587"/>
            <a:ext cx="510540" cy="408678"/>
          </a:xfrm>
          <a:prstGeom prst="cub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  <a:prstDash val="lgDashDot"/>
          </a:ln>
          <a:effectLst>
            <a:outerShdw blurRad="40000" dist="20000" dir="5400000" rotWithShape="0">
              <a:schemeClr val="accent3">
                <a:alpha val="38000"/>
              </a:scheme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600"/>
              <a:t>2_1_1</a:t>
            </a:r>
          </a:p>
        </p:txBody>
      </p:sp>
      <p:sp>
        <p:nvSpPr>
          <p:cNvPr id="653" name="Line 264">
            <a:extLst>
              <a:ext uri="{FF2B5EF4-FFF2-40B4-BE49-F238E27FC236}">
                <a16:creationId xmlns:a16="http://schemas.microsoft.com/office/drawing/2014/main" id="{A9EEFE3F-783F-E329-6D5D-7CBE5D2C569E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8055660" y="5940820"/>
            <a:ext cx="46571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it-IT"/>
          </a:p>
        </p:txBody>
      </p:sp>
      <p:sp>
        <p:nvSpPr>
          <p:cNvPr id="654" name="Line 72">
            <a:extLst>
              <a:ext uri="{FF2B5EF4-FFF2-40B4-BE49-F238E27FC236}">
                <a16:creationId xmlns:a16="http://schemas.microsoft.com/office/drawing/2014/main" id="{170EF8A0-1F32-8670-9DB8-ED6B8E6AEA1E}"/>
              </a:ext>
            </a:extLst>
          </p:cNvPr>
          <p:cNvSpPr>
            <a:spLocks noChangeShapeType="1"/>
          </p:cNvSpPr>
          <p:nvPr/>
        </p:nvSpPr>
        <p:spPr bwMode="auto">
          <a:xfrm rot="16200000" flipH="1" flipV="1">
            <a:off x="8111365" y="5661521"/>
            <a:ext cx="347882" cy="210715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endParaRPr lang="en-GB"/>
          </a:p>
        </p:txBody>
      </p:sp>
      <p:sp>
        <p:nvSpPr>
          <p:cNvPr id="655" name="Oval 152">
            <a:extLst>
              <a:ext uri="{FF2B5EF4-FFF2-40B4-BE49-F238E27FC236}">
                <a16:creationId xmlns:a16="http://schemas.microsoft.com/office/drawing/2014/main" id="{AB2E0544-DDB3-C36C-5FA6-E973D40901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98987" y="5845204"/>
            <a:ext cx="203765" cy="203094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it-IT" altLang="it-IT" sz="1000">
                <a:latin typeface="Tahoma" panose="020B0604030504040204" pitchFamily="34" charset="0"/>
              </a:rPr>
              <a:t>AE</a:t>
            </a:r>
          </a:p>
        </p:txBody>
      </p:sp>
      <p:sp>
        <p:nvSpPr>
          <p:cNvPr id="659" name="Cubo 658">
            <a:extLst>
              <a:ext uri="{FF2B5EF4-FFF2-40B4-BE49-F238E27FC236}">
                <a16:creationId xmlns:a16="http://schemas.microsoft.com/office/drawing/2014/main" id="{7C702205-D525-0AA7-99B5-72092A97007C}"/>
              </a:ext>
            </a:extLst>
          </p:cNvPr>
          <p:cNvSpPr/>
          <p:nvPr/>
        </p:nvSpPr>
        <p:spPr>
          <a:xfrm>
            <a:off x="9453168" y="6199587"/>
            <a:ext cx="510540" cy="408678"/>
          </a:xfrm>
          <a:prstGeom prst="cub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  <a:prstDash val="dash"/>
          </a:ln>
          <a:effectLst>
            <a:outerShdw blurRad="40000" dist="20000" dir="5400000" rotWithShape="0">
              <a:schemeClr val="accent3">
                <a:alpha val="38000"/>
              </a:scheme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600"/>
              <a:t>2_2_1</a:t>
            </a:r>
          </a:p>
        </p:txBody>
      </p:sp>
      <p:sp>
        <p:nvSpPr>
          <p:cNvPr id="37" name="Cubo 638">
            <a:extLst>
              <a:ext uri="{FF2B5EF4-FFF2-40B4-BE49-F238E27FC236}">
                <a16:creationId xmlns:a16="http://schemas.microsoft.com/office/drawing/2014/main" id="{762B008D-A5A2-E338-0633-92950C7889EC}"/>
              </a:ext>
            </a:extLst>
          </p:cNvPr>
          <p:cNvSpPr/>
          <p:nvPr/>
        </p:nvSpPr>
        <p:spPr>
          <a:xfrm>
            <a:off x="152331" y="4248263"/>
            <a:ext cx="510540" cy="408678"/>
          </a:xfrm>
          <a:prstGeom prst="cub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  <a:prstDash val="dash"/>
          </a:ln>
          <a:effectLst>
            <a:outerShdw blurRad="40000" dist="20000" dir="5400000" rotWithShape="0">
              <a:schemeClr val="accent3">
                <a:alpha val="38000"/>
              </a:scheme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 sz="60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E05A3FE-9DC0-32B8-7DC7-0A38C58B59DD}"/>
              </a:ext>
            </a:extLst>
          </p:cNvPr>
          <p:cNvSpPr txBox="1"/>
          <p:nvPr/>
        </p:nvSpPr>
        <p:spPr>
          <a:xfrm>
            <a:off x="614264" y="4220705"/>
            <a:ext cx="14943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/>
              <a:t>VNI: 5010, VLAN ID 10</a:t>
            </a:r>
          </a:p>
          <a:p>
            <a:r>
              <a:rPr lang="en-GB" sz="1000"/>
              <a:t>Prefix: 200.10.0.0/16</a:t>
            </a:r>
            <a:endParaRPr lang="en-GB"/>
          </a:p>
        </p:txBody>
      </p:sp>
      <p:sp>
        <p:nvSpPr>
          <p:cNvPr id="39" name="Cubo 648">
            <a:extLst>
              <a:ext uri="{FF2B5EF4-FFF2-40B4-BE49-F238E27FC236}">
                <a16:creationId xmlns:a16="http://schemas.microsoft.com/office/drawing/2014/main" id="{EC4233AA-9838-016C-A957-61A8AE8BC780}"/>
              </a:ext>
            </a:extLst>
          </p:cNvPr>
          <p:cNvSpPr/>
          <p:nvPr/>
        </p:nvSpPr>
        <p:spPr>
          <a:xfrm>
            <a:off x="152331" y="4785547"/>
            <a:ext cx="510540" cy="408678"/>
          </a:xfrm>
          <a:prstGeom prst="cube">
            <a:avLst/>
          </a:prstGeom>
          <a:solidFill>
            <a:srgbClr val="0066FF"/>
          </a:solidFill>
          <a:ln>
            <a:solidFill>
              <a:schemeClr val="tx1"/>
            </a:solidFill>
          </a:ln>
          <a:effectLst>
            <a:outerShdw blurRad="40000" dist="20000" dir="5400000" rotWithShape="0">
              <a:schemeClr val="accent3">
                <a:alpha val="38000"/>
              </a:scheme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 sz="600"/>
          </a:p>
        </p:txBody>
      </p:sp>
      <p:sp>
        <p:nvSpPr>
          <p:cNvPr id="52" name="Cubo 650">
            <a:extLst>
              <a:ext uri="{FF2B5EF4-FFF2-40B4-BE49-F238E27FC236}">
                <a16:creationId xmlns:a16="http://schemas.microsoft.com/office/drawing/2014/main" id="{921D2538-A3F3-630E-AB7C-D74893DD50D8}"/>
              </a:ext>
            </a:extLst>
          </p:cNvPr>
          <p:cNvSpPr/>
          <p:nvPr/>
        </p:nvSpPr>
        <p:spPr>
          <a:xfrm>
            <a:off x="137408" y="5321784"/>
            <a:ext cx="510540" cy="408678"/>
          </a:xfrm>
          <a:prstGeom prst="cub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  <a:prstDash val="lgDashDot"/>
          </a:ln>
          <a:effectLst>
            <a:outerShdw blurRad="40000" dist="20000" dir="5400000" rotWithShape="0">
              <a:schemeClr val="accent3">
                <a:alpha val="38000"/>
              </a:scheme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 sz="600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EFA493FB-E89A-60CE-D6EC-9D1753BFD940}"/>
              </a:ext>
            </a:extLst>
          </p:cNvPr>
          <p:cNvSpPr txBox="1"/>
          <p:nvPr/>
        </p:nvSpPr>
        <p:spPr>
          <a:xfrm>
            <a:off x="610093" y="4777474"/>
            <a:ext cx="14943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/>
              <a:t>VNI: 5020, VLAN ID 20</a:t>
            </a:r>
          </a:p>
          <a:p>
            <a:r>
              <a:rPr lang="en-GB" sz="1000"/>
              <a:t>Prefix: 200.20.0.0/16</a:t>
            </a:r>
            <a:endParaRPr lang="en-GB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465A8C37-69E6-775B-5277-946A67DFEB39}"/>
              </a:ext>
            </a:extLst>
          </p:cNvPr>
          <p:cNvSpPr txBox="1"/>
          <p:nvPr/>
        </p:nvSpPr>
        <p:spPr>
          <a:xfrm>
            <a:off x="610093" y="5322390"/>
            <a:ext cx="14943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/>
              <a:t>VNI: 5030, VLAN ID 30</a:t>
            </a:r>
          </a:p>
          <a:p>
            <a:r>
              <a:rPr lang="en-GB" sz="1000"/>
              <a:t>Prefix: 200.30.0.0/16</a:t>
            </a:r>
            <a:endParaRPr lang="en-GB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E97CA26E-09B1-FE17-46D6-296DFE65140B}"/>
              </a:ext>
            </a:extLst>
          </p:cNvPr>
          <p:cNvSpPr txBox="1"/>
          <p:nvPr/>
        </p:nvSpPr>
        <p:spPr>
          <a:xfrm>
            <a:off x="1897604" y="6600524"/>
            <a:ext cx="3962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/>
              <a:t>.0.1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6636144E-A9E3-16A8-FED3-8E4235090A15}"/>
              </a:ext>
            </a:extLst>
          </p:cNvPr>
          <p:cNvSpPr txBox="1"/>
          <p:nvPr/>
        </p:nvSpPr>
        <p:spPr>
          <a:xfrm>
            <a:off x="2437653" y="6608265"/>
            <a:ext cx="3962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/>
              <a:t>.0.2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FBC035DB-241D-D612-C906-E223C0527201}"/>
              </a:ext>
            </a:extLst>
          </p:cNvPr>
          <p:cNvSpPr txBox="1"/>
          <p:nvPr/>
        </p:nvSpPr>
        <p:spPr>
          <a:xfrm>
            <a:off x="3110017" y="6611779"/>
            <a:ext cx="3962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/>
              <a:t>.0.1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F7248CDB-E480-4600-9E6C-36D8F0FC3966}"/>
              </a:ext>
            </a:extLst>
          </p:cNvPr>
          <p:cNvSpPr txBox="1"/>
          <p:nvPr/>
        </p:nvSpPr>
        <p:spPr>
          <a:xfrm>
            <a:off x="3925624" y="6611779"/>
            <a:ext cx="3962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/>
              <a:t>.0.1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42C0E5E7-B78F-3549-28D1-6D7389DC56E1}"/>
              </a:ext>
            </a:extLst>
          </p:cNvPr>
          <p:cNvSpPr txBox="1"/>
          <p:nvPr/>
        </p:nvSpPr>
        <p:spPr>
          <a:xfrm>
            <a:off x="4758144" y="6611779"/>
            <a:ext cx="3962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/>
              <a:t>.0.2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2907D7E1-BF61-8CE6-E278-5B672603D88E}"/>
              </a:ext>
            </a:extLst>
          </p:cNvPr>
          <p:cNvSpPr txBox="1"/>
          <p:nvPr/>
        </p:nvSpPr>
        <p:spPr>
          <a:xfrm>
            <a:off x="7908726" y="6608264"/>
            <a:ext cx="3962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/>
              <a:t>.0.2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5FBBC895-D00C-B708-B9E7-57CDE6C229B2}"/>
              </a:ext>
            </a:extLst>
          </p:cNvPr>
          <p:cNvSpPr txBox="1"/>
          <p:nvPr/>
        </p:nvSpPr>
        <p:spPr>
          <a:xfrm>
            <a:off x="9452574" y="6614255"/>
            <a:ext cx="3962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/>
              <a:t>.0.3</a:t>
            </a:r>
          </a:p>
        </p:txBody>
      </p:sp>
      <p:sp>
        <p:nvSpPr>
          <p:cNvPr id="40" name="Text Box 136">
            <a:extLst>
              <a:ext uri="{FF2B5EF4-FFF2-40B4-BE49-F238E27FC236}">
                <a16:creationId xmlns:a16="http://schemas.microsoft.com/office/drawing/2014/main" id="{BB2A3943-7DFD-41F9-4D7E-3B816DFC6F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75837" y="4813954"/>
            <a:ext cx="1615554" cy="246221"/>
          </a:xfrm>
          <a:prstGeom prst="rect">
            <a:avLst/>
          </a:prstGeom>
          <a:solidFill>
            <a:schemeClr val="bg1"/>
          </a:solidFill>
          <a:ln w="9525">
            <a:solidFill>
              <a:srgbClr val="5F5F5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it-IT" altLang="it-IT" sz="1000" b="1" dirty="0">
                <a:latin typeface="Courier New" panose="02070309020205020404" pitchFamily="49" charset="0"/>
              </a:rPr>
              <a:t>lo: 192.168.0.1/32</a:t>
            </a:r>
          </a:p>
        </p:txBody>
      </p:sp>
      <p:sp>
        <p:nvSpPr>
          <p:cNvPr id="53" name="Line 66">
            <a:extLst>
              <a:ext uri="{FF2B5EF4-FFF2-40B4-BE49-F238E27FC236}">
                <a16:creationId xmlns:a16="http://schemas.microsoft.com/office/drawing/2014/main" id="{4D17323D-1417-0C9F-104C-20A32A38597B}"/>
              </a:ext>
            </a:extLst>
          </p:cNvPr>
          <p:cNvSpPr>
            <a:spLocks noChangeShapeType="1"/>
          </p:cNvSpPr>
          <p:nvPr/>
        </p:nvSpPr>
        <p:spPr bwMode="auto">
          <a:xfrm>
            <a:off x="4538498" y="4298102"/>
            <a:ext cx="1135911" cy="521046"/>
          </a:xfrm>
          <a:prstGeom prst="line">
            <a:avLst/>
          </a:prstGeom>
          <a:noFill/>
          <a:ln w="19050">
            <a:solidFill>
              <a:srgbClr val="5F5F5F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it-IT" dirty="0"/>
          </a:p>
        </p:txBody>
      </p:sp>
      <p:grpSp>
        <p:nvGrpSpPr>
          <p:cNvPr id="419" name="Group 418">
            <a:extLst>
              <a:ext uri="{FF2B5EF4-FFF2-40B4-BE49-F238E27FC236}">
                <a16:creationId xmlns:a16="http://schemas.microsoft.com/office/drawing/2014/main" id="{129D0B0B-5E48-C712-7D7E-2A66B2EDF926}"/>
              </a:ext>
            </a:extLst>
          </p:cNvPr>
          <p:cNvGrpSpPr/>
          <p:nvPr/>
        </p:nvGrpSpPr>
        <p:grpSpPr>
          <a:xfrm>
            <a:off x="4012472" y="3967051"/>
            <a:ext cx="747328" cy="426131"/>
            <a:chOff x="967835" y="2541918"/>
            <a:chExt cx="1426054" cy="463051"/>
          </a:xfrm>
        </p:grpSpPr>
        <p:grpSp>
          <p:nvGrpSpPr>
            <p:cNvPr id="420" name="Group 93">
              <a:extLst>
                <a:ext uri="{FF2B5EF4-FFF2-40B4-BE49-F238E27FC236}">
                  <a16:creationId xmlns:a16="http://schemas.microsoft.com/office/drawing/2014/main" id="{8FC47541-F4EC-C92D-74D8-6224E9BF7A1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67835" y="2541918"/>
              <a:ext cx="1426054" cy="463051"/>
              <a:chOff x="3312" y="2160"/>
              <a:chExt cx="960" cy="528"/>
            </a:xfrm>
          </p:grpSpPr>
          <p:grpSp>
            <p:nvGrpSpPr>
              <p:cNvPr id="422" name="Group 94">
                <a:extLst>
                  <a:ext uri="{FF2B5EF4-FFF2-40B4-BE49-F238E27FC236}">
                    <a16:creationId xmlns:a16="http://schemas.microsoft.com/office/drawing/2014/main" id="{D6205C66-4561-A0C3-D036-4528F747ED6A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3312" y="2160"/>
                <a:ext cx="960" cy="528"/>
                <a:chOff x="3312" y="2160"/>
                <a:chExt cx="960" cy="528"/>
              </a:xfrm>
            </p:grpSpPr>
            <p:sp>
              <p:nvSpPr>
                <p:cNvPr id="424" name="AutoShape 95">
                  <a:extLst>
                    <a:ext uri="{FF2B5EF4-FFF2-40B4-BE49-F238E27FC236}">
                      <a16:creationId xmlns:a16="http://schemas.microsoft.com/office/drawing/2014/main" id="{572B54D3-B257-5791-6DC6-5985962ECC57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3312" y="2160"/>
                  <a:ext cx="960" cy="528"/>
                </a:xfrm>
                <a:prstGeom prst="can">
                  <a:avLst>
                    <a:gd name="adj" fmla="val 50000"/>
                  </a:avLst>
                </a:prstGeom>
                <a:gradFill rotWithShape="0">
                  <a:gsLst>
                    <a:gs pos="0">
                      <a:srgbClr val="002F5E"/>
                    </a:gs>
                    <a:gs pos="50000">
                      <a:srgbClr val="0066CC"/>
                    </a:gs>
                    <a:gs pos="100000">
                      <a:srgbClr val="002F5E"/>
                    </a:gs>
                  </a:gsLst>
                  <a:lin ang="0" scaled="1"/>
                </a:gradFill>
                <a:ln w="9525">
                  <a:solidFill>
                    <a:srgbClr val="819FFF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73025" tIns="36512" rIns="73025" bIns="36512" anchor="ctr"/>
                <a:lstStyle>
                  <a:lvl1pPr>
                    <a:spcBef>
                      <a:spcPct val="20000"/>
                    </a:spcBef>
                    <a:buClr>
                      <a:schemeClr val="tx2"/>
                    </a:buClr>
                    <a:buSzPct val="70000"/>
                    <a:buFont typeface="Wingdings" pitchFamily="2" charset="2"/>
                    <a:buChar char="n"/>
                    <a:defRPr sz="32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1"/>
                    </a:buClr>
                    <a:buSzPct val="70000"/>
                    <a:buFont typeface="Wingdings" pitchFamily="2" charset="2"/>
                    <a:buChar char="n"/>
                    <a:defRPr sz="28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66CC00"/>
                    </a:buClr>
                    <a:buSzPct val="7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SzPct val="70000"/>
                    <a:buFont typeface="Wingdings" pitchFamily="2" charset="2"/>
                    <a:buChar char="l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it-IT" altLang="it-IT" sz="1800">
                    <a:latin typeface="Arial" panose="020B0604020202020204" pitchFamily="34" charset="0"/>
                  </a:endParaRPr>
                </a:p>
              </p:txBody>
            </p:sp>
            <p:grpSp>
              <p:nvGrpSpPr>
                <p:cNvPr id="425" name="Group 96">
                  <a:extLst>
                    <a:ext uri="{FF2B5EF4-FFF2-40B4-BE49-F238E27FC236}">
                      <a16:creationId xmlns:a16="http://schemas.microsoft.com/office/drawing/2014/main" id="{F050122F-FE6F-407C-6DEE-270A479F80B5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3488" y="2193"/>
                  <a:ext cx="599" cy="207"/>
                  <a:chOff x="422" y="1632"/>
                  <a:chExt cx="829" cy="298"/>
                </a:xfrm>
              </p:grpSpPr>
              <p:grpSp>
                <p:nvGrpSpPr>
                  <p:cNvPr id="426" name="Group 97">
                    <a:extLst>
                      <a:ext uri="{FF2B5EF4-FFF2-40B4-BE49-F238E27FC236}">
                        <a16:creationId xmlns:a16="http://schemas.microsoft.com/office/drawing/2014/main" id="{FD9EAE38-2DB8-39B9-67F7-D0411CE6F6B8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422" y="1632"/>
                    <a:ext cx="822" cy="291"/>
                    <a:chOff x="422" y="1632"/>
                    <a:chExt cx="822" cy="291"/>
                  </a:xfrm>
                </p:grpSpPr>
                <p:sp>
                  <p:nvSpPr>
                    <p:cNvPr id="436" name="Freeform 98">
                      <a:extLst>
                        <a:ext uri="{FF2B5EF4-FFF2-40B4-BE49-F238E27FC236}">
                          <a16:creationId xmlns:a16="http://schemas.microsoft.com/office/drawing/2014/main" id="{05975B82-EB1F-DD38-0BAE-CFE5A376D820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51" y="1639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97 h 125"/>
                        <a:gd name="T2" fmla="*/ 87 w 393"/>
                        <a:gd name="T3" fmla="*/ 125 h 125"/>
                        <a:gd name="T4" fmla="*/ 298 w 393"/>
                        <a:gd name="T5" fmla="*/ 42 h 125"/>
                        <a:gd name="T6" fmla="*/ 393 w 393"/>
                        <a:gd name="T7" fmla="*/ 70 h 125"/>
                        <a:gd name="T8" fmla="*/ 342 w 393"/>
                        <a:gd name="T9" fmla="*/ 0 h 125"/>
                        <a:gd name="T10" fmla="*/ 94 w 393"/>
                        <a:gd name="T11" fmla="*/ 0 h 125"/>
                        <a:gd name="T12" fmla="*/ 196 w 393"/>
                        <a:gd name="T13" fmla="*/ 21 h 125"/>
                        <a:gd name="T14" fmla="*/ 0 w 393"/>
                        <a:gd name="T15" fmla="*/ 97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97"/>
                          </a:moveTo>
                          <a:lnTo>
                            <a:pt x="87" y="125"/>
                          </a:lnTo>
                          <a:lnTo>
                            <a:pt x="298" y="42"/>
                          </a:lnTo>
                          <a:lnTo>
                            <a:pt x="393" y="70"/>
                          </a:lnTo>
                          <a:lnTo>
                            <a:pt x="342" y="0"/>
                          </a:lnTo>
                          <a:lnTo>
                            <a:pt x="94" y="0"/>
                          </a:lnTo>
                          <a:lnTo>
                            <a:pt x="196" y="21"/>
                          </a:lnTo>
                          <a:lnTo>
                            <a:pt x="0" y="9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37" name="Freeform 99">
                      <a:extLst>
                        <a:ext uri="{FF2B5EF4-FFF2-40B4-BE49-F238E27FC236}">
                          <a16:creationId xmlns:a16="http://schemas.microsoft.com/office/drawing/2014/main" id="{9AA823B6-AE68-AC8D-E588-82265E2A4516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51" y="1639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97 h 125"/>
                        <a:gd name="T2" fmla="*/ 87 w 393"/>
                        <a:gd name="T3" fmla="*/ 125 h 125"/>
                        <a:gd name="T4" fmla="*/ 298 w 393"/>
                        <a:gd name="T5" fmla="*/ 42 h 125"/>
                        <a:gd name="T6" fmla="*/ 393 w 393"/>
                        <a:gd name="T7" fmla="*/ 70 h 125"/>
                        <a:gd name="T8" fmla="*/ 342 w 393"/>
                        <a:gd name="T9" fmla="*/ 0 h 125"/>
                        <a:gd name="T10" fmla="*/ 94 w 393"/>
                        <a:gd name="T11" fmla="*/ 0 h 125"/>
                        <a:gd name="T12" fmla="*/ 196 w 393"/>
                        <a:gd name="T13" fmla="*/ 21 h 125"/>
                        <a:gd name="T14" fmla="*/ 0 w 393"/>
                        <a:gd name="T15" fmla="*/ 97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97"/>
                          </a:moveTo>
                          <a:lnTo>
                            <a:pt x="87" y="125"/>
                          </a:lnTo>
                          <a:lnTo>
                            <a:pt x="298" y="42"/>
                          </a:lnTo>
                          <a:lnTo>
                            <a:pt x="393" y="70"/>
                          </a:lnTo>
                          <a:lnTo>
                            <a:pt x="342" y="0"/>
                          </a:lnTo>
                          <a:lnTo>
                            <a:pt x="94" y="0"/>
                          </a:lnTo>
                          <a:lnTo>
                            <a:pt x="196" y="21"/>
                          </a:lnTo>
                          <a:lnTo>
                            <a:pt x="0" y="9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38" name="Freeform 100">
                      <a:extLst>
                        <a:ext uri="{FF2B5EF4-FFF2-40B4-BE49-F238E27FC236}">
                          <a16:creationId xmlns:a16="http://schemas.microsoft.com/office/drawing/2014/main" id="{23234DA0-7001-BE04-13A9-48D932DCD22D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22" y="1785"/>
                      <a:ext cx="393" cy="132"/>
                    </a:xfrm>
                    <a:custGeom>
                      <a:avLst/>
                      <a:gdLst>
                        <a:gd name="T0" fmla="*/ 393 w 393"/>
                        <a:gd name="T1" fmla="*/ 28 h 132"/>
                        <a:gd name="T2" fmla="*/ 305 w 393"/>
                        <a:gd name="T3" fmla="*/ 0 h 132"/>
                        <a:gd name="T4" fmla="*/ 102 w 393"/>
                        <a:gd name="T5" fmla="*/ 83 h 132"/>
                        <a:gd name="T6" fmla="*/ 0 w 393"/>
                        <a:gd name="T7" fmla="*/ 55 h 132"/>
                        <a:gd name="T8" fmla="*/ 51 w 393"/>
                        <a:gd name="T9" fmla="*/ 132 h 132"/>
                        <a:gd name="T10" fmla="*/ 305 w 393"/>
                        <a:gd name="T11" fmla="*/ 132 h 132"/>
                        <a:gd name="T12" fmla="*/ 196 w 393"/>
                        <a:gd name="T13" fmla="*/ 104 h 132"/>
                        <a:gd name="T14" fmla="*/ 393 w 393"/>
                        <a:gd name="T15" fmla="*/ 28 h 132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32">
                          <a:moveTo>
                            <a:pt x="393" y="28"/>
                          </a:moveTo>
                          <a:lnTo>
                            <a:pt x="305" y="0"/>
                          </a:lnTo>
                          <a:lnTo>
                            <a:pt x="102" y="83"/>
                          </a:lnTo>
                          <a:lnTo>
                            <a:pt x="0" y="55"/>
                          </a:lnTo>
                          <a:lnTo>
                            <a:pt x="51" y="132"/>
                          </a:lnTo>
                          <a:lnTo>
                            <a:pt x="305" y="132"/>
                          </a:lnTo>
                          <a:lnTo>
                            <a:pt x="196" y="104"/>
                          </a:lnTo>
                          <a:lnTo>
                            <a:pt x="393" y="2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39" name="Freeform 101">
                      <a:extLst>
                        <a:ext uri="{FF2B5EF4-FFF2-40B4-BE49-F238E27FC236}">
                          <a16:creationId xmlns:a16="http://schemas.microsoft.com/office/drawing/2014/main" id="{B3122A35-2E7B-03E9-315C-BECA6C688C87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22" y="1785"/>
                      <a:ext cx="393" cy="132"/>
                    </a:xfrm>
                    <a:custGeom>
                      <a:avLst/>
                      <a:gdLst>
                        <a:gd name="T0" fmla="*/ 393 w 393"/>
                        <a:gd name="T1" fmla="*/ 28 h 132"/>
                        <a:gd name="T2" fmla="*/ 305 w 393"/>
                        <a:gd name="T3" fmla="*/ 0 h 132"/>
                        <a:gd name="T4" fmla="*/ 102 w 393"/>
                        <a:gd name="T5" fmla="*/ 83 h 132"/>
                        <a:gd name="T6" fmla="*/ 0 w 393"/>
                        <a:gd name="T7" fmla="*/ 55 h 132"/>
                        <a:gd name="T8" fmla="*/ 51 w 393"/>
                        <a:gd name="T9" fmla="*/ 132 h 132"/>
                        <a:gd name="T10" fmla="*/ 305 w 393"/>
                        <a:gd name="T11" fmla="*/ 132 h 132"/>
                        <a:gd name="T12" fmla="*/ 196 w 393"/>
                        <a:gd name="T13" fmla="*/ 104 h 132"/>
                        <a:gd name="T14" fmla="*/ 393 w 393"/>
                        <a:gd name="T15" fmla="*/ 28 h 132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32">
                          <a:moveTo>
                            <a:pt x="393" y="28"/>
                          </a:moveTo>
                          <a:lnTo>
                            <a:pt x="305" y="0"/>
                          </a:lnTo>
                          <a:lnTo>
                            <a:pt x="102" y="83"/>
                          </a:lnTo>
                          <a:lnTo>
                            <a:pt x="0" y="55"/>
                          </a:lnTo>
                          <a:lnTo>
                            <a:pt x="51" y="132"/>
                          </a:lnTo>
                          <a:lnTo>
                            <a:pt x="305" y="132"/>
                          </a:lnTo>
                          <a:lnTo>
                            <a:pt x="196" y="104"/>
                          </a:lnTo>
                          <a:lnTo>
                            <a:pt x="393" y="2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40" name="Freeform 102">
                      <a:extLst>
                        <a:ext uri="{FF2B5EF4-FFF2-40B4-BE49-F238E27FC236}">
                          <a16:creationId xmlns:a16="http://schemas.microsoft.com/office/drawing/2014/main" id="{188C4DE8-8042-B02A-C731-B480A99E9F8E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44" y="1632"/>
                      <a:ext cx="392" cy="125"/>
                    </a:xfrm>
                    <a:custGeom>
                      <a:avLst/>
                      <a:gdLst>
                        <a:gd name="T0" fmla="*/ 0 w 392"/>
                        <a:gd name="T1" fmla="*/ 28 h 125"/>
                        <a:gd name="T2" fmla="*/ 87 w 392"/>
                        <a:gd name="T3" fmla="*/ 0 h 125"/>
                        <a:gd name="T4" fmla="*/ 298 w 392"/>
                        <a:gd name="T5" fmla="*/ 77 h 125"/>
                        <a:gd name="T6" fmla="*/ 392 w 392"/>
                        <a:gd name="T7" fmla="*/ 56 h 125"/>
                        <a:gd name="T8" fmla="*/ 341 w 392"/>
                        <a:gd name="T9" fmla="*/ 125 h 125"/>
                        <a:gd name="T10" fmla="*/ 94 w 392"/>
                        <a:gd name="T11" fmla="*/ 125 h 125"/>
                        <a:gd name="T12" fmla="*/ 196 w 392"/>
                        <a:gd name="T13" fmla="*/ 104 h 125"/>
                        <a:gd name="T14" fmla="*/ 0 w 392"/>
                        <a:gd name="T15" fmla="*/ 28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2" h="125">
                          <a:moveTo>
                            <a:pt x="0" y="28"/>
                          </a:moveTo>
                          <a:lnTo>
                            <a:pt x="87" y="0"/>
                          </a:lnTo>
                          <a:lnTo>
                            <a:pt x="298" y="77"/>
                          </a:lnTo>
                          <a:lnTo>
                            <a:pt x="392" y="56"/>
                          </a:lnTo>
                          <a:lnTo>
                            <a:pt x="341" y="125"/>
                          </a:lnTo>
                          <a:lnTo>
                            <a:pt x="94" y="125"/>
                          </a:lnTo>
                          <a:lnTo>
                            <a:pt x="196" y="104"/>
                          </a:lnTo>
                          <a:lnTo>
                            <a:pt x="0" y="2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41" name="Freeform 103">
                      <a:extLst>
                        <a:ext uri="{FF2B5EF4-FFF2-40B4-BE49-F238E27FC236}">
                          <a16:creationId xmlns:a16="http://schemas.microsoft.com/office/drawing/2014/main" id="{244C4148-BCDC-3639-AEC8-3A9952BF2740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44" y="1632"/>
                      <a:ext cx="392" cy="125"/>
                    </a:xfrm>
                    <a:custGeom>
                      <a:avLst/>
                      <a:gdLst>
                        <a:gd name="T0" fmla="*/ 0 w 392"/>
                        <a:gd name="T1" fmla="*/ 28 h 125"/>
                        <a:gd name="T2" fmla="*/ 87 w 392"/>
                        <a:gd name="T3" fmla="*/ 0 h 125"/>
                        <a:gd name="T4" fmla="*/ 298 w 392"/>
                        <a:gd name="T5" fmla="*/ 77 h 125"/>
                        <a:gd name="T6" fmla="*/ 392 w 392"/>
                        <a:gd name="T7" fmla="*/ 56 h 125"/>
                        <a:gd name="T8" fmla="*/ 341 w 392"/>
                        <a:gd name="T9" fmla="*/ 125 h 125"/>
                        <a:gd name="T10" fmla="*/ 94 w 392"/>
                        <a:gd name="T11" fmla="*/ 125 h 125"/>
                        <a:gd name="T12" fmla="*/ 196 w 392"/>
                        <a:gd name="T13" fmla="*/ 104 h 125"/>
                        <a:gd name="T14" fmla="*/ 0 w 392"/>
                        <a:gd name="T15" fmla="*/ 28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2" h="125">
                          <a:moveTo>
                            <a:pt x="0" y="28"/>
                          </a:moveTo>
                          <a:lnTo>
                            <a:pt x="87" y="0"/>
                          </a:lnTo>
                          <a:lnTo>
                            <a:pt x="298" y="77"/>
                          </a:lnTo>
                          <a:lnTo>
                            <a:pt x="392" y="56"/>
                          </a:lnTo>
                          <a:lnTo>
                            <a:pt x="341" y="125"/>
                          </a:lnTo>
                          <a:lnTo>
                            <a:pt x="94" y="125"/>
                          </a:lnTo>
                          <a:lnTo>
                            <a:pt x="196" y="104"/>
                          </a:lnTo>
                          <a:lnTo>
                            <a:pt x="0" y="2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42" name="Freeform 104">
                      <a:extLst>
                        <a:ext uri="{FF2B5EF4-FFF2-40B4-BE49-F238E27FC236}">
                          <a16:creationId xmlns:a16="http://schemas.microsoft.com/office/drawing/2014/main" id="{EF319D76-1F74-57E1-F82D-E7DD9D348B20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36" y="1799"/>
                      <a:ext cx="393" cy="124"/>
                    </a:xfrm>
                    <a:custGeom>
                      <a:avLst/>
                      <a:gdLst>
                        <a:gd name="T0" fmla="*/ 393 w 393"/>
                        <a:gd name="T1" fmla="*/ 97 h 124"/>
                        <a:gd name="T2" fmla="*/ 306 w 393"/>
                        <a:gd name="T3" fmla="*/ 124 h 124"/>
                        <a:gd name="T4" fmla="*/ 102 w 393"/>
                        <a:gd name="T5" fmla="*/ 41 h 124"/>
                        <a:gd name="T6" fmla="*/ 0 w 393"/>
                        <a:gd name="T7" fmla="*/ 69 h 124"/>
                        <a:gd name="T8" fmla="*/ 51 w 393"/>
                        <a:gd name="T9" fmla="*/ 0 h 124"/>
                        <a:gd name="T10" fmla="*/ 306 w 393"/>
                        <a:gd name="T11" fmla="*/ 0 h 124"/>
                        <a:gd name="T12" fmla="*/ 197 w 393"/>
                        <a:gd name="T13" fmla="*/ 21 h 124"/>
                        <a:gd name="T14" fmla="*/ 393 w 393"/>
                        <a:gd name="T15" fmla="*/ 97 h 12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4">
                          <a:moveTo>
                            <a:pt x="393" y="97"/>
                          </a:moveTo>
                          <a:lnTo>
                            <a:pt x="306" y="124"/>
                          </a:lnTo>
                          <a:lnTo>
                            <a:pt x="102" y="41"/>
                          </a:lnTo>
                          <a:lnTo>
                            <a:pt x="0" y="69"/>
                          </a:lnTo>
                          <a:lnTo>
                            <a:pt x="51" y="0"/>
                          </a:lnTo>
                          <a:lnTo>
                            <a:pt x="306" y="0"/>
                          </a:lnTo>
                          <a:lnTo>
                            <a:pt x="197" y="21"/>
                          </a:lnTo>
                          <a:lnTo>
                            <a:pt x="393" y="9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43" name="Freeform 105">
                      <a:extLst>
                        <a:ext uri="{FF2B5EF4-FFF2-40B4-BE49-F238E27FC236}">
                          <a16:creationId xmlns:a16="http://schemas.microsoft.com/office/drawing/2014/main" id="{438658C6-3E42-3277-004D-9F01F2B7220F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36" y="1799"/>
                      <a:ext cx="393" cy="124"/>
                    </a:xfrm>
                    <a:custGeom>
                      <a:avLst/>
                      <a:gdLst>
                        <a:gd name="T0" fmla="*/ 393 w 393"/>
                        <a:gd name="T1" fmla="*/ 97 h 124"/>
                        <a:gd name="T2" fmla="*/ 306 w 393"/>
                        <a:gd name="T3" fmla="*/ 124 h 124"/>
                        <a:gd name="T4" fmla="*/ 102 w 393"/>
                        <a:gd name="T5" fmla="*/ 41 h 124"/>
                        <a:gd name="T6" fmla="*/ 0 w 393"/>
                        <a:gd name="T7" fmla="*/ 69 h 124"/>
                        <a:gd name="T8" fmla="*/ 51 w 393"/>
                        <a:gd name="T9" fmla="*/ 0 h 124"/>
                        <a:gd name="T10" fmla="*/ 306 w 393"/>
                        <a:gd name="T11" fmla="*/ 0 h 124"/>
                        <a:gd name="T12" fmla="*/ 197 w 393"/>
                        <a:gd name="T13" fmla="*/ 21 h 124"/>
                        <a:gd name="T14" fmla="*/ 393 w 393"/>
                        <a:gd name="T15" fmla="*/ 97 h 12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4">
                          <a:moveTo>
                            <a:pt x="393" y="97"/>
                          </a:moveTo>
                          <a:lnTo>
                            <a:pt x="306" y="124"/>
                          </a:lnTo>
                          <a:lnTo>
                            <a:pt x="102" y="41"/>
                          </a:lnTo>
                          <a:lnTo>
                            <a:pt x="0" y="69"/>
                          </a:lnTo>
                          <a:lnTo>
                            <a:pt x="51" y="0"/>
                          </a:lnTo>
                          <a:lnTo>
                            <a:pt x="306" y="0"/>
                          </a:lnTo>
                          <a:lnTo>
                            <a:pt x="197" y="21"/>
                          </a:lnTo>
                          <a:lnTo>
                            <a:pt x="393" y="9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</p:grpSp>
              <p:grpSp>
                <p:nvGrpSpPr>
                  <p:cNvPr id="427" name="Group 106">
                    <a:extLst>
                      <a:ext uri="{FF2B5EF4-FFF2-40B4-BE49-F238E27FC236}">
                        <a16:creationId xmlns:a16="http://schemas.microsoft.com/office/drawing/2014/main" id="{8A25DAEB-233E-F310-F504-B59439D9928F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429" y="1639"/>
                    <a:ext cx="822" cy="291"/>
                    <a:chOff x="429" y="1639"/>
                    <a:chExt cx="822" cy="291"/>
                  </a:xfrm>
                </p:grpSpPr>
                <p:sp>
                  <p:nvSpPr>
                    <p:cNvPr id="428" name="Freeform 107">
                      <a:extLst>
                        <a:ext uri="{FF2B5EF4-FFF2-40B4-BE49-F238E27FC236}">
                          <a16:creationId xmlns:a16="http://schemas.microsoft.com/office/drawing/2014/main" id="{97DC1CAC-42C3-08E1-3027-6B0D9BBDE832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58" y="1646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97 h 125"/>
                        <a:gd name="T2" fmla="*/ 87 w 393"/>
                        <a:gd name="T3" fmla="*/ 125 h 125"/>
                        <a:gd name="T4" fmla="*/ 298 w 393"/>
                        <a:gd name="T5" fmla="*/ 42 h 125"/>
                        <a:gd name="T6" fmla="*/ 393 w 393"/>
                        <a:gd name="T7" fmla="*/ 70 h 125"/>
                        <a:gd name="T8" fmla="*/ 342 w 393"/>
                        <a:gd name="T9" fmla="*/ 0 h 125"/>
                        <a:gd name="T10" fmla="*/ 95 w 393"/>
                        <a:gd name="T11" fmla="*/ 0 h 125"/>
                        <a:gd name="T12" fmla="*/ 197 w 393"/>
                        <a:gd name="T13" fmla="*/ 21 h 125"/>
                        <a:gd name="T14" fmla="*/ 0 w 393"/>
                        <a:gd name="T15" fmla="*/ 97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97"/>
                          </a:moveTo>
                          <a:lnTo>
                            <a:pt x="87" y="125"/>
                          </a:lnTo>
                          <a:lnTo>
                            <a:pt x="298" y="42"/>
                          </a:lnTo>
                          <a:lnTo>
                            <a:pt x="393" y="70"/>
                          </a:lnTo>
                          <a:lnTo>
                            <a:pt x="342" y="0"/>
                          </a:lnTo>
                          <a:lnTo>
                            <a:pt x="95" y="0"/>
                          </a:lnTo>
                          <a:lnTo>
                            <a:pt x="197" y="21"/>
                          </a:lnTo>
                          <a:lnTo>
                            <a:pt x="0" y="9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29" name="Freeform 108">
                      <a:extLst>
                        <a:ext uri="{FF2B5EF4-FFF2-40B4-BE49-F238E27FC236}">
                          <a16:creationId xmlns:a16="http://schemas.microsoft.com/office/drawing/2014/main" id="{83E29587-61E5-FC61-4FC3-81027D307D3B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58" y="1646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97 h 125"/>
                        <a:gd name="T2" fmla="*/ 87 w 393"/>
                        <a:gd name="T3" fmla="*/ 125 h 125"/>
                        <a:gd name="T4" fmla="*/ 298 w 393"/>
                        <a:gd name="T5" fmla="*/ 42 h 125"/>
                        <a:gd name="T6" fmla="*/ 393 w 393"/>
                        <a:gd name="T7" fmla="*/ 70 h 125"/>
                        <a:gd name="T8" fmla="*/ 342 w 393"/>
                        <a:gd name="T9" fmla="*/ 0 h 125"/>
                        <a:gd name="T10" fmla="*/ 95 w 393"/>
                        <a:gd name="T11" fmla="*/ 0 h 125"/>
                        <a:gd name="T12" fmla="*/ 197 w 393"/>
                        <a:gd name="T13" fmla="*/ 21 h 125"/>
                        <a:gd name="T14" fmla="*/ 0 w 393"/>
                        <a:gd name="T15" fmla="*/ 97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97"/>
                          </a:moveTo>
                          <a:lnTo>
                            <a:pt x="87" y="125"/>
                          </a:lnTo>
                          <a:lnTo>
                            <a:pt x="298" y="42"/>
                          </a:lnTo>
                          <a:lnTo>
                            <a:pt x="393" y="70"/>
                          </a:lnTo>
                          <a:lnTo>
                            <a:pt x="342" y="0"/>
                          </a:lnTo>
                          <a:lnTo>
                            <a:pt x="95" y="0"/>
                          </a:lnTo>
                          <a:lnTo>
                            <a:pt x="197" y="21"/>
                          </a:lnTo>
                          <a:lnTo>
                            <a:pt x="0" y="9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30" name="Freeform 109">
                      <a:extLst>
                        <a:ext uri="{FF2B5EF4-FFF2-40B4-BE49-F238E27FC236}">
                          <a16:creationId xmlns:a16="http://schemas.microsoft.com/office/drawing/2014/main" id="{C9F56254-D751-DF04-EC1D-5ACB2774906F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29" y="1792"/>
                      <a:ext cx="393" cy="131"/>
                    </a:xfrm>
                    <a:custGeom>
                      <a:avLst/>
                      <a:gdLst>
                        <a:gd name="T0" fmla="*/ 393 w 393"/>
                        <a:gd name="T1" fmla="*/ 28 h 131"/>
                        <a:gd name="T2" fmla="*/ 306 w 393"/>
                        <a:gd name="T3" fmla="*/ 0 h 131"/>
                        <a:gd name="T4" fmla="*/ 102 w 393"/>
                        <a:gd name="T5" fmla="*/ 83 h 131"/>
                        <a:gd name="T6" fmla="*/ 0 w 393"/>
                        <a:gd name="T7" fmla="*/ 55 h 131"/>
                        <a:gd name="T8" fmla="*/ 51 w 393"/>
                        <a:gd name="T9" fmla="*/ 131 h 131"/>
                        <a:gd name="T10" fmla="*/ 306 w 393"/>
                        <a:gd name="T11" fmla="*/ 131 h 131"/>
                        <a:gd name="T12" fmla="*/ 196 w 393"/>
                        <a:gd name="T13" fmla="*/ 104 h 131"/>
                        <a:gd name="T14" fmla="*/ 393 w 393"/>
                        <a:gd name="T15" fmla="*/ 28 h 131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31">
                          <a:moveTo>
                            <a:pt x="393" y="28"/>
                          </a:moveTo>
                          <a:lnTo>
                            <a:pt x="306" y="0"/>
                          </a:lnTo>
                          <a:lnTo>
                            <a:pt x="102" y="83"/>
                          </a:lnTo>
                          <a:lnTo>
                            <a:pt x="0" y="55"/>
                          </a:lnTo>
                          <a:lnTo>
                            <a:pt x="51" y="131"/>
                          </a:lnTo>
                          <a:lnTo>
                            <a:pt x="306" y="131"/>
                          </a:lnTo>
                          <a:lnTo>
                            <a:pt x="196" y="104"/>
                          </a:lnTo>
                          <a:lnTo>
                            <a:pt x="393" y="28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31" name="Freeform 110">
                      <a:extLst>
                        <a:ext uri="{FF2B5EF4-FFF2-40B4-BE49-F238E27FC236}">
                          <a16:creationId xmlns:a16="http://schemas.microsoft.com/office/drawing/2014/main" id="{CFE86918-A7CC-63F3-2CAC-6D08CBCE6EBB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29" y="1792"/>
                      <a:ext cx="393" cy="131"/>
                    </a:xfrm>
                    <a:custGeom>
                      <a:avLst/>
                      <a:gdLst>
                        <a:gd name="T0" fmla="*/ 393 w 393"/>
                        <a:gd name="T1" fmla="*/ 28 h 131"/>
                        <a:gd name="T2" fmla="*/ 306 w 393"/>
                        <a:gd name="T3" fmla="*/ 0 h 131"/>
                        <a:gd name="T4" fmla="*/ 102 w 393"/>
                        <a:gd name="T5" fmla="*/ 83 h 131"/>
                        <a:gd name="T6" fmla="*/ 0 w 393"/>
                        <a:gd name="T7" fmla="*/ 55 h 131"/>
                        <a:gd name="T8" fmla="*/ 51 w 393"/>
                        <a:gd name="T9" fmla="*/ 131 h 131"/>
                        <a:gd name="T10" fmla="*/ 306 w 393"/>
                        <a:gd name="T11" fmla="*/ 131 h 131"/>
                        <a:gd name="T12" fmla="*/ 196 w 393"/>
                        <a:gd name="T13" fmla="*/ 104 h 131"/>
                        <a:gd name="T14" fmla="*/ 393 w 393"/>
                        <a:gd name="T15" fmla="*/ 28 h 131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31">
                          <a:moveTo>
                            <a:pt x="393" y="28"/>
                          </a:moveTo>
                          <a:lnTo>
                            <a:pt x="306" y="0"/>
                          </a:lnTo>
                          <a:lnTo>
                            <a:pt x="102" y="83"/>
                          </a:lnTo>
                          <a:lnTo>
                            <a:pt x="0" y="55"/>
                          </a:lnTo>
                          <a:lnTo>
                            <a:pt x="51" y="131"/>
                          </a:lnTo>
                          <a:lnTo>
                            <a:pt x="306" y="131"/>
                          </a:lnTo>
                          <a:lnTo>
                            <a:pt x="196" y="104"/>
                          </a:lnTo>
                          <a:lnTo>
                            <a:pt x="393" y="28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32" name="Freeform 111">
                      <a:extLst>
                        <a:ext uri="{FF2B5EF4-FFF2-40B4-BE49-F238E27FC236}">
                          <a16:creationId xmlns:a16="http://schemas.microsoft.com/office/drawing/2014/main" id="{1D079C3C-CC07-2941-0B47-C927FFB93B5F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51" y="1639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28 h 125"/>
                        <a:gd name="T2" fmla="*/ 87 w 393"/>
                        <a:gd name="T3" fmla="*/ 0 h 125"/>
                        <a:gd name="T4" fmla="*/ 298 w 393"/>
                        <a:gd name="T5" fmla="*/ 77 h 125"/>
                        <a:gd name="T6" fmla="*/ 393 w 393"/>
                        <a:gd name="T7" fmla="*/ 56 h 125"/>
                        <a:gd name="T8" fmla="*/ 342 w 393"/>
                        <a:gd name="T9" fmla="*/ 125 h 125"/>
                        <a:gd name="T10" fmla="*/ 94 w 393"/>
                        <a:gd name="T11" fmla="*/ 125 h 125"/>
                        <a:gd name="T12" fmla="*/ 196 w 393"/>
                        <a:gd name="T13" fmla="*/ 104 h 125"/>
                        <a:gd name="T14" fmla="*/ 0 w 393"/>
                        <a:gd name="T15" fmla="*/ 28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28"/>
                          </a:moveTo>
                          <a:lnTo>
                            <a:pt x="87" y="0"/>
                          </a:lnTo>
                          <a:lnTo>
                            <a:pt x="298" y="77"/>
                          </a:lnTo>
                          <a:lnTo>
                            <a:pt x="393" y="56"/>
                          </a:lnTo>
                          <a:lnTo>
                            <a:pt x="342" y="125"/>
                          </a:lnTo>
                          <a:lnTo>
                            <a:pt x="94" y="125"/>
                          </a:lnTo>
                          <a:lnTo>
                            <a:pt x="196" y="104"/>
                          </a:lnTo>
                          <a:lnTo>
                            <a:pt x="0" y="28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33" name="Freeform 112">
                      <a:extLst>
                        <a:ext uri="{FF2B5EF4-FFF2-40B4-BE49-F238E27FC236}">
                          <a16:creationId xmlns:a16="http://schemas.microsoft.com/office/drawing/2014/main" id="{1D796F42-9DB4-DF5B-FC5C-213A2E5C008D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51" y="1639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28 h 125"/>
                        <a:gd name="T2" fmla="*/ 87 w 393"/>
                        <a:gd name="T3" fmla="*/ 0 h 125"/>
                        <a:gd name="T4" fmla="*/ 298 w 393"/>
                        <a:gd name="T5" fmla="*/ 77 h 125"/>
                        <a:gd name="T6" fmla="*/ 393 w 393"/>
                        <a:gd name="T7" fmla="*/ 56 h 125"/>
                        <a:gd name="T8" fmla="*/ 342 w 393"/>
                        <a:gd name="T9" fmla="*/ 125 h 125"/>
                        <a:gd name="T10" fmla="*/ 94 w 393"/>
                        <a:gd name="T11" fmla="*/ 125 h 125"/>
                        <a:gd name="T12" fmla="*/ 196 w 393"/>
                        <a:gd name="T13" fmla="*/ 104 h 125"/>
                        <a:gd name="T14" fmla="*/ 0 w 393"/>
                        <a:gd name="T15" fmla="*/ 28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28"/>
                          </a:moveTo>
                          <a:lnTo>
                            <a:pt x="87" y="0"/>
                          </a:lnTo>
                          <a:lnTo>
                            <a:pt x="298" y="77"/>
                          </a:lnTo>
                          <a:lnTo>
                            <a:pt x="393" y="56"/>
                          </a:lnTo>
                          <a:lnTo>
                            <a:pt x="342" y="125"/>
                          </a:lnTo>
                          <a:lnTo>
                            <a:pt x="94" y="125"/>
                          </a:lnTo>
                          <a:lnTo>
                            <a:pt x="196" y="104"/>
                          </a:lnTo>
                          <a:lnTo>
                            <a:pt x="0" y="28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34" name="Freeform 113">
                      <a:extLst>
                        <a:ext uri="{FF2B5EF4-FFF2-40B4-BE49-F238E27FC236}">
                          <a16:creationId xmlns:a16="http://schemas.microsoft.com/office/drawing/2014/main" id="{BFCD07A8-3897-E5DF-AEFF-16FAA5D930DF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44" y="1806"/>
                      <a:ext cx="392" cy="124"/>
                    </a:xfrm>
                    <a:custGeom>
                      <a:avLst/>
                      <a:gdLst>
                        <a:gd name="T0" fmla="*/ 392 w 392"/>
                        <a:gd name="T1" fmla="*/ 97 h 124"/>
                        <a:gd name="T2" fmla="*/ 305 w 392"/>
                        <a:gd name="T3" fmla="*/ 124 h 124"/>
                        <a:gd name="T4" fmla="*/ 101 w 392"/>
                        <a:gd name="T5" fmla="*/ 41 h 124"/>
                        <a:gd name="T6" fmla="*/ 0 w 392"/>
                        <a:gd name="T7" fmla="*/ 69 h 124"/>
                        <a:gd name="T8" fmla="*/ 51 w 392"/>
                        <a:gd name="T9" fmla="*/ 0 h 124"/>
                        <a:gd name="T10" fmla="*/ 305 w 392"/>
                        <a:gd name="T11" fmla="*/ 0 h 124"/>
                        <a:gd name="T12" fmla="*/ 196 w 392"/>
                        <a:gd name="T13" fmla="*/ 20 h 124"/>
                        <a:gd name="T14" fmla="*/ 392 w 392"/>
                        <a:gd name="T15" fmla="*/ 97 h 12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2" h="124">
                          <a:moveTo>
                            <a:pt x="392" y="97"/>
                          </a:moveTo>
                          <a:lnTo>
                            <a:pt x="305" y="124"/>
                          </a:lnTo>
                          <a:lnTo>
                            <a:pt x="101" y="41"/>
                          </a:lnTo>
                          <a:lnTo>
                            <a:pt x="0" y="69"/>
                          </a:lnTo>
                          <a:lnTo>
                            <a:pt x="51" y="0"/>
                          </a:lnTo>
                          <a:lnTo>
                            <a:pt x="305" y="0"/>
                          </a:lnTo>
                          <a:lnTo>
                            <a:pt x="196" y="20"/>
                          </a:lnTo>
                          <a:lnTo>
                            <a:pt x="392" y="9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35" name="Freeform 114">
                      <a:extLst>
                        <a:ext uri="{FF2B5EF4-FFF2-40B4-BE49-F238E27FC236}">
                          <a16:creationId xmlns:a16="http://schemas.microsoft.com/office/drawing/2014/main" id="{28D8B83A-52FB-B314-409D-76966A3E87EB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44" y="1806"/>
                      <a:ext cx="392" cy="124"/>
                    </a:xfrm>
                    <a:custGeom>
                      <a:avLst/>
                      <a:gdLst>
                        <a:gd name="T0" fmla="*/ 392 w 392"/>
                        <a:gd name="T1" fmla="*/ 97 h 124"/>
                        <a:gd name="T2" fmla="*/ 305 w 392"/>
                        <a:gd name="T3" fmla="*/ 124 h 124"/>
                        <a:gd name="T4" fmla="*/ 101 w 392"/>
                        <a:gd name="T5" fmla="*/ 41 h 124"/>
                        <a:gd name="T6" fmla="*/ 0 w 392"/>
                        <a:gd name="T7" fmla="*/ 69 h 124"/>
                        <a:gd name="T8" fmla="*/ 51 w 392"/>
                        <a:gd name="T9" fmla="*/ 0 h 124"/>
                        <a:gd name="T10" fmla="*/ 305 w 392"/>
                        <a:gd name="T11" fmla="*/ 0 h 124"/>
                        <a:gd name="T12" fmla="*/ 196 w 392"/>
                        <a:gd name="T13" fmla="*/ 20 h 124"/>
                        <a:gd name="T14" fmla="*/ 392 w 392"/>
                        <a:gd name="T15" fmla="*/ 97 h 12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2" h="124">
                          <a:moveTo>
                            <a:pt x="392" y="97"/>
                          </a:moveTo>
                          <a:lnTo>
                            <a:pt x="305" y="124"/>
                          </a:lnTo>
                          <a:lnTo>
                            <a:pt x="101" y="41"/>
                          </a:lnTo>
                          <a:lnTo>
                            <a:pt x="0" y="69"/>
                          </a:lnTo>
                          <a:lnTo>
                            <a:pt x="51" y="0"/>
                          </a:lnTo>
                          <a:lnTo>
                            <a:pt x="305" y="0"/>
                          </a:lnTo>
                          <a:lnTo>
                            <a:pt x="196" y="20"/>
                          </a:lnTo>
                          <a:lnTo>
                            <a:pt x="392" y="9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</p:grpSp>
            </p:grpSp>
          </p:grpSp>
          <p:sp>
            <p:nvSpPr>
              <p:cNvPr id="423" name="WordArt 115">
                <a:extLst>
                  <a:ext uri="{FF2B5EF4-FFF2-40B4-BE49-F238E27FC236}">
                    <a16:creationId xmlns:a16="http://schemas.microsoft.com/office/drawing/2014/main" id="{8684DFD1-C508-540C-2260-EFE97BFFB00B}"/>
                  </a:ext>
                </a:extLst>
              </p:cNvPr>
              <p:cNvSpPr>
                <a:spLocks noChangeAspect="1" noChangeArrowheads="1" noChangeShapeType="1" noTextEdit="1"/>
              </p:cNvSpPr>
              <p:nvPr/>
            </p:nvSpPr>
            <p:spPr bwMode="auto">
              <a:xfrm>
                <a:off x="3360" y="2376"/>
                <a:ext cx="864" cy="259"/>
              </a:xfrm>
              <a:prstGeom prst="rect">
                <a:avLst/>
              </a:prstGeom>
            </p:spPr>
            <p:txBody>
              <a:bodyPr wrap="none" fromWordArt="1">
                <a:prstTxWarp prst="textCanDown">
                  <a:avLst>
                    <a:gd name="adj" fmla="val 33333"/>
                  </a:avLst>
                </a:prstTxWarp>
              </a:bodyPr>
              <a:lstStyle/>
              <a:p>
                <a:pPr algn="ctr"/>
                <a:endParaRPr lang="en-GB" sz="1400" kern="10">
                  <a:ln w="9525">
                    <a:solidFill>
                      <a:srgbClr val="FFFFFF"/>
                    </a:solidFill>
                    <a:round/>
                    <a:headEnd/>
                    <a:tailEnd/>
                  </a:ln>
                  <a:solidFill>
                    <a:srgbClr val="FFFFFF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  <p:sp>
          <p:nvSpPr>
            <p:cNvPr id="421" name="WordArt 68">
              <a:extLst>
                <a:ext uri="{FF2B5EF4-FFF2-40B4-BE49-F238E27FC236}">
                  <a16:creationId xmlns:a16="http://schemas.microsoft.com/office/drawing/2014/main" id="{E3558CF8-2B93-35DC-D3BC-1BC7281C5C1A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39138" y="2769321"/>
              <a:ext cx="1283449" cy="172505"/>
            </a:xfrm>
            <a:prstGeom prst="rect">
              <a:avLst/>
            </a:prstGeom>
          </p:spPr>
          <p:txBody>
            <a:bodyPr wrap="none" fromWordArt="1">
              <a:prstTxWarp prst="textCanDown">
                <a:avLst>
                  <a:gd name="adj" fmla="val 33333"/>
                </a:avLst>
              </a:prstTxWarp>
            </a:bodyPr>
            <a:lstStyle/>
            <a:p>
              <a:pPr algn="ctr"/>
              <a:r>
                <a:rPr lang="en-US" sz="1400" kern="10">
                  <a:ln w="9525">
                    <a:solidFill>
                      <a:srgbClr val="FFFFFF"/>
                    </a:solidFill>
                    <a:round/>
                    <a:headEnd/>
                    <a:tailEnd/>
                  </a:ln>
                  <a:solidFill>
                    <a:srgbClr val="FFFFFF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leaf_1_0_2</a:t>
              </a:r>
            </a:p>
          </p:txBody>
        </p:sp>
      </p:grpSp>
      <p:sp>
        <p:nvSpPr>
          <p:cNvPr id="54" name="Line 66">
            <a:extLst>
              <a:ext uri="{FF2B5EF4-FFF2-40B4-BE49-F238E27FC236}">
                <a16:creationId xmlns:a16="http://schemas.microsoft.com/office/drawing/2014/main" id="{19BF5B2C-58D0-E445-E9EB-25336B1F0FB3}"/>
              </a:ext>
            </a:extLst>
          </p:cNvPr>
          <p:cNvSpPr>
            <a:spLocks noChangeShapeType="1"/>
          </p:cNvSpPr>
          <p:nvPr/>
        </p:nvSpPr>
        <p:spPr bwMode="auto">
          <a:xfrm>
            <a:off x="2997638" y="4312927"/>
            <a:ext cx="2676771" cy="501027"/>
          </a:xfrm>
          <a:prstGeom prst="line">
            <a:avLst/>
          </a:prstGeom>
          <a:noFill/>
          <a:ln w="19050">
            <a:solidFill>
              <a:srgbClr val="5F5F5F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it-IT" dirty="0"/>
          </a:p>
        </p:txBody>
      </p:sp>
      <p:grpSp>
        <p:nvGrpSpPr>
          <p:cNvPr id="394" name="Group 393">
            <a:extLst>
              <a:ext uri="{FF2B5EF4-FFF2-40B4-BE49-F238E27FC236}">
                <a16:creationId xmlns:a16="http://schemas.microsoft.com/office/drawing/2014/main" id="{28BA8637-0D56-37A6-A718-720CDDB707C3}"/>
              </a:ext>
            </a:extLst>
          </p:cNvPr>
          <p:cNvGrpSpPr/>
          <p:nvPr/>
        </p:nvGrpSpPr>
        <p:grpSpPr>
          <a:xfrm>
            <a:off x="2433193" y="3973898"/>
            <a:ext cx="747328" cy="426131"/>
            <a:chOff x="967835" y="2541918"/>
            <a:chExt cx="1426054" cy="463051"/>
          </a:xfrm>
        </p:grpSpPr>
        <p:grpSp>
          <p:nvGrpSpPr>
            <p:cNvPr id="395" name="Group 93">
              <a:extLst>
                <a:ext uri="{FF2B5EF4-FFF2-40B4-BE49-F238E27FC236}">
                  <a16:creationId xmlns:a16="http://schemas.microsoft.com/office/drawing/2014/main" id="{6FAA72F4-AB43-E6FD-50DD-93BD934A1C1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67835" y="2541918"/>
              <a:ext cx="1426054" cy="463051"/>
              <a:chOff x="3312" y="2160"/>
              <a:chExt cx="960" cy="528"/>
            </a:xfrm>
          </p:grpSpPr>
          <p:grpSp>
            <p:nvGrpSpPr>
              <p:cNvPr id="397" name="Group 94">
                <a:extLst>
                  <a:ext uri="{FF2B5EF4-FFF2-40B4-BE49-F238E27FC236}">
                    <a16:creationId xmlns:a16="http://schemas.microsoft.com/office/drawing/2014/main" id="{1AB5774E-E2DE-9FCD-71ED-69F8314A6449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3312" y="2160"/>
                <a:ext cx="960" cy="528"/>
                <a:chOff x="3312" y="2160"/>
                <a:chExt cx="960" cy="528"/>
              </a:xfrm>
            </p:grpSpPr>
            <p:sp>
              <p:nvSpPr>
                <p:cNvPr id="399" name="AutoShape 95">
                  <a:extLst>
                    <a:ext uri="{FF2B5EF4-FFF2-40B4-BE49-F238E27FC236}">
                      <a16:creationId xmlns:a16="http://schemas.microsoft.com/office/drawing/2014/main" id="{EFEAC1F7-2948-5938-3C2D-F0EBAE35AC7F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3312" y="2160"/>
                  <a:ext cx="960" cy="528"/>
                </a:xfrm>
                <a:prstGeom prst="can">
                  <a:avLst>
                    <a:gd name="adj" fmla="val 50000"/>
                  </a:avLst>
                </a:prstGeom>
                <a:gradFill rotWithShape="0">
                  <a:gsLst>
                    <a:gs pos="0">
                      <a:srgbClr val="002F5E"/>
                    </a:gs>
                    <a:gs pos="50000">
                      <a:srgbClr val="0066CC"/>
                    </a:gs>
                    <a:gs pos="100000">
                      <a:srgbClr val="002F5E"/>
                    </a:gs>
                  </a:gsLst>
                  <a:lin ang="0" scaled="1"/>
                </a:gradFill>
                <a:ln w="9525">
                  <a:solidFill>
                    <a:srgbClr val="819FFF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73025" tIns="36512" rIns="73025" bIns="36512" anchor="ctr"/>
                <a:lstStyle>
                  <a:lvl1pPr>
                    <a:spcBef>
                      <a:spcPct val="20000"/>
                    </a:spcBef>
                    <a:buClr>
                      <a:schemeClr val="tx2"/>
                    </a:buClr>
                    <a:buSzPct val="70000"/>
                    <a:buFont typeface="Wingdings" pitchFamily="2" charset="2"/>
                    <a:buChar char="n"/>
                    <a:defRPr sz="32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1"/>
                    </a:buClr>
                    <a:buSzPct val="70000"/>
                    <a:buFont typeface="Wingdings" pitchFamily="2" charset="2"/>
                    <a:buChar char="n"/>
                    <a:defRPr sz="28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66CC00"/>
                    </a:buClr>
                    <a:buSzPct val="7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SzPct val="70000"/>
                    <a:buFont typeface="Wingdings" pitchFamily="2" charset="2"/>
                    <a:buChar char="l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it-IT" altLang="it-IT" sz="1800">
                    <a:latin typeface="Arial" panose="020B0604020202020204" pitchFamily="34" charset="0"/>
                  </a:endParaRPr>
                </a:p>
              </p:txBody>
            </p:sp>
            <p:grpSp>
              <p:nvGrpSpPr>
                <p:cNvPr id="400" name="Group 96">
                  <a:extLst>
                    <a:ext uri="{FF2B5EF4-FFF2-40B4-BE49-F238E27FC236}">
                      <a16:creationId xmlns:a16="http://schemas.microsoft.com/office/drawing/2014/main" id="{4610D471-89EF-5B6C-2BB1-3447398A6587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3488" y="2193"/>
                  <a:ext cx="599" cy="207"/>
                  <a:chOff x="422" y="1632"/>
                  <a:chExt cx="829" cy="298"/>
                </a:xfrm>
              </p:grpSpPr>
              <p:grpSp>
                <p:nvGrpSpPr>
                  <p:cNvPr id="401" name="Group 97">
                    <a:extLst>
                      <a:ext uri="{FF2B5EF4-FFF2-40B4-BE49-F238E27FC236}">
                        <a16:creationId xmlns:a16="http://schemas.microsoft.com/office/drawing/2014/main" id="{17BF00BC-3A50-F04B-1340-482E6064488A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422" y="1632"/>
                    <a:ext cx="822" cy="291"/>
                    <a:chOff x="422" y="1632"/>
                    <a:chExt cx="822" cy="291"/>
                  </a:xfrm>
                </p:grpSpPr>
                <p:sp>
                  <p:nvSpPr>
                    <p:cNvPr id="411" name="Freeform 98">
                      <a:extLst>
                        <a:ext uri="{FF2B5EF4-FFF2-40B4-BE49-F238E27FC236}">
                          <a16:creationId xmlns:a16="http://schemas.microsoft.com/office/drawing/2014/main" id="{624DAE27-557B-2D46-3744-DBE77970FF7E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51" y="1639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97 h 125"/>
                        <a:gd name="T2" fmla="*/ 87 w 393"/>
                        <a:gd name="T3" fmla="*/ 125 h 125"/>
                        <a:gd name="T4" fmla="*/ 298 w 393"/>
                        <a:gd name="T5" fmla="*/ 42 h 125"/>
                        <a:gd name="T6" fmla="*/ 393 w 393"/>
                        <a:gd name="T7" fmla="*/ 70 h 125"/>
                        <a:gd name="T8" fmla="*/ 342 w 393"/>
                        <a:gd name="T9" fmla="*/ 0 h 125"/>
                        <a:gd name="T10" fmla="*/ 94 w 393"/>
                        <a:gd name="T11" fmla="*/ 0 h 125"/>
                        <a:gd name="T12" fmla="*/ 196 w 393"/>
                        <a:gd name="T13" fmla="*/ 21 h 125"/>
                        <a:gd name="T14" fmla="*/ 0 w 393"/>
                        <a:gd name="T15" fmla="*/ 97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97"/>
                          </a:moveTo>
                          <a:lnTo>
                            <a:pt x="87" y="125"/>
                          </a:lnTo>
                          <a:lnTo>
                            <a:pt x="298" y="42"/>
                          </a:lnTo>
                          <a:lnTo>
                            <a:pt x="393" y="70"/>
                          </a:lnTo>
                          <a:lnTo>
                            <a:pt x="342" y="0"/>
                          </a:lnTo>
                          <a:lnTo>
                            <a:pt x="94" y="0"/>
                          </a:lnTo>
                          <a:lnTo>
                            <a:pt x="196" y="21"/>
                          </a:lnTo>
                          <a:lnTo>
                            <a:pt x="0" y="9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12" name="Freeform 99">
                      <a:extLst>
                        <a:ext uri="{FF2B5EF4-FFF2-40B4-BE49-F238E27FC236}">
                          <a16:creationId xmlns:a16="http://schemas.microsoft.com/office/drawing/2014/main" id="{BA5C6E37-E949-7B7C-2568-BAFD9A4CA5C6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51" y="1639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97 h 125"/>
                        <a:gd name="T2" fmla="*/ 87 w 393"/>
                        <a:gd name="T3" fmla="*/ 125 h 125"/>
                        <a:gd name="T4" fmla="*/ 298 w 393"/>
                        <a:gd name="T5" fmla="*/ 42 h 125"/>
                        <a:gd name="T6" fmla="*/ 393 w 393"/>
                        <a:gd name="T7" fmla="*/ 70 h 125"/>
                        <a:gd name="T8" fmla="*/ 342 w 393"/>
                        <a:gd name="T9" fmla="*/ 0 h 125"/>
                        <a:gd name="T10" fmla="*/ 94 w 393"/>
                        <a:gd name="T11" fmla="*/ 0 h 125"/>
                        <a:gd name="T12" fmla="*/ 196 w 393"/>
                        <a:gd name="T13" fmla="*/ 21 h 125"/>
                        <a:gd name="T14" fmla="*/ 0 w 393"/>
                        <a:gd name="T15" fmla="*/ 97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97"/>
                          </a:moveTo>
                          <a:lnTo>
                            <a:pt x="87" y="125"/>
                          </a:lnTo>
                          <a:lnTo>
                            <a:pt x="298" y="42"/>
                          </a:lnTo>
                          <a:lnTo>
                            <a:pt x="393" y="70"/>
                          </a:lnTo>
                          <a:lnTo>
                            <a:pt x="342" y="0"/>
                          </a:lnTo>
                          <a:lnTo>
                            <a:pt x="94" y="0"/>
                          </a:lnTo>
                          <a:lnTo>
                            <a:pt x="196" y="21"/>
                          </a:lnTo>
                          <a:lnTo>
                            <a:pt x="0" y="9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13" name="Freeform 100">
                      <a:extLst>
                        <a:ext uri="{FF2B5EF4-FFF2-40B4-BE49-F238E27FC236}">
                          <a16:creationId xmlns:a16="http://schemas.microsoft.com/office/drawing/2014/main" id="{C33C5BD7-7285-F181-1167-DE65768AA177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22" y="1785"/>
                      <a:ext cx="393" cy="132"/>
                    </a:xfrm>
                    <a:custGeom>
                      <a:avLst/>
                      <a:gdLst>
                        <a:gd name="T0" fmla="*/ 393 w 393"/>
                        <a:gd name="T1" fmla="*/ 28 h 132"/>
                        <a:gd name="T2" fmla="*/ 305 w 393"/>
                        <a:gd name="T3" fmla="*/ 0 h 132"/>
                        <a:gd name="T4" fmla="*/ 102 w 393"/>
                        <a:gd name="T5" fmla="*/ 83 h 132"/>
                        <a:gd name="T6" fmla="*/ 0 w 393"/>
                        <a:gd name="T7" fmla="*/ 55 h 132"/>
                        <a:gd name="T8" fmla="*/ 51 w 393"/>
                        <a:gd name="T9" fmla="*/ 132 h 132"/>
                        <a:gd name="T10" fmla="*/ 305 w 393"/>
                        <a:gd name="T11" fmla="*/ 132 h 132"/>
                        <a:gd name="T12" fmla="*/ 196 w 393"/>
                        <a:gd name="T13" fmla="*/ 104 h 132"/>
                        <a:gd name="T14" fmla="*/ 393 w 393"/>
                        <a:gd name="T15" fmla="*/ 28 h 132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32">
                          <a:moveTo>
                            <a:pt x="393" y="28"/>
                          </a:moveTo>
                          <a:lnTo>
                            <a:pt x="305" y="0"/>
                          </a:lnTo>
                          <a:lnTo>
                            <a:pt x="102" y="83"/>
                          </a:lnTo>
                          <a:lnTo>
                            <a:pt x="0" y="55"/>
                          </a:lnTo>
                          <a:lnTo>
                            <a:pt x="51" y="132"/>
                          </a:lnTo>
                          <a:lnTo>
                            <a:pt x="305" y="132"/>
                          </a:lnTo>
                          <a:lnTo>
                            <a:pt x="196" y="104"/>
                          </a:lnTo>
                          <a:lnTo>
                            <a:pt x="393" y="2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14" name="Freeform 101">
                      <a:extLst>
                        <a:ext uri="{FF2B5EF4-FFF2-40B4-BE49-F238E27FC236}">
                          <a16:creationId xmlns:a16="http://schemas.microsoft.com/office/drawing/2014/main" id="{ECD16EC3-E43A-3C6D-812B-2742F0A971B8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22" y="1785"/>
                      <a:ext cx="393" cy="132"/>
                    </a:xfrm>
                    <a:custGeom>
                      <a:avLst/>
                      <a:gdLst>
                        <a:gd name="T0" fmla="*/ 393 w 393"/>
                        <a:gd name="T1" fmla="*/ 28 h 132"/>
                        <a:gd name="T2" fmla="*/ 305 w 393"/>
                        <a:gd name="T3" fmla="*/ 0 h 132"/>
                        <a:gd name="T4" fmla="*/ 102 w 393"/>
                        <a:gd name="T5" fmla="*/ 83 h 132"/>
                        <a:gd name="T6" fmla="*/ 0 w 393"/>
                        <a:gd name="T7" fmla="*/ 55 h 132"/>
                        <a:gd name="T8" fmla="*/ 51 w 393"/>
                        <a:gd name="T9" fmla="*/ 132 h 132"/>
                        <a:gd name="T10" fmla="*/ 305 w 393"/>
                        <a:gd name="T11" fmla="*/ 132 h 132"/>
                        <a:gd name="T12" fmla="*/ 196 w 393"/>
                        <a:gd name="T13" fmla="*/ 104 h 132"/>
                        <a:gd name="T14" fmla="*/ 393 w 393"/>
                        <a:gd name="T15" fmla="*/ 28 h 132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32">
                          <a:moveTo>
                            <a:pt x="393" y="28"/>
                          </a:moveTo>
                          <a:lnTo>
                            <a:pt x="305" y="0"/>
                          </a:lnTo>
                          <a:lnTo>
                            <a:pt x="102" y="83"/>
                          </a:lnTo>
                          <a:lnTo>
                            <a:pt x="0" y="55"/>
                          </a:lnTo>
                          <a:lnTo>
                            <a:pt x="51" y="132"/>
                          </a:lnTo>
                          <a:lnTo>
                            <a:pt x="305" y="132"/>
                          </a:lnTo>
                          <a:lnTo>
                            <a:pt x="196" y="104"/>
                          </a:lnTo>
                          <a:lnTo>
                            <a:pt x="393" y="2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15" name="Freeform 102">
                      <a:extLst>
                        <a:ext uri="{FF2B5EF4-FFF2-40B4-BE49-F238E27FC236}">
                          <a16:creationId xmlns:a16="http://schemas.microsoft.com/office/drawing/2014/main" id="{CC8090B8-A2BF-3585-A4C0-C356F6DF15CC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44" y="1632"/>
                      <a:ext cx="392" cy="125"/>
                    </a:xfrm>
                    <a:custGeom>
                      <a:avLst/>
                      <a:gdLst>
                        <a:gd name="T0" fmla="*/ 0 w 392"/>
                        <a:gd name="T1" fmla="*/ 28 h 125"/>
                        <a:gd name="T2" fmla="*/ 87 w 392"/>
                        <a:gd name="T3" fmla="*/ 0 h 125"/>
                        <a:gd name="T4" fmla="*/ 298 w 392"/>
                        <a:gd name="T5" fmla="*/ 77 h 125"/>
                        <a:gd name="T6" fmla="*/ 392 w 392"/>
                        <a:gd name="T7" fmla="*/ 56 h 125"/>
                        <a:gd name="T8" fmla="*/ 341 w 392"/>
                        <a:gd name="T9" fmla="*/ 125 h 125"/>
                        <a:gd name="T10" fmla="*/ 94 w 392"/>
                        <a:gd name="T11" fmla="*/ 125 h 125"/>
                        <a:gd name="T12" fmla="*/ 196 w 392"/>
                        <a:gd name="T13" fmla="*/ 104 h 125"/>
                        <a:gd name="T14" fmla="*/ 0 w 392"/>
                        <a:gd name="T15" fmla="*/ 28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2" h="125">
                          <a:moveTo>
                            <a:pt x="0" y="28"/>
                          </a:moveTo>
                          <a:lnTo>
                            <a:pt x="87" y="0"/>
                          </a:lnTo>
                          <a:lnTo>
                            <a:pt x="298" y="77"/>
                          </a:lnTo>
                          <a:lnTo>
                            <a:pt x="392" y="56"/>
                          </a:lnTo>
                          <a:lnTo>
                            <a:pt x="341" y="125"/>
                          </a:lnTo>
                          <a:lnTo>
                            <a:pt x="94" y="125"/>
                          </a:lnTo>
                          <a:lnTo>
                            <a:pt x="196" y="104"/>
                          </a:lnTo>
                          <a:lnTo>
                            <a:pt x="0" y="2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16" name="Freeform 103">
                      <a:extLst>
                        <a:ext uri="{FF2B5EF4-FFF2-40B4-BE49-F238E27FC236}">
                          <a16:creationId xmlns:a16="http://schemas.microsoft.com/office/drawing/2014/main" id="{390FCBA0-A4BB-1EB1-D0A3-6784DE75B04E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44" y="1632"/>
                      <a:ext cx="392" cy="125"/>
                    </a:xfrm>
                    <a:custGeom>
                      <a:avLst/>
                      <a:gdLst>
                        <a:gd name="T0" fmla="*/ 0 w 392"/>
                        <a:gd name="T1" fmla="*/ 28 h 125"/>
                        <a:gd name="T2" fmla="*/ 87 w 392"/>
                        <a:gd name="T3" fmla="*/ 0 h 125"/>
                        <a:gd name="T4" fmla="*/ 298 w 392"/>
                        <a:gd name="T5" fmla="*/ 77 h 125"/>
                        <a:gd name="T6" fmla="*/ 392 w 392"/>
                        <a:gd name="T7" fmla="*/ 56 h 125"/>
                        <a:gd name="T8" fmla="*/ 341 w 392"/>
                        <a:gd name="T9" fmla="*/ 125 h 125"/>
                        <a:gd name="T10" fmla="*/ 94 w 392"/>
                        <a:gd name="T11" fmla="*/ 125 h 125"/>
                        <a:gd name="T12" fmla="*/ 196 w 392"/>
                        <a:gd name="T13" fmla="*/ 104 h 125"/>
                        <a:gd name="T14" fmla="*/ 0 w 392"/>
                        <a:gd name="T15" fmla="*/ 28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2" h="125">
                          <a:moveTo>
                            <a:pt x="0" y="28"/>
                          </a:moveTo>
                          <a:lnTo>
                            <a:pt x="87" y="0"/>
                          </a:lnTo>
                          <a:lnTo>
                            <a:pt x="298" y="77"/>
                          </a:lnTo>
                          <a:lnTo>
                            <a:pt x="392" y="56"/>
                          </a:lnTo>
                          <a:lnTo>
                            <a:pt x="341" y="125"/>
                          </a:lnTo>
                          <a:lnTo>
                            <a:pt x="94" y="125"/>
                          </a:lnTo>
                          <a:lnTo>
                            <a:pt x="196" y="104"/>
                          </a:lnTo>
                          <a:lnTo>
                            <a:pt x="0" y="2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17" name="Freeform 104">
                      <a:extLst>
                        <a:ext uri="{FF2B5EF4-FFF2-40B4-BE49-F238E27FC236}">
                          <a16:creationId xmlns:a16="http://schemas.microsoft.com/office/drawing/2014/main" id="{778DDED4-FDCD-D203-E883-F7147BF29FC7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36" y="1799"/>
                      <a:ext cx="393" cy="124"/>
                    </a:xfrm>
                    <a:custGeom>
                      <a:avLst/>
                      <a:gdLst>
                        <a:gd name="T0" fmla="*/ 393 w 393"/>
                        <a:gd name="T1" fmla="*/ 97 h 124"/>
                        <a:gd name="T2" fmla="*/ 306 w 393"/>
                        <a:gd name="T3" fmla="*/ 124 h 124"/>
                        <a:gd name="T4" fmla="*/ 102 w 393"/>
                        <a:gd name="T5" fmla="*/ 41 h 124"/>
                        <a:gd name="T6" fmla="*/ 0 w 393"/>
                        <a:gd name="T7" fmla="*/ 69 h 124"/>
                        <a:gd name="T8" fmla="*/ 51 w 393"/>
                        <a:gd name="T9" fmla="*/ 0 h 124"/>
                        <a:gd name="T10" fmla="*/ 306 w 393"/>
                        <a:gd name="T11" fmla="*/ 0 h 124"/>
                        <a:gd name="T12" fmla="*/ 197 w 393"/>
                        <a:gd name="T13" fmla="*/ 21 h 124"/>
                        <a:gd name="T14" fmla="*/ 393 w 393"/>
                        <a:gd name="T15" fmla="*/ 97 h 12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4">
                          <a:moveTo>
                            <a:pt x="393" y="97"/>
                          </a:moveTo>
                          <a:lnTo>
                            <a:pt x="306" y="124"/>
                          </a:lnTo>
                          <a:lnTo>
                            <a:pt x="102" y="41"/>
                          </a:lnTo>
                          <a:lnTo>
                            <a:pt x="0" y="69"/>
                          </a:lnTo>
                          <a:lnTo>
                            <a:pt x="51" y="0"/>
                          </a:lnTo>
                          <a:lnTo>
                            <a:pt x="306" y="0"/>
                          </a:lnTo>
                          <a:lnTo>
                            <a:pt x="197" y="21"/>
                          </a:lnTo>
                          <a:lnTo>
                            <a:pt x="393" y="9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18" name="Freeform 105">
                      <a:extLst>
                        <a:ext uri="{FF2B5EF4-FFF2-40B4-BE49-F238E27FC236}">
                          <a16:creationId xmlns:a16="http://schemas.microsoft.com/office/drawing/2014/main" id="{5E5F1E88-E65A-F9AB-9B38-F2821F8A9FC5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36" y="1799"/>
                      <a:ext cx="393" cy="124"/>
                    </a:xfrm>
                    <a:custGeom>
                      <a:avLst/>
                      <a:gdLst>
                        <a:gd name="T0" fmla="*/ 393 w 393"/>
                        <a:gd name="T1" fmla="*/ 97 h 124"/>
                        <a:gd name="T2" fmla="*/ 306 w 393"/>
                        <a:gd name="T3" fmla="*/ 124 h 124"/>
                        <a:gd name="T4" fmla="*/ 102 w 393"/>
                        <a:gd name="T5" fmla="*/ 41 h 124"/>
                        <a:gd name="T6" fmla="*/ 0 w 393"/>
                        <a:gd name="T7" fmla="*/ 69 h 124"/>
                        <a:gd name="T8" fmla="*/ 51 w 393"/>
                        <a:gd name="T9" fmla="*/ 0 h 124"/>
                        <a:gd name="T10" fmla="*/ 306 w 393"/>
                        <a:gd name="T11" fmla="*/ 0 h 124"/>
                        <a:gd name="T12" fmla="*/ 197 w 393"/>
                        <a:gd name="T13" fmla="*/ 21 h 124"/>
                        <a:gd name="T14" fmla="*/ 393 w 393"/>
                        <a:gd name="T15" fmla="*/ 97 h 12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4">
                          <a:moveTo>
                            <a:pt x="393" y="97"/>
                          </a:moveTo>
                          <a:lnTo>
                            <a:pt x="306" y="124"/>
                          </a:lnTo>
                          <a:lnTo>
                            <a:pt x="102" y="41"/>
                          </a:lnTo>
                          <a:lnTo>
                            <a:pt x="0" y="69"/>
                          </a:lnTo>
                          <a:lnTo>
                            <a:pt x="51" y="0"/>
                          </a:lnTo>
                          <a:lnTo>
                            <a:pt x="306" y="0"/>
                          </a:lnTo>
                          <a:lnTo>
                            <a:pt x="197" y="21"/>
                          </a:lnTo>
                          <a:lnTo>
                            <a:pt x="393" y="9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</p:grpSp>
              <p:grpSp>
                <p:nvGrpSpPr>
                  <p:cNvPr id="402" name="Group 106">
                    <a:extLst>
                      <a:ext uri="{FF2B5EF4-FFF2-40B4-BE49-F238E27FC236}">
                        <a16:creationId xmlns:a16="http://schemas.microsoft.com/office/drawing/2014/main" id="{B2E0504E-CB02-9427-2CBF-A4160B3309F4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429" y="1639"/>
                    <a:ext cx="822" cy="291"/>
                    <a:chOff x="429" y="1639"/>
                    <a:chExt cx="822" cy="291"/>
                  </a:xfrm>
                </p:grpSpPr>
                <p:sp>
                  <p:nvSpPr>
                    <p:cNvPr id="403" name="Freeform 107">
                      <a:extLst>
                        <a:ext uri="{FF2B5EF4-FFF2-40B4-BE49-F238E27FC236}">
                          <a16:creationId xmlns:a16="http://schemas.microsoft.com/office/drawing/2014/main" id="{C5451EB4-99F2-24C5-95DC-C86A0351C80C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58" y="1646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97 h 125"/>
                        <a:gd name="T2" fmla="*/ 87 w 393"/>
                        <a:gd name="T3" fmla="*/ 125 h 125"/>
                        <a:gd name="T4" fmla="*/ 298 w 393"/>
                        <a:gd name="T5" fmla="*/ 42 h 125"/>
                        <a:gd name="T6" fmla="*/ 393 w 393"/>
                        <a:gd name="T7" fmla="*/ 70 h 125"/>
                        <a:gd name="T8" fmla="*/ 342 w 393"/>
                        <a:gd name="T9" fmla="*/ 0 h 125"/>
                        <a:gd name="T10" fmla="*/ 95 w 393"/>
                        <a:gd name="T11" fmla="*/ 0 h 125"/>
                        <a:gd name="T12" fmla="*/ 197 w 393"/>
                        <a:gd name="T13" fmla="*/ 21 h 125"/>
                        <a:gd name="T14" fmla="*/ 0 w 393"/>
                        <a:gd name="T15" fmla="*/ 97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97"/>
                          </a:moveTo>
                          <a:lnTo>
                            <a:pt x="87" y="125"/>
                          </a:lnTo>
                          <a:lnTo>
                            <a:pt x="298" y="42"/>
                          </a:lnTo>
                          <a:lnTo>
                            <a:pt x="393" y="70"/>
                          </a:lnTo>
                          <a:lnTo>
                            <a:pt x="342" y="0"/>
                          </a:lnTo>
                          <a:lnTo>
                            <a:pt x="95" y="0"/>
                          </a:lnTo>
                          <a:lnTo>
                            <a:pt x="197" y="21"/>
                          </a:lnTo>
                          <a:lnTo>
                            <a:pt x="0" y="9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04" name="Freeform 108">
                      <a:extLst>
                        <a:ext uri="{FF2B5EF4-FFF2-40B4-BE49-F238E27FC236}">
                          <a16:creationId xmlns:a16="http://schemas.microsoft.com/office/drawing/2014/main" id="{00EBF860-640E-2994-9191-8F15ECD63DF9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58" y="1646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97 h 125"/>
                        <a:gd name="T2" fmla="*/ 87 w 393"/>
                        <a:gd name="T3" fmla="*/ 125 h 125"/>
                        <a:gd name="T4" fmla="*/ 298 w 393"/>
                        <a:gd name="T5" fmla="*/ 42 h 125"/>
                        <a:gd name="T6" fmla="*/ 393 w 393"/>
                        <a:gd name="T7" fmla="*/ 70 h 125"/>
                        <a:gd name="T8" fmla="*/ 342 w 393"/>
                        <a:gd name="T9" fmla="*/ 0 h 125"/>
                        <a:gd name="T10" fmla="*/ 95 w 393"/>
                        <a:gd name="T11" fmla="*/ 0 h 125"/>
                        <a:gd name="T12" fmla="*/ 197 w 393"/>
                        <a:gd name="T13" fmla="*/ 21 h 125"/>
                        <a:gd name="T14" fmla="*/ 0 w 393"/>
                        <a:gd name="T15" fmla="*/ 97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97"/>
                          </a:moveTo>
                          <a:lnTo>
                            <a:pt x="87" y="125"/>
                          </a:lnTo>
                          <a:lnTo>
                            <a:pt x="298" y="42"/>
                          </a:lnTo>
                          <a:lnTo>
                            <a:pt x="393" y="70"/>
                          </a:lnTo>
                          <a:lnTo>
                            <a:pt x="342" y="0"/>
                          </a:lnTo>
                          <a:lnTo>
                            <a:pt x="95" y="0"/>
                          </a:lnTo>
                          <a:lnTo>
                            <a:pt x="197" y="21"/>
                          </a:lnTo>
                          <a:lnTo>
                            <a:pt x="0" y="9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05" name="Freeform 109">
                      <a:extLst>
                        <a:ext uri="{FF2B5EF4-FFF2-40B4-BE49-F238E27FC236}">
                          <a16:creationId xmlns:a16="http://schemas.microsoft.com/office/drawing/2014/main" id="{F66D85C3-A363-E8D6-4ABD-0FC487BCCB22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29" y="1792"/>
                      <a:ext cx="393" cy="131"/>
                    </a:xfrm>
                    <a:custGeom>
                      <a:avLst/>
                      <a:gdLst>
                        <a:gd name="T0" fmla="*/ 393 w 393"/>
                        <a:gd name="T1" fmla="*/ 28 h 131"/>
                        <a:gd name="T2" fmla="*/ 306 w 393"/>
                        <a:gd name="T3" fmla="*/ 0 h 131"/>
                        <a:gd name="T4" fmla="*/ 102 w 393"/>
                        <a:gd name="T5" fmla="*/ 83 h 131"/>
                        <a:gd name="T6" fmla="*/ 0 w 393"/>
                        <a:gd name="T7" fmla="*/ 55 h 131"/>
                        <a:gd name="T8" fmla="*/ 51 w 393"/>
                        <a:gd name="T9" fmla="*/ 131 h 131"/>
                        <a:gd name="T10" fmla="*/ 306 w 393"/>
                        <a:gd name="T11" fmla="*/ 131 h 131"/>
                        <a:gd name="T12" fmla="*/ 196 w 393"/>
                        <a:gd name="T13" fmla="*/ 104 h 131"/>
                        <a:gd name="T14" fmla="*/ 393 w 393"/>
                        <a:gd name="T15" fmla="*/ 28 h 131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31">
                          <a:moveTo>
                            <a:pt x="393" y="28"/>
                          </a:moveTo>
                          <a:lnTo>
                            <a:pt x="306" y="0"/>
                          </a:lnTo>
                          <a:lnTo>
                            <a:pt x="102" y="83"/>
                          </a:lnTo>
                          <a:lnTo>
                            <a:pt x="0" y="55"/>
                          </a:lnTo>
                          <a:lnTo>
                            <a:pt x="51" y="131"/>
                          </a:lnTo>
                          <a:lnTo>
                            <a:pt x="306" y="131"/>
                          </a:lnTo>
                          <a:lnTo>
                            <a:pt x="196" y="104"/>
                          </a:lnTo>
                          <a:lnTo>
                            <a:pt x="393" y="28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06" name="Freeform 110">
                      <a:extLst>
                        <a:ext uri="{FF2B5EF4-FFF2-40B4-BE49-F238E27FC236}">
                          <a16:creationId xmlns:a16="http://schemas.microsoft.com/office/drawing/2014/main" id="{5A0E2ABE-16AE-B308-18DA-13162E9EF07B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29" y="1792"/>
                      <a:ext cx="393" cy="131"/>
                    </a:xfrm>
                    <a:custGeom>
                      <a:avLst/>
                      <a:gdLst>
                        <a:gd name="T0" fmla="*/ 393 w 393"/>
                        <a:gd name="T1" fmla="*/ 28 h 131"/>
                        <a:gd name="T2" fmla="*/ 306 w 393"/>
                        <a:gd name="T3" fmla="*/ 0 h 131"/>
                        <a:gd name="T4" fmla="*/ 102 w 393"/>
                        <a:gd name="T5" fmla="*/ 83 h 131"/>
                        <a:gd name="T6" fmla="*/ 0 w 393"/>
                        <a:gd name="T7" fmla="*/ 55 h 131"/>
                        <a:gd name="T8" fmla="*/ 51 w 393"/>
                        <a:gd name="T9" fmla="*/ 131 h 131"/>
                        <a:gd name="T10" fmla="*/ 306 w 393"/>
                        <a:gd name="T11" fmla="*/ 131 h 131"/>
                        <a:gd name="T12" fmla="*/ 196 w 393"/>
                        <a:gd name="T13" fmla="*/ 104 h 131"/>
                        <a:gd name="T14" fmla="*/ 393 w 393"/>
                        <a:gd name="T15" fmla="*/ 28 h 131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31">
                          <a:moveTo>
                            <a:pt x="393" y="28"/>
                          </a:moveTo>
                          <a:lnTo>
                            <a:pt x="306" y="0"/>
                          </a:lnTo>
                          <a:lnTo>
                            <a:pt x="102" y="83"/>
                          </a:lnTo>
                          <a:lnTo>
                            <a:pt x="0" y="55"/>
                          </a:lnTo>
                          <a:lnTo>
                            <a:pt x="51" y="131"/>
                          </a:lnTo>
                          <a:lnTo>
                            <a:pt x="306" y="131"/>
                          </a:lnTo>
                          <a:lnTo>
                            <a:pt x="196" y="104"/>
                          </a:lnTo>
                          <a:lnTo>
                            <a:pt x="393" y="28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07" name="Freeform 111">
                      <a:extLst>
                        <a:ext uri="{FF2B5EF4-FFF2-40B4-BE49-F238E27FC236}">
                          <a16:creationId xmlns:a16="http://schemas.microsoft.com/office/drawing/2014/main" id="{67D5FB93-2E15-CD0C-C774-09BA53CA7714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51" y="1639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28 h 125"/>
                        <a:gd name="T2" fmla="*/ 87 w 393"/>
                        <a:gd name="T3" fmla="*/ 0 h 125"/>
                        <a:gd name="T4" fmla="*/ 298 w 393"/>
                        <a:gd name="T5" fmla="*/ 77 h 125"/>
                        <a:gd name="T6" fmla="*/ 393 w 393"/>
                        <a:gd name="T7" fmla="*/ 56 h 125"/>
                        <a:gd name="T8" fmla="*/ 342 w 393"/>
                        <a:gd name="T9" fmla="*/ 125 h 125"/>
                        <a:gd name="T10" fmla="*/ 94 w 393"/>
                        <a:gd name="T11" fmla="*/ 125 h 125"/>
                        <a:gd name="T12" fmla="*/ 196 w 393"/>
                        <a:gd name="T13" fmla="*/ 104 h 125"/>
                        <a:gd name="T14" fmla="*/ 0 w 393"/>
                        <a:gd name="T15" fmla="*/ 28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28"/>
                          </a:moveTo>
                          <a:lnTo>
                            <a:pt x="87" y="0"/>
                          </a:lnTo>
                          <a:lnTo>
                            <a:pt x="298" y="77"/>
                          </a:lnTo>
                          <a:lnTo>
                            <a:pt x="393" y="56"/>
                          </a:lnTo>
                          <a:lnTo>
                            <a:pt x="342" y="125"/>
                          </a:lnTo>
                          <a:lnTo>
                            <a:pt x="94" y="125"/>
                          </a:lnTo>
                          <a:lnTo>
                            <a:pt x="196" y="104"/>
                          </a:lnTo>
                          <a:lnTo>
                            <a:pt x="0" y="28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08" name="Freeform 112">
                      <a:extLst>
                        <a:ext uri="{FF2B5EF4-FFF2-40B4-BE49-F238E27FC236}">
                          <a16:creationId xmlns:a16="http://schemas.microsoft.com/office/drawing/2014/main" id="{1BD4D774-DB59-B5B7-E9F6-A97AE436D47D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51" y="1639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28 h 125"/>
                        <a:gd name="T2" fmla="*/ 87 w 393"/>
                        <a:gd name="T3" fmla="*/ 0 h 125"/>
                        <a:gd name="T4" fmla="*/ 298 w 393"/>
                        <a:gd name="T5" fmla="*/ 77 h 125"/>
                        <a:gd name="T6" fmla="*/ 393 w 393"/>
                        <a:gd name="T7" fmla="*/ 56 h 125"/>
                        <a:gd name="T8" fmla="*/ 342 w 393"/>
                        <a:gd name="T9" fmla="*/ 125 h 125"/>
                        <a:gd name="T10" fmla="*/ 94 w 393"/>
                        <a:gd name="T11" fmla="*/ 125 h 125"/>
                        <a:gd name="T12" fmla="*/ 196 w 393"/>
                        <a:gd name="T13" fmla="*/ 104 h 125"/>
                        <a:gd name="T14" fmla="*/ 0 w 393"/>
                        <a:gd name="T15" fmla="*/ 28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28"/>
                          </a:moveTo>
                          <a:lnTo>
                            <a:pt x="87" y="0"/>
                          </a:lnTo>
                          <a:lnTo>
                            <a:pt x="298" y="77"/>
                          </a:lnTo>
                          <a:lnTo>
                            <a:pt x="393" y="56"/>
                          </a:lnTo>
                          <a:lnTo>
                            <a:pt x="342" y="125"/>
                          </a:lnTo>
                          <a:lnTo>
                            <a:pt x="94" y="125"/>
                          </a:lnTo>
                          <a:lnTo>
                            <a:pt x="196" y="104"/>
                          </a:lnTo>
                          <a:lnTo>
                            <a:pt x="0" y="28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09" name="Freeform 113">
                      <a:extLst>
                        <a:ext uri="{FF2B5EF4-FFF2-40B4-BE49-F238E27FC236}">
                          <a16:creationId xmlns:a16="http://schemas.microsoft.com/office/drawing/2014/main" id="{DAFB6E29-8734-79D4-19A3-D43AF47C890B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44" y="1806"/>
                      <a:ext cx="392" cy="124"/>
                    </a:xfrm>
                    <a:custGeom>
                      <a:avLst/>
                      <a:gdLst>
                        <a:gd name="T0" fmla="*/ 392 w 392"/>
                        <a:gd name="T1" fmla="*/ 97 h 124"/>
                        <a:gd name="T2" fmla="*/ 305 w 392"/>
                        <a:gd name="T3" fmla="*/ 124 h 124"/>
                        <a:gd name="T4" fmla="*/ 101 w 392"/>
                        <a:gd name="T5" fmla="*/ 41 h 124"/>
                        <a:gd name="T6" fmla="*/ 0 w 392"/>
                        <a:gd name="T7" fmla="*/ 69 h 124"/>
                        <a:gd name="T8" fmla="*/ 51 w 392"/>
                        <a:gd name="T9" fmla="*/ 0 h 124"/>
                        <a:gd name="T10" fmla="*/ 305 w 392"/>
                        <a:gd name="T11" fmla="*/ 0 h 124"/>
                        <a:gd name="T12" fmla="*/ 196 w 392"/>
                        <a:gd name="T13" fmla="*/ 20 h 124"/>
                        <a:gd name="T14" fmla="*/ 392 w 392"/>
                        <a:gd name="T15" fmla="*/ 97 h 12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2" h="124">
                          <a:moveTo>
                            <a:pt x="392" y="97"/>
                          </a:moveTo>
                          <a:lnTo>
                            <a:pt x="305" y="124"/>
                          </a:lnTo>
                          <a:lnTo>
                            <a:pt x="101" y="41"/>
                          </a:lnTo>
                          <a:lnTo>
                            <a:pt x="0" y="69"/>
                          </a:lnTo>
                          <a:lnTo>
                            <a:pt x="51" y="0"/>
                          </a:lnTo>
                          <a:lnTo>
                            <a:pt x="305" y="0"/>
                          </a:lnTo>
                          <a:lnTo>
                            <a:pt x="196" y="20"/>
                          </a:lnTo>
                          <a:lnTo>
                            <a:pt x="392" y="9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10" name="Freeform 114">
                      <a:extLst>
                        <a:ext uri="{FF2B5EF4-FFF2-40B4-BE49-F238E27FC236}">
                          <a16:creationId xmlns:a16="http://schemas.microsoft.com/office/drawing/2014/main" id="{3D0125D8-1739-4EFE-FC0D-6C111B3D7623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44" y="1806"/>
                      <a:ext cx="392" cy="124"/>
                    </a:xfrm>
                    <a:custGeom>
                      <a:avLst/>
                      <a:gdLst>
                        <a:gd name="T0" fmla="*/ 392 w 392"/>
                        <a:gd name="T1" fmla="*/ 97 h 124"/>
                        <a:gd name="T2" fmla="*/ 305 w 392"/>
                        <a:gd name="T3" fmla="*/ 124 h 124"/>
                        <a:gd name="T4" fmla="*/ 101 w 392"/>
                        <a:gd name="T5" fmla="*/ 41 h 124"/>
                        <a:gd name="T6" fmla="*/ 0 w 392"/>
                        <a:gd name="T7" fmla="*/ 69 h 124"/>
                        <a:gd name="T8" fmla="*/ 51 w 392"/>
                        <a:gd name="T9" fmla="*/ 0 h 124"/>
                        <a:gd name="T10" fmla="*/ 305 w 392"/>
                        <a:gd name="T11" fmla="*/ 0 h 124"/>
                        <a:gd name="T12" fmla="*/ 196 w 392"/>
                        <a:gd name="T13" fmla="*/ 20 h 124"/>
                        <a:gd name="T14" fmla="*/ 392 w 392"/>
                        <a:gd name="T15" fmla="*/ 97 h 12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2" h="124">
                          <a:moveTo>
                            <a:pt x="392" y="97"/>
                          </a:moveTo>
                          <a:lnTo>
                            <a:pt x="305" y="124"/>
                          </a:lnTo>
                          <a:lnTo>
                            <a:pt x="101" y="41"/>
                          </a:lnTo>
                          <a:lnTo>
                            <a:pt x="0" y="69"/>
                          </a:lnTo>
                          <a:lnTo>
                            <a:pt x="51" y="0"/>
                          </a:lnTo>
                          <a:lnTo>
                            <a:pt x="305" y="0"/>
                          </a:lnTo>
                          <a:lnTo>
                            <a:pt x="196" y="20"/>
                          </a:lnTo>
                          <a:lnTo>
                            <a:pt x="392" y="9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</p:grpSp>
            </p:grpSp>
          </p:grpSp>
          <p:sp>
            <p:nvSpPr>
              <p:cNvPr id="398" name="WordArt 115">
                <a:extLst>
                  <a:ext uri="{FF2B5EF4-FFF2-40B4-BE49-F238E27FC236}">
                    <a16:creationId xmlns:a16="http://schemas.microsoft.com/office/drawing/2014/main" id="{09542AFC-DD80-0856-9913-4F5AD6E921F5}"/>
                  </a:ext>
                </a:extLst>
              </p:cNvPr>
              <p:cNvSpPr>
                <a:spLocks noChangeAspect="1" noChangeArrowheads="1" noChangeShapeType="1" noTextEdit="1"/>
              </p:cNvSpPr>
              <p:nvPr/>
            </p:nvSpPr>
            <p:spPr bwMode="auto">
              <a:xfrm>
                <a:off x="3360" y="2376"/>
                <a:ext cx="864" cy="259"/>
              </a:xfrm>
              <a:prstGeom prst="rect">
                <a:avLst/>
              </a:prstGeom>
            </p:spPr>
            <p:txBody>
              <a:bodyPr wrap="none" fromWordArt="1">
                <a:prstTxWarp prst="textCanDown">
                  <a:avLst>
                    <a:gd name="adj" fmla="val 33333"/>
                  </a:avLst>
                </a:prstTxWarp>
              </a:bodyPr>
              <a:lstStyle/>
              <a:p>
                <a:pPr algn="ctr"/>
                <a:endParaRPr lang="en-GB" sz="1400" kern="10">
                  <a:ln w="9525">
                    <a:solidFill>
                      <a:srgbClr val="FFFFFF"/>
                    </a:solidFill>
                    <a:round/>
                    <a:headEnd/>
                    <a:tailEnd/>
                  </a:ln>
                  <a:solidFill>
                    <a:srgbClr val="FFFFFF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  <p:sp>
          <p:nvSpPr>
            <p:cNvPr id="396" name="WordArt 68">
              <a:extLst>
                <a:ext uri="{FF2B5EF4-FFF2-40B4-BE49-F238E27FC236}">
                  <a16:creationId xmlns:a16="http://schemas.microsoft.com/office/drawing/2014/main" id="{B3BFD61C-DFCD-F908-1211-A3476253F3ED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39138" y="2769321"/>
              <a:ext cx="1283449" cy="172505"/>
            </a:xfrm>
            <a:prstGeom prst="rect">
              <a:avLst/>
            </a:prstGeom>
          </p:spPr>
          <p:txBody>
            <a:bodyPr wrap="none" fromWordArt="1">
              <a:prstTxWarp prst="textCanDown">
                <a:avLst>
                  <a:gd name="adj" fmla="val 33333"/>
                </a:avLst>
              </a:prstTxWarp>
            </a:bodyPr>
            <a:lstStyle/>
            <a:p>
              <a:pPr algn="ctr"/>
              <a:r>
                <a:rPr lang="en-US" sz="1400" kern="10">
                  <a:ln w="9525">
                    <a:solidFill>
                      <a:srgbClr val="FFFFFF"/>
                    </a:solidFill>
                    <a:round/>
                    <a:headEnd/>
                    <a:tailEnd/>
                  </a:ln>
                  <a:solidFill>
                    <a:srgbClr val="FFFFFF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leaf_1_0_1</a:t>
              </a:r>
            </a:p>
          </p:txBody>
        </p:sp>
      </p:grpSp>
      <p:sp>
        <p:nvSpPr>
          <p:cNvPr id="55" name="Text Box 136">
            <a:extLst>
              <a:ext uri="{FF2B5EF4-FFF2-40B4-BE49-F238E27FC236}">
                <a16:creationId xmlns:a16="http://schemas.microsoft.com/office/drawing/2014/main" id="{7F51F8F8-10D6-B694-A3AD-232E35E854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50161" y="4815337"/>
            <a:ext cx="1615554" cy="246221"/>
          </a:xfrm>
          <a:prstGeom prst="rect">
            <a:avLst/>
          </a:prstGeom>
          <a:solidFill>
            <a:schemeClr val="bg1"/>
          </a:solidFill>
          <a:ln w="9525">
            <a:solidFill>
              <a:srgbClr val="5F5F5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it-IT" altLang="it-IT" sz="1000" b="1" dirty="0">
                <a:latin typeface="Courier New" panose="02070309020205020404" pitchFamily="49" charset="0"/>
              </a:rPr>
              <a:t>lo: 192.168.0.2/32</a:t>
            </a:r>
          </a:p>
        </p:txBody>
      </p:sp>
      <p:sp>
        <p:nvSpPr>
          <p:cNvPr id="102" name="Line 66">
            <a:extLst>
              <a:ext uri="{FF2B5EF4-FFF2-40B4-BE49-F238E27FC236}">
                <a16:creationId xmlns:a16="http://schemas.microsoft.com/office/drawing/2014/main" id="{886E74D3-9E15-5AD2-D57F-2E2D1D1DED83}"/>
              </a:ext>
            </a:extLst>
          </p:cNvPr>
          <p:cNvSpPr>
            <a:spLocks noChangeShapeType="1"/>
          </p:cNvSpPr>
          <p:nvPr/>
        </p:nvSpPr>
        <p:spPr bwMode="auto">
          <a:xfrm>
            <a:off x="10042294" y="4298102"/>
            <a:ext cx="1135911" cy="521046"/>
          </a:xfrm>
          <a:prstGeom prst="line">
            <a:avLst/>
          </a:prstGeom>
          <a:noFill/>
          <a:ln w="19050">
            <a:solidFill>
              <a:srgbClr val="5F5F5F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it-IT" dirty="0"/>
          </a:p>
        </p:txBody>
      </p:sp>
      <p:sp>
        <p:nvSpPr>
          <p:cNvPr id="103" name="Line 66">
            <a:extLst>
              <a:ext uri="{FF2B5EF4-FFF2-40B4-BE49-F238E27FC236}">
                <a16:creationId xmlns:a16="http://schemas.microsoft.com/office/drawing/2014/main" id="{77BB7C4A-0D71-F671-BC57-BD1775657B72}"/>
              </a:ext>
            </a:extLst>
          </p:cNvPr>
          <p:cNvSpPr>
            <a:spLocks noChangeShapeType="1"/>
          </p:cNvSpPr>
          <p:nvPr/>
        </p:nvSpPr>
        <p:spPr bwMode="auto">
          <a:xfrm>
            <a:off x="8390665" y="4325442"/>
            <a:ext cx="2744772" cy="481983"/>
          </a:xfrm>
          <a:prstGeom prst="line">
            <a:avLst/>
          </a:prstGeom>
          <a:noFill/>
          <a:ln w="19050">
            <a:solidFill>
              <a:srgbClr val="5F5F5F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409531833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63CC9-F7AB-9DA6-1168-6854B73C6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leaf configuration example – part 1</a:t>
            </a:r>
          </a:p>
        </p:txBody>
      </p:sp>
      <p:grpSp>
        <p:nvGrpSpPr>
          <p:cNvPr id="5" name="Group 15">
            <a:extLst>
              <a:ext uri="{FF2B5EF4-FFF2-40B4-BE49-F238E27FC236}">
                <a16:creationId xmlns:a16="http://schemas.microsoft.com/office/drawing/2014/main" id="{53A831A4-727C-9551-90DE-8F7593F78A23}"/>
              </a:ext>
            </a:extLst>
          </p:cNvPr>
          <p:cNvGrpSpPr>
            <a:grpSpLocks/>
          </p:cNvGrpSpPr>
          <p:nvPr/>
        </p:nvGrpSpPr>
        <p:grpSpPr bwMode="auto">
          <a:xfrm>
            <a:off x="720522" y="1389736"/>
            <a:ext cx="10058403" cy="4791077"/>
            <a:chOff x="126" y="2432"/>
            <a:chExt cx="13307" cy="3018"/>
          </a:xfrm>
        </p:grpSpPr>
        <p:sp>
          <p:nvSpPr>
            <p:cNvPr id="6" name="AutoShape 5">
              <a:extLst>
                <a:ext uri="{FF2B5EF4-FFF2-40B4-BE49-F238E27FC236}">
                  <a16:creationId xmlns:a16="http://schemas.microsoft.com/office/drawing/2014/main" id="{F5BCCBAA-FCE9-D483-5173-3F0F82C9C8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6" y="2614"/>
              <a:ext cx="13307" cy="2836"/>
            </a:xfrm>
            <a:prstGeom prst="foldedCorner">
              <a:avLst>
                <a:gd name="adj" fmla="val 8278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66CC00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SzPct val="7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err="1">
                  <a:latin typeface="Consolas" panose="020B0609020204030204" pitchFamily="49" charset="0"/>
                  <a:cs typeface="Consolas" panose="020B0609020204030204" pitchFamily="49" charset="0"/>
                </a:rPr>
                <a:t>ifconfig</a:t>
              </a: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eth0 10.0.0.1/30 up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err="1">
                  <a:latin typeface="Consolas" panose="020B0609020204030204" pitchFamily="49" charset="0"/>
                  <a:cs typeface="Consolas" panose="020B0609020204030204" pitchFamily="49" charset="0"/>
                </a:rPr>
                <a:t>ifconfig</a:t>
              </a: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eth1 10.0.0.5/30 up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it-IT" sz="1600" b="1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# Create loopback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err="1">
                  <a:latin typeface="Consolas" panose="020B0609020204030204" pitchFamily="49" charset="0"/>
                  <a:cs typeface="Consolas" panose="020B0609020204030204" pitchFamily="49" charset="0"/>
                </a:rPr>
                <a:t>ip</a:t>
              </a: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altLang="it-IT" sz="1600" b="1" err="1">
                  <a:latin typeface="Consolas" panose="020B0609020204030204" pitchFamily="49" charset="0"/>
                  <a:cs typeface="Consolas" panose="020B0609020204030204" pitchFamily="49" charset="0"/>
                </a:rPr>
                <a:t>addr</a:t>
              </a: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add 192.168.0.1/32 dev lo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route add 192.168.0.1/32 dev lo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it-IT" sz="1600" b="1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# Setting up VXLAN interfaces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err="1">
                  <a:latin typeface="Consolas" panose="020B0609020204030204" pitchFamily="49" charset="0"/>
                  <a:cs typeface="Consolas" panose="020B0609020204030204" pitchFamily="49" charset="0"/>
                </a:rPr>
                <a:t>ip</a:t>
              </a: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link add vtep5010 type </a:t>
              </a:r>
              <a:r>
                <a:rPr lang="en-US" altLang="it-IT" sz="1600" b="1" err="1">
                  <a:latin typeface="Consolas" panose="020B0609020204030204" pitchFamily="49" charset="0"/>
                  <a:cs typeface="Consolas" panose="020B0609020204030204" pitchFamily="49" charset="0"/>
                </a:rPr>
                <a:t>vxlan</a:t>
              </a: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id 5010 dev lo </a:t>
              </a:r>
              <a:r>
                <a:rPr lang="en-US" altLang="it-IT" sz="1600" b="1" err="1">
                  <a:latin typeface="Consolas" panose="020B0609020204030204" pitchFamily="49" charset="0"/>
                  <a:cs typeface="Consolas" panose="020B0609020204030204" pitchFamily="49" charset="0"/>
                </a:rPr>
                <a:t>dstport</a:t>
              </a: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4789 local 192.168.0.1 </a:t>
              </a:r>
              <a:r>
                <a:rPr lang="en-US" altLang="it-IT" sz="1600" b="1" err="1">
                  <a:latin typeface="Consolas" panose="020B0609020204030204" pitchFamily="49" charset="0"/>
                  <a:cs typeface="Consolas" panose="020B0609020204030204" pitchFamily="49" charset="0"/>
                </a:rPr>
                <a:t>nolearning</a:t>
              </a:r>
              <a:endParaRPr lang="en-US" altLang="it-IT" sz="1600" b="1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err="1">
                  <a:latin typeface="Consolas" panose="020B0609020204030204" pitchFamily="49" charset="0"/>
                  <a:cs typeface="Consolas" panose="020B0609020204030204" pitchFamily="49" charset="0"/>
                </a:rPr>
                <a:t>ip</a:t>
              </a: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link set up dev vtep5010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it-IT" sz="1600" b="1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err="1">
                  <a:latin typeface="Consolas" panose="020B0609020204030204" pitchFamily="49" charset="0"/>
                  <a:cs typeface="Consolas" panose="020B0609020204030204" pitchFamily="49" charset="0"/>
                </a:rPr>
                <a:t>ip</a:t>
              </a: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link add vtep5020 type </a:t>
              </a:r>
              <a:r>
                <a:rPr lang="en-US" altLang="it-IT" sz="1600" b="1" err="1">
                  <a:latin typeface="Consolas" panose="020B0609020204030204" pitchFamily="49" charset="0"/>
                  <a:cs typeface="Consolas" panose="020B0609020204030204" pitchFamily="49" charset="0"/>
                </a:rPr>
                <a:t>vxlan</a:t>
              </a: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id 5020 dev lo </a:t>
              </a:r>
              <a:r>
                <a:rPr lang="en-US" altLang="it-IT" sz="1600" b="1" err="1">
                  <a:latin typeface="Consolas" panose="020B0609020204030204" pitchFamily="49" charset="0"/>
                  <a:cs typeface="Consolas" panose="020B0609020204030204" pitchFamily="49" charset="0"/>
                </a:rPr>
                <a:t>dstport</a:t>
              </a: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4789 local 192.168.0.1 </a:t>
              </a:r>
              <a:r>
                <a:rPr lang="en-US" altLang="it-IT" sz="1600" b="1" err="1">
                  <a:latin typeface="Consolas" panose="020B0609020204030204" pitchFamily="49" charset="0"/>
                  <a:cs typeface="Consolas" panose="020B0609020204030204" pitchFamily="49" charset="0"/>
                </a:rPr>
                <a:t>nolearning</a:t>
              </a:r>
              <a:endParaRPr lang="en-US" altLang="it-IT" sz="1600" b="1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err="1">
                  <a:latin typeface="Consolas" panose="020B0609020204030204" pitchFamily="49" charset="0"/>
                  <a:cs typeface="Consolas" panose="020B0609020204030204" pitchFamily="49" charset="0"/>
                </a:rPr>
                <a:t>ip</a:t>
              </a: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link set up dev vtep5020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it-IT" sz="1600" b="1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err="1">
                  <a:latin typeface="Consolas" panose="020B0609020204030204" pitchFamily="49" charset="0"/>
                  <a:cs typeface="Consolas" panose="020B0609020204030204" pitchFamily="49" charset="0"/>
                </a:rPr>
                <a:t>ip</a:t>
              </a: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link add vtep5030 type </a:t>
              </a:r>
              <a:r>
                <a:rPr lang="en-US" altLang="it-IT" sz="1600" b="1" err="1">
                  <a:latin typeface="Consolas" panose="020B0609020204030204" pitchFamily="49" charset="0"/>
                  <a:cs typeface="Consolas" panose="020B0609020204030204" pitchFamily="49" charset="0"/>
                </a:rPr>
                <a:t>vxlan</a:t>
              </a: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id 5030 dev lo </a:t>
              </a:r>
              <a:r>
                <a:rPr lang="en-US" altLang="it-IT" sz="1600" b="1" err="1">
                  <a:latin typeface="Consolas" panose="020B0609020204030204" pitchFamily="49" charset="0"/>
                  <a:cs typeface="Consolas" panose="020B0609020204030204" pitchFamily="49" charset="0"/>
                </a:rPr>
                <a:t>dstport</a:t>
              </a: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4789 local 192.168.0.1 </a:t>
              </a:r>
              <a:r>
                <a:rPr lang="en-US" altLang="it-IT" sz="1600" b="1" err="1">
                  <a:latin typeface="Consolas" panose="020B0609020204030204" pitchFamily="49" charset="0"/>
                  <a:cs typeface="Consolas" panose="020B0609020204030204" pitchFamily="49" charset="0"/>
                </a:rPr>
                <a:t>nolearning</a:t>
              </a:r>
              <a:endParaRPr lang="en-US" altLang="it-IT" sz="1600" b="1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err="1">
                  <a:latin typeface="Consolas" panose="020B0609020204030204" pitchFamily="49" charset="0"/>
                  <a:cs typeface="Consolas" panose="020B0609020204030204" pitchFamily="49" charset="0"/>
                </a:rPr>
                <a:t>ip</a:t>
              </a: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link set up dev vtep5030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it-IT" sz="1100" b="1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7" name="AutoShape 9">
              <a:extLst>
                <a:ext uri="{FF2B5EF4-FFF2-40B4-BE49-F238E27FC236}">
                  <a16:creationId xmlns:a16="http://schemas.microsoft.com/office/drawing/2014/main" id="{5C97C4BB-0975-D591-0F01-DE2DFBDDEA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" y="2432"/>
              <a:ext cx="4239" cy="227"/>
            </a:xfrm>
            <a:prstGeom prst="foldedCorner">
              <a:avLst>
                <a:gd name="adj" fmla="val 8278"/>
              </a:avLst>
            </a:prstGeom>
            <a:solidFill>
              <a:schemeClr val="accent2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66CC00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SzPct val="7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leaf_1_0_1.startup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8C435703-E8C0-F680-7165-AC4F2D3ECA43}"/>
              </a:ext>
            </a:extLst>
          </p:cNvPr>
          <p:cNvSpPr txBox="1"/>
          <p:nvPr/>
        </p:nvSpPr>
        <p:spPr>
          <a:xfrm>
            <a:off x="5873484" y="1860307"/>
            <a:ext cx="2579237" cy="9233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/>
              <a:t>configure an anycast IP address on the loopback interface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965D20F2-569A-8AD1-C0E7-FD3784C8785F}"/>
              </a:ext>
            </a:extLst>
          </p:cNvPr>
          <p:cNvCxnSpPr>
            <a:cxnSpLocks/>
            <a:stCxn id="3" idx="1"/>
          </p:cNvCxnSpPr>
          <p:nvPr/>
        </p:nvCxnSpPr>
        <p:spPr>
          <a:xfrm flipH="1">
            <a:off x="4546775" y="2321972"/>
            <a:ext cx="1326709" cy="54322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E9DCB5A-5FE3-5502-758E-273345EF15B4}"/>
              </a:ext>
            </a:extLst>
          </p:cNvPr>
          <p:cNvSpPr txBox="1"/>
          <p:nvPr/>
        </p:nvSpPr>
        <p:spPr>
          <a:xfrm>
            <a:off x="9025388" y="1980677"/>
            <a:ext cx="2579237" cy="9233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/>
              <a:t>set source IP for the VTEPs to be the loopback IP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816147C-722C-7114-E3A2-634046ABE916}"/>
              </a:ext>
            </a:extLst>
          </p:cNvPr>
          <p:cNvCxnSpPr>
            <a:cxnSpLocks/>
          </p:cNvCxnSpPr>
          <p:nvPr/>
        </p:nvCxnSpPr>
        <p:spPr>
          <a:xfrm flipH="1">
            <a:off x="8452721" y="2919774"/>
            <a:ext cx="817403" cy="73152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5296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13" grpId="0" animBg="1"/>
      <p:bldP spid="13" grpId="1" animBg="1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63CC9-F7AB-9DA6-1168-6854B73C6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leaf configuration example – part 2</a:t>
            </a:r>
          </a:p>
        </p:txBody>
      </p:sp>
      <p:grpSp>
        <p:nvGrpSpPr>
          <p:cNvPr id="5" name="Group 15">
            <a:extLst>
              <a:ext uri="{FF2B5EF4-FFF2-40B4-BE49-F238E27FC236}">
                <a16:creationId xmlns:a16="http://schemas.microsoft.com/office/drawing/2014/main" id="{53A831A4-727C-9551-90DE-8F7593F78A23}"/>
              </a:ext>
            </a:extLst>
          </p:cNvPr>
          <p:cNvGrpSpPr>
            <a:grpSpLocks/>
          </p:cNvGrpSpPr>
          <p:nvPr/>
        </p:nvGrpSpPr>
        <p:grpSpPr bwMode="auto">
          <a:xfrm>
            <a:off x="714735" y="1424463"/>
            <a:ext cx="5991050" cy="4776790"/>
            <a:chOff x="126" y="2432"/>
            <a:chExt cx="7926" cy="3009"/>
          </a:xfrm>
        </p:grpSpPr>
        <p:sp>
          <p:nvSpPr>
            <p:cNvPr id="6" name="AutoShape 5">
              <a:extLst>
                <a:ext uri="{FF2B5EF4-FFF2-40B4-BE49-F238E27FC236}">
                  <a16:creationId xmlns:a16="http://schemas.microsoft.com/office/drawing/2014/main" id="{F5BCCBAA-FCE9-D483-5173-3F0F82C9C8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6" y="2614"/>
              <a:ext cx="7926" cy="2827"/>
            </a:xfrm>
            <a:prstGeom prst="foldedCorner">
              <a:avLst>
                <a:gd name="adj" fmla="val 8278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66CC00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SzPct val="7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ip</a:t>
              </a:r>
              <a:r>
                <a:rPr lang="en-US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link add bond2 type bond </a:t>
              </a:r>
              <a:r>
                <a:rPr lang="en-US" altLang="it-IT" sz="1600" b="1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miimon</a:t>
              </a:r>
              <a:r>
                <a:rPr lang="en-US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100 mode 802.3ad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ip</a:t>
              </a:r>
              <a:r>
                <a:rPr lang="en-US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link set down dev eth2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ip</a:t>
              </a:r>
              <a:r>
                <a:rPr lang="en-US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link set dev eth2 master bond2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ip</a:t>
              </a:r>
              <a:r>
                <a:rPr lang="en-US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link set up dev eth2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ip</a:t>
              </a:r>
              <a:r>
                <a:rPr lang="en-US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link set up dev bond2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it-IT" sz="1600" b="1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ip</a:t>
              </a:r>
              <a:r>
                <a:rPr lang="en-US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link add bond3 type bond </a:t>
              </a:r>
              <a:r>
                <a:rPr lang="en-US" altLang="it-IT" sz="1600" b="1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miimon</a:t>
              </a:r>
              <a:r>
                <a:rPr lang="en-US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100 mode 802.3ad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ip</a:t>
              </a:r>
              <a:r>
                <a:rPr lang="en-US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link set down dev eth3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ip</a:t>
              </a:r>
              <a:r>
                <a:rPr lang="en-US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link set dev eth3 master bond3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ip</a:t>
              </a:r>
              <a:r>
                <a:rPr lang="en-US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link set up dev eth3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ip</a:t>
              </a:r>
              <a:r>
                <a:rPr lang="en-US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link set up dev bond3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it-IT" sz="16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# Creating the companion bridge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ip</a:t>
              </a:r>
              <a:r>
                <a:rPr lang="en-US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link add br100 type bridge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it-IT" sz="1600" b="1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7" name="AutoShape 9">
              <a:extLst>
                <a:ext uri="{FF2B5EF4-FFF2-40B4-BE49-F238E27FC236}">
                  <a16:creationId xmlns:a16="http://schemas.microsoft.com/office/drawing/2014/main" id="{5C97C4BB-0975-D591-0F01-DE2DFBDDEA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" y="2432"/>
              <a:ext cx="4239" cy="227"/>
            </a:xfrm>
            <a:prstGeom prst="foldedCorner">
              <a:avLst>
                <a:gd name="adj" fmla="val 8278"/>
              </a:avLst>
            </a:prstGeom>
            <a:solidFill>
              <a:schemeClr val="accent2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66CC00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SzPct val="7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leaf_1_0_1.startup – part 2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C2973E17-016C-9564-00BD-B838C74A2722}"/>
              </a:ext>
            </a:extLst>
          </p:cNvPr>
          <p:cNvSpPr txBox="1"/>
          <p:nvPr/>
        </p:nvSpPr>
        <p:spPr>
          <a:xfrm>
            <a:off x="9003163" y="1592263"/>
            <a:ext cx="2579237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create the bond interface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73984C4-54B4-F648-81CE-E4356F2DAB4A}"/>
              </a:ext>
            </a:extLst>
          </p:cNvPr>
          <p:cNvCxnSpPr>
            <a:cxnSpLocks/>
            <a:stCxn id="3" idx="1"/>
          </p:cNvCxnSpPr>
          <p:nvPr/>
        </p:nvCxnSpPr>
        <p:spPr>
          <a:xfrm flipH="1" flipV="1">
            <a:off x="6553200" y="1914129"/>
            <a:ext cx="2449963" cy="13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A7657A7-923A-CC53-483A-DF07C13FD5C9}"/>
              </a:ext>
            </a:extLst>
          </p:cNvPr>
          <p:cNvSpPr txBox="1"/>
          <p:nvPr/>
        </p:nvSpPr>
        <p:spPr>
          <a:xfrm>
            <a:off x="9003163" y="2329180"/>
            <a:ext cx="2579237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/>
              <a:t>disable interfaces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133952A-FF06-C8EE-C92E-858B9A957151}"/>
              </a:ext>
            </a:extLst>
          </p:cNvPr>
          <p:cNvCxnSpPr>
            <a:cxnSpLocks/>
            <a:stCxn id="8" idx="1"/>
          </p:cNvCxnSpPr>
          <p:nvPr/>
        </p:nvCxnSpPr>
        <p:spPr>
          <a:xfrm flipH="1" flipV="1">
            <a:off x="3657600" y="2144514"/>
            <a:ext cx="5345563" cy="36933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EF86A51-6EEA-F3CB-5EE3-A5B888C4F3AC}"/>
              </a:ext>
            </a:extLst>
          </p:cNvPr>
          <p:cNvSpPr txBox="1"/>
          <p:nvPr/>
        </p:nvSpPr>
        <p:spPr>
          <a:xfrm>
            <a:off x="9003163" y="2785702"/>
            <a:ext cx="2579237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/>
              <a:t>connect physical interfaces to the bond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5D001E1-5023-56B7-938D-EBF5C4B130F5}"/>
              </a:ext>
            </a:extLst>
          </p:cNvPr>
          <p:cNvCxnSpPr>
            <a:cxnSpLocks/>
            <a:stCxn id="10" idx="1"/>
          </p:cNvCxnSpPr>
          <p:nvPr/>
        </p:nvCxnSpPr>
        <p:spPr>
          <a:xfrm flipH="1" flipV="1">
            <a:off x="4550060" y="2371380"/>
            <a:ext cx="4453103" cy="73748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F50CDB1-2B23-7689-A19D-402212F50CC5}"/>
              </a:ext>
            </a:extLst>
          </p:cNvPr>
          <p:cNvSpPr txBox="1"/>
          <p:nvPr/>
        </p:nvSpPr>
        <p:spPr>
          <a:xfrm>
            <a:off x="9003163" y="3522167"/>
            <a:ext cx="2579237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/>
              <a:t>enable the interfaces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E2A6502-B7B8-BA65-8960-177D10453AD3}"/>
              </a:ext>
            </a:extLst>
          </p:cNvPr>
          <p:cNvCxnSpPr>
            <a:cxnSpLocks/>
            <a:stCxn id="12" idx="1"/>
          </p:cNvCxnSpPr>
          <p:nvPr/>
        </p:nvCxnSpPr>
        <p:spPr>
          <a:xfrm flipH="1" flipV="1">
            <a:off x="3505200" y="2802771"/>
            <a:ext cx="5497963" cy="90406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0951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animBg="1"/>
      <p:bldP spid="10" grpId="0" animBg="1"/>
      <p:bldP spid="12" grpId="0" animBg="1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63CC9-F7AB-9DA6-1168-6854B73C6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leaf configuration example – part 3</a:t>
            </a:r>
          </a:p>
        </p:txBody>
      </p:sp>
      <p:grpSp>
        <p:nvGrpSpPr>
          <p:cNvPr id="3" name="Group 15">
            <a:extLst>
              <a:ext uri="{FF2B5EF4-FFF2-40B4-BE49-F238E27FC236}">
                <a16:creationId xmlns:a16="http://schemas.microsoft.com/office/drawing/2014/main" id="{9EFB2DEE-BA92-157A-69C6-18D6C45F4664}"/>
              </a:ext>
            </a:extLst>
          </p:cNvPr>
          <p:cNvGrpSpPr>
            <a:grpSpLocks/>
          </p:cNvGrpSpPr>
          <p:nvPr/>
        </p:nvGrpSpPr>
        <p:grpSpPr bwMode="auto">
          <a:xfrm>
            <a:off x="729797" y="1417638"/>
            <a:ext cx="5732541" cy="5059365"/>
            <a:chOff x="126" y="2432"/>
            <a:chExt cx="7584" cy="3187"/>
          </a:xfrm>
        </p:grpSpPr>
        <p:sp>
          <p:nvSpPr>
            <p:cNvPr id="4" name="AutoShape 5">
              <a:extLst>
                <a:ext uri="{FF2B5EF4-FFF2-40B4-BE49-F238E27FC236}">
                  <a16:creationId xmlns:a16="http://schemas.microsoft.com/office/drawing/2014/main" id="{90DFECA3-1140-AC32-E14B-CEE2A73567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6" y="2614"/>
              <a:ext cx="7584" cy="3005"/>
            </a:xfrm>
            <a:prstGeom prst="foldedCorner">
              <a:avLst>
                <a:gd name="adj" fmla="val 8278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66CC00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SzPct val="7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# Attach interfaces to the bridge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ip</a:t>
              </a:r>
              <a:r>
                <a:rPr lang="en-US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link set dev vtep5010 master br100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ip</a:t>
              </a:r>
              <a:r>
                <a:rPr lang="en-US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link set dev vtep5020 master br100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ip</a:t>
              </a:r>
              <a:r>
                <a:rPr lang="en-US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link set dev vtep5030 master br100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ip</a:t>
              </a:r>
              <a:r>
                <a:rPr lang="en-US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link set dev eth2 master br100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ip</a:t>
              </a:r>
              <a:r>
                <a:rPr lang="en-US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link set dev eth3 master br100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it-IT" sz="16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# Enable bridge </a:t>
              </a:r>
              <a:r>
                <a:rPr lang="en-US" altLang="it-IT" sz="1600" b="1" dirty="0" err="1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vlans</a:t>
              </a:r>
              <a:endParaRPr lang="en-US" altLang="it-IT" sz="16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ip</a:t>
              </a:r>
              <a:r>
                <a:rPr lang="en-US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link set dev br100 type bridge </a:t>
              </a:r>
              <a:r>
                <a:rPr lang="en-US" altLang="it-IT" sz="1600" b="1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vlan_filtering</a:t>
              </a:r>
              <a:r>
                <a:rPr lang="en-US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1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bridge </a:t>
              </a:r>
              <a:r>
                <a:rPr lang="en-US" altLang="it-IT" sz="1600" b="1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vlan</a:t>
              </a:r>
              <a:r>
                <a:rPr lang="en-US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add vid 10 dev vtep5010 </a:t>
              </a:r>
              <a:r>
                <a:rPr lang="en-US" altLang="it-IT" sz="1600" b="1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pvid</a:t>
              </a:r>
              <a:r>
                <a:rPr lang="en-US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untagged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bridge </a:t>
              </a:r>
              <a:r>
                <a:rPr lang="en-US" altLang="it-IT" sz="1600" b="1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vlan</a:t>
              </a:r>
              <a:r>
                <a:rPr lang="en-US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add vid 20 dev vtep5020 </a:t>
              </a:r>
              <a:r>
                <a:rPr lang="en-US" altLang="it-IT" sz="1600" b="1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pvid</a:t>
              </a:r>
              <a:r>
                <a:rPr lang="en-US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untagged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bridge </a:t>
              </a:r>
              <a:r>
                <a:rPr lang="en-US" altLang="it-IT" sz="1600" b="1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vlan</a:t>
              </a:r>
              <a:r>
                <a:rPr lang="en-US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add vid 30 dev vtep5030 </a:t>
              </a:r>
              <a:r>
                <a:rPr lang="en-US" altLang="it-IT" sz="1600" b="1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pvid</a:t>
              </a:r>
              <a:r>
                <a:rPr lang="en-US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untagged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bridge </a:t>
              </a:r>
              <a:r>
                <a:rPr lang="en-US" altLang="it-IT" sz="1600" b="1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vlan</a:t>
              </a:r>
              <a:r>
                <a:rPr lang="en-US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add vid 10 dev eth2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bridge </a:t>
              </a:r>
              <a:r>
                <a:rPr lang="en-US" altLang="it-IT" sz="1600" b="1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vlan</a:t>
              </a:r>
              <a:r>
                <a:rPr lang="en-US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add vid 20 dev eth2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bridge </a:t>
              </a:r>
              <a:r>
                <a:rPr lang="en-US" altLang="it-IT" sz="1600" b="1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vlan</a:t>
              </a:r>
              <a:r>
                <a:rPr lang="en-US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add vid 20 dev eth3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bridge </a:t>
              </a:r>
              <a:r>
                <a:rPr lang="en-US" altLang="it-IT" sz="1600" b="1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vlan</a:t>
              </a:r>
              <a:r>
                <a:rPr lang="en-US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add vid 30 dev eth3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ip</a:t>
              </a:r>
              <a:r>
                <a:rPr lang="en-US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link set up dev br100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it-IT" sz="1600" b="1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/</a:t>
              </a:r>
              <a:r>
                <a:rPr lang="en-US" altLang="it-IT" sz="1600" b="1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etc</a:t>
              </a:r>
              <a:r>
                <a:rPr lang="en-US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/</a:t>
              </a:r>
              <a:r>
                <a:rPr lang="en-US" altLang="it-IT" sz="1600" b="1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init.d</a:t>
              </a:r>
              <a:r>
                <a:rPr lang="en-US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/</a:t>
              </a:r>
              <a:r>
                <a:rPr lang="en-US" altLang="it-IT" sz="1600" b="1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frr</a:t>
              </a:r>
              <a:r>
                <a:rPr lang="en-US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start</a:t>
              </a:r>
            </a:p>
          </p:txBody>
        </p:sp>
        <p:sp>
          <p:nvSpPr>
            <p:cNvPr id="8" name="AutoShape 9">
              <a:extLst>
                <a:ext uri="{FF2B5EF4-FFF2-40B4-BE49-F238E27FC236}">
                  <a16:creationId xmlns:a16="http://schemas.microsoft.com/office/drawing/2014/main" id="{AF3B536F-6609-22D2-DADE-537F76F35F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" y="2432"/>
              <a:ext cx="4239" cy="227"/>
            </a:xfrm>
            <a:prstGeom prst="foldedCorner">
              <a:avLst>
                <a:gd name="adj" fmla="val 8278"/>
              </a:avLst>
            </a:prstGeom>
            <a:solidFill>
              <a:schemeClr val="accent2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66CC00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SzPct val="7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leaf_1_0_1.startup – part 3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80031390-7BC5-3BBC-B22B-7B73993F5FC6}"/>
              </a:ext>
            </a:extLst>
          </p:cNvPr>
          <p:cNvSpPr txBox="1"/>
          <p:nvPr/>
        </p:nvSpPr>
        <p:spPr>
          <a:xfrm>
            <a:off x="8882966" y="1778001"/>
            <a:ext cx="2579237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/>
              <a:t>enable VLANs on the bridge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406B368-FDE5-2493-8462-3E9C15FEE195}"/>
              </a:ext>
            </a:extLst>
          </p:cNvPr>
          <p:cNvCxnSpPr>
            <a:cxnSpLocks/>
            <a:stCxn id="9" idx="1"/>
          </p:cNvCxnSpPr>
          <p:nvPr/>
        </p:nvCxnSpPr>
        <p:spPr>
          <a:xfrm flipH="1">
            <a:off x="6400800" y="2101167"/>
            <a:ext cx="2482166" cy="171253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2AF9EFE-8FBD-A78B-3DD6-E6C8CC73025E}"/>
              </a:ext>
            </a:extLst>
          </p:cNvPr>
          <p:cNvSpPr txBox="1"/>
          <p:nvPr/>
        </p:nvSpPr>
        <p:spPr>
          <a:xfrm>
            <a:off x="8882966" y="2495770"/>
            <a:ext cx="2579237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/>
              <a:t>configure the </a:t>
            </a:r>
            <a:r>
              <a:rPr lang="en-GB" err="1"/>
              <a:t>vtep</a:t>
            </a:r>
            <a:r>
              <a:rPr lang="en-GB"/>
              <a:t> ports to receive/send untagged traffic of specific VLANs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6123728-81F7-65A5-561F-152F09C0D0B8}"/>
              </a:ext>
            </a:extLst>
          </p:cNvPr>
          <p:cNvCxnSpPr>
            <a:cxnSpLocks/>
            <a:stCxn id="13" idx="1"/>
          </p:cNvCxnSpPr>
          <p:nvPr/>
        </p:nvCxnSpPr>
        <p:spPr>
          <a:xfrm flipH="1">
            <a:off x="6303729" y="3095935"/>
            <a:ext cx="2579237" cy="120032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A294E42-13E3-0E6D-0A32-71B6D2B1917B}"/>
              </a:ext>
            </a:extLst>
          </p:cNvPr>
          <p:cNvSpPr txBox="1"/>
          <p:nvPr/>
        </p:nvSpPr>
        <p:spPr>
          <a:xfrm>
            <a:off x="8882966" y="3762066"/>
            <a:ext cx="2579237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/>
              <a:t>configure the server ports to receive/send VLAN tagged traffic of specific VLANs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2C6F2D6-C79C-9F3D-AA2E-8F201E28D5B9}"/>
              </a:ext>
            </a:extLst>
          </p:cNvPr>
          <p:cNvCxnSpPr>
            <a:cxnSpLocks/>
            <a:stCxn id="16" idx="1"/>
          </p:cNvCxnSpPr>
          <p:nvPr/>
        </p:nvCxnSpPr>
        <p:spPr>
          <a:xfrm flipH="1">
            <a:off x="4343400" y="4362231"/>
            <a:ext cx="4539566" cy="88908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2074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3" grpId="0" animBg="1"/>
      <p:bldP spid="1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10" name="Rectangle 2">
            <a:extLst>
              <a:ext uri="{FF2B5EF4-FFF2-40B4-BE49-F238E27FC236}">
                <a16:creationId xmlns:a16="http://schemas.microsoft.com/office/drawing/2014/main" id="{F622CCD9-305A-4657-3D69-C9AD0A68F6A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 dirty="0" err="1"/>
              <a:t>overview</a:t>
            </a:r>
            <a:r>
              <a:rPr lang="it-IT" altLang="it-IT" dirty="0"/>
              <a:t> – </a:t>
            </a:r>
            <a:r>
              <a:rPr lang="it-IT" altLang="it-IT" dirty="0" err="1"/>
              <a:t>fabric</a:t>
            </a:r>
            <a:r>
              <a:rPr lang="it-IT" altLang="it-IT"/>
              <a:t> </a:t>
            </a:r>
            <a:r>
              <a:rPr lang="it-IT" altLang="it-IT" err="1"/>
              <a:t>architecture</a:t>
            </a:r>
            <a:endParaRPr lang="en-US" altLang="it-IT" dirty="0"/>
          </a:p>
        </p:txBody>
      </p:sp>
      <p:sp>
        <p:nvSpPr>
          <p:cNvPr id="171011" name="Rectangle 3">
            <a:extLst>
              <a:ext uri="{FF2B5EF4-FFF2-40B4-BE49-F238E27FC236}">
                <a16:creationId xmlns:a16="http://schemas.microsoft.com/office/drawing/2014/main" id="{AC294537-A71B-C1DC-7816-49E08B3C4CA3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09600" y="1600203"/>
            <a:ext cx="10972800" cy="5257797"/>
          </a:xfrm>
        </p:spPr>
        <p:txBody>
          <a:bodyPr/>
          <a:lstStyle/>
          <a:p>
            <a:r>
              <a:rPr lang="it-IT" altLang="it-IT" err="1"/>
              <a:t>real</a:t>
            </a:r>
            <a:r>
              <a:rPr lang="it-IT" altLang="it-IT"/>
              <a:t>-life data centers</a:t>
            </a:r>
          </a:p>
          <a:p>
            <a:r>
              <a:rPr lang="it-IT" altLang="it-IT" dirty="0"/>
              <a:t>service model</a:t>
            </a:r>
          </a:p>
          <a:p>
            <a:r>
              <a:rPr lang="it-IT" altLang="it-IT" dirty="0"/>
              <a:t>data center network </a:t>
            </a:r>
          </a:p>
          <a:p>
            <a:pPr lvl="1"/>
            <a:r>
              <a:rPr lang="it-IT" altLang="it-IT" dirty="0" err="1"/>
              <a:t>traffic</a:t>
            </a:r>
            <a:r>
              <a:rPr lang="it-IT" altLang="it-IT" dirty="0"/>
              <a:t> flow</a:t>
            </a:r>
            <a:r>
              <a:rPr lang="it-IT" altLang="it-IT"/>
              <a:t> </a:t>
            </a:r>
            <a:r>
              <a:rPr lang="it-IT" altLang="it-IT" err="1"/>
              <a:t>directions</a:t>
            </a:r>
            <a:endParaRPr lang="it-IT" altLang="it-IT" dirty="0"/>
          </a:p>
          <a:p>
            <a:pPr lvl="1"/>
            <a:r>
              <a:rPr lang="it-IT" altLang="it-IT" dirty="0" err="1"/>
              <a:t>requirements</a:t>
            </a:r>
            <a:endParaRPr lang="it-IT" altLang="it-IT" dirty="0"/>
          </a:p>
          <a:p>
            <a:pPr lvl="1"/>
            <a:r>
              <a:rPr lang="it-IT" altLang="it-IT" dirty="0" err="1"/>
              <a:t>components</a:t>
            </a:r>
            <a:endParaRPr lang="it-IT" altLang="it-IT" dirty="0"/>
          </a:p>
          <a:p>
            <a:pPr lvl="1"/>
            <a:r>
              <a:rPr lang="it-IT" altLang="it-IT" dirty="0" err="1"/>
              <a:t>topologies</a:t>
            </a:r>
            <a:endParaRPr lang="it-IT" altLang="it-IT" dirty="0"/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63CC9-F7AB-9DA6-1168-6854B73C6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leaf BGP configuration example</a:t>
            </a:r>
          </a:p>
        </p:txBody>
      </p:sp>
      <p:grpSp>
        <p:nvGrpSpPr>
          <p:cNvPr id="5" name="Group 15">
            <a:extLst>
              <a:ext uri="{FF2B5EF4-FFF2-40B4-BE49-F238E27FC236}">
                <a16:creationId xmlns:a16="http://schemas.microsoft.com/office/drawing/2014/main" id="{53A831A4-727C-9551-90DE-8F7593F78A23}"/>
              </a:ext>
            </a:extLst>
          </p:cNvPr>
          <p:cNvGrpSpPr>
            <a:grpSpLocks/>
          </p:cNvGrpSpPr>
          <p:nvPr/>
        </p:nvGrpSpPr>
        <p:grpSpPr bwMode="auto">
          <a:xfrm>
            <a:off x="714737" y="1395524"/>
            <a:ext cx="4836111" cy="4587877"/>
            <a:chOff x="126" y="2432"/>
            <a:chExt cx="5552" cy="2890"/>
          </a:xfrm>
        </p:grpSpPr>
        <p:sp>
          <p:nvSpPr>
            <p:cNvPr id="6" name="AutoShape 5">
              <a:extLst>
                <a:ext uri="{FF2B5EF4-FFF2-40B4-BE49-F238E27FC236}">
                  <a16:creationId xmlns:a16="http://schemas.microsoft.com/office/drawing/2014/main" id="{F5BCCBAA-FCE9-D483-5173-3F0F82C9C8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6" y="2614"/>
              <a:ext cx="5552" cy="2708"/>
            </a:xfrm>
            <a:prstGeom prst="foldedCorner">
              <a:avLst>
                <a:gd name="adj" fmla="val 8278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66CC00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SzPct val="7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it-IT" sz="1600" b="1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hostname </a:t>
              </a:r>
              <a:r>
                <a:rPr lang="en-US" altLang="it-IT" sz="1600" b="1" err="1">
                  <a:latin typeface="Consolas" panose="020B0609020204030204" pitchFamily="49" charset="0"/>
                  <a:cs typeface="Consolas" panose="020B0609020204030204" pitchFamily="49" charset="0"/>
                </a:rPr>
                <a:t>frr</a:t>
              </a:r>
              <a:endParaRPr lang="en-US" altLang="it-IT" sz="1600" b="1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password </a:t>
              </a:r>
              <a:r>
                <a:rPr lang="en-US" altLang="it-IT" sz="1600" b="1" err="1">
                  <a:latin typeface="Consolas" panose="020B0609020204030204" pitchFamily="49" charset="0"/>
                  <a:cs typeface="Consolas" panose="020B0609020204030204" pitchFamily="49" charset="0"/>
                </a:rPr>
                <a:t>frr</a:t>
              </a:r>
              <a:endParaRPr lang="en-US" altLang="it-IT" sz="1600" b="1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enable password </a:t>
              </a:r>
              <a:r>
                <a:rPr lang="en-US" altLang="it-IT" sz="1600" b="1" err="1">
                  <a:latin typeface="Consolas" panose="020B0609020204030204" pitchFamily="49" charset="0"/>
                  <a:cs typeface="Consolas" panose="020B0609020204030204" pitchFamily="49" charset="0"/>
                </a:rPr>
                <a:t>frr</a:t>
              </a:r>
              <a:endParaRPr lang="en-US" altLang="it-IT" sz="1600" b="1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it-IT" sz="1600" b="1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router </a:t>
              </a:r>
              <a:r>
                <a:rPr lang="en-US" altLang="it-IT" sz="1600" b="1" err="1">
                  <a:latin typeface="Consolas" panose="020B0609020204030204" pitchFamily="49" charset="0"/>
                  <a:cs typeface="Consolas" panose="020B0609020204030204" pitchFamily="49" charset="0"/>
                </a:rPr>
                <a:t>bgp</a:t>
              </a: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64512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timers </a:t>
              </a:r>
              <a:r>
                <a:rPr lang="en-US" altLang="it-IT" sz="1600" b="1" err="1">
                  <a:latin typeface="Consolas" panose="020B0609020204030204" pitchFamily="49" charset="0"/>
                  <a:cs typeface="Consolas" panose="020B0609020204030204" pitchFamily="49" charset="0"/>
                </a:rPr>
                <a:t>bgp</a:t>
              </a: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3 9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altLang="it-IT" sz="1600" b="1" err="1">
                  <a:latin typeface="Consolas" panose="020B0609020204030204" pitchFamily="49" charset="0"/>
                  <a:cs typeface="Consolas" panose="020B0609020204030204" pitchFamily="49" charset="0"/>
                </a:rPr>
                <a:t>bgp</a:t>
              </a: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router-id 192.168.0.1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no </a:t>
              </a:r>
              <a:r>
                <a:rPr lang="en-US" altLang="it-IT" sz="1600" b="1" err="1">
                  <a:latin typeface="Consolas" panose="020B0609020204030204" pitchFamily="49" charset="0"/>
                  <a:cs typeface="Consolas" panose="020B0609020204030204" pitchFamily="49" charset="0"/>
                </a:rPr>
                <a:t>bgp</a:t>
              </a: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altLang="it-IT" sz="1600" b="1" err="1">
                  <a:latin typeface="Consolas" panose="020B0609020204030204" pitchFamily="49" charset="0"/>
                  <a:cs typeface="Consolas" panose="020B0609020204030204" pitchFamily="49" charset="0"/>
                </a:rPr>
                <a:t>ebgp</a:t>
              </a: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-requires-policy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altLang="it-IT" sz="1600" b="1" err="1">
                  <a:latin typeface="Consolas" panose="020B0609020204030204" pitchFamily="49" charset="0"/>
                  <a:cs typeface="Consolas" panose="020B0609020204030204" pitchFamily="49" charset="0"/>
                </a:rPr>
                <a:t>bgp</a:t>
              </a: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altLang="it-IT" sz="1600" b="1" err="1">
                  <a:latin typeface="Consolas" panose="020B0609020204030204" pitchFamily="49" charset="0"/>
                  <a:cs typeface="Consolas" panose="020B0609020204030204" pitchFamily="49" charset="0"/>
                </a:rPr>
                <a:t>bestpath</a:t>
              </a: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as-path multipath-relax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it-IT" sz="1600" b="1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neighbor TOR peer-group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neighbor TOR remote-as external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neighbor TOR advertisement-interval 0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neighbor TOR timers connect 10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neighbor eth0 interface peer-group TOR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neighbor eth1 interface peer-group TOR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it-IT" sz="1600" b="1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7" name="AutoShape 9">
              <a:extLst>
                <a:ext uri="{FF2B5EF4-FFF2-40B4-BE49-F238E27FC236}">
                  <a16:creationId xmlns:a16="http://schemas.microsoft.com/office/drawing/2014/main" id="{5C97C4BB-0975-D591-0F01-DE2DFBDDEA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" y="2432"/>
              <a:ext cx="4239" cy="227"/>
            </a:xfrm>
            <a:prstGeom prst="foldedCorner">
              <a:avLst>
                <a:gd name="adj" fmla="val 8278"/>
              </a:avLst>
            </a:prstGeom>
            <a:solidFill>
              <a:schemeClr val="accent2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66CC00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SzPct val="7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err="1">
                  <a:latin typeface="Consolas" panose="020B0609020204030204" pitchFamily="49" charset="0"/>
                  <a:cs typeface="Consolas" panose="020B0609020204030204" pitchFamily="49" charset="0"/>
                </a:rPr>
                <a:t>bgpd.conf</a:t>
              </a: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- part 1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6521C04B-B9E9-3AC0-4749-66ED426DDB5A}"/>
              </a:ext>
            </a:extLst>
          </p:cNvPr>
          <p:cNvGrpSpPr/>
          <p:nvPr/>
        </p:nvGrpSpPr>
        <p:grpSpPr>
          <a:xfrm>
            <a:off x="6204462" y="1395524"/>
            <a:ext cx="5080854" cy="4587878"/>
            <a:chOff x="6094506" y="1239270"/>
            <a:chExt cx="5080854" cy="4587878"/>
          </a:xfrm>
        </p:grpSpPr>
        <p:sp>
          <p:nvSpPr>
            <p:cNvPr id="3" name="AutoShape 5">
              <a:extLst>
                <a:ext uri="{FF2B5EF4-FFF2-40B4-BE49-F238E27FC236}">
                  <a16:creationId xmlns:a16="http://schemas.microsoft.com/office/drawing/2014/main" id="{3F6EC7D3-2D6E-2F18-79B3-1970952A95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94506" y="1528196"/>
              <a:ext cx="5080854" cy="4298952"/>
            </a:xfrm>
            <a:prstGeom prst="foldedCorner">
              <a:avLst>
                <a:gd name="adj" fmla="val 8278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66CC00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SzPct val="7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it-IT" sz="1600" b="1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address-family ipv4 unicast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 neighbor TOR activate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 redistribute connected route-map LOOPBACKS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 maximum-paths 64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exit-address-family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it-IT" sz="1600" b="1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address-family l2vpn </a:t>
              </a:r>
              <a:r>
                <a:rPr lang="en-US" altLang="it-IT" sz="1600" b="1" err="1">
                  <a:latin typeface="Consolas" panose="020B0609020204030204" pitchFamily="49" charset="0"/>
                  <a:cs typeface="Consolas" panose="020B0609020204030204" pitchFamily="49" charset="0"/>
                </a:rPr>
                <a:t>evpn</a:t>
              </a:r>
              <a:endParaRPr lang="en-US" altLang="it-IT" sz="1600" b="1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 neighbor TOR activate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 advertise-all-</a:t>
              </a:r>
              <a:r>
                <a:rPr lang="en-US" altLang="it-IT" sz="1600" b="1" err="1">
                  <a:latin typeface="Consolas" panose="020B0609020204030204" pitchFamily="49" charset="0"/>
                  <a:cs typeface="Consolas" panose="020B0609020204030204" pitchFamily="49" charset="0"/>
                </a:rPr>
                <a:t>vni</a:t>
              </a:r>
              <a:endParaRPr lang="en-US" altLang="it-IT" sz="1600" b="1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exit-address-family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it-IT" sz="1600" b="1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route-map LOOPBACKS permit 10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 match interface lo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it-IT" sz="1600" b="1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4" name="AutoShape 9">
              <a:extLst>
                <a:ext uri="{FF2B5EF4-FFF2-40B4-BE49-F238E27FC236}">
                  <a16:creationId xmlns:a16="http://schemas.microsoft.com/office/drawing/2014/main" id="{A7401E85-7E1E-E14F-F675-49C9D72C5C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32234" y="1239270"/>
              <a:ext cx="3692412" cy="360363"/>
            </a:xfrm>
            <a:prstGeom prst="foldedCorner">
              <a:avLst>
                <a:gd name="adj" fmla="val 8278"/>
              </a:avLst>
            </a:prstGeom>
            <a:solidFill>
              <a:schemeClr val="accent2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66CC00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SzPct val="7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err="1">
                  <a:latin typeface="Consolas" panose="020B0609020204030204" pitchFamily="49" charset="0"/>
                  <a:cs typeface="Consolas" panose="020B0609020204030204" pitchFamily="49" charset="0"/>
                </a:rPr>
                <a:t>bgpd.conf</a:t>
              </a: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- part 2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F23092C6-9AE2-8B9C-AA0A-A62A68FFCA6A}"/>
              </a:ext>
            </a:extLst>
          </p:cNvPr>
          <p:cNvSpPr txBox="1"/>
          <p:nvPr/>
        </p:nvSpPr>
        <p:spPr>
          <a:xfrm>
            <a:off x="9300836" y="5124791"/>
            <a:ext cx="2579237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/>
              <a:t>route-map to announce the loopback IP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2B5A40B-B306-0F17-C526-00962DBE8FEE}"/>
              </a:ext>
            </a:extLst>
          </p:cNvPr>
          <p:cNvCxnSpPr>
            <a:cxnSpLocks/>
            <a:stCxn id="9" idx="1"/>
          </p:cNvCxnSpPr>
          <p:nvPr/>
        </p:nvCxnSpPr>
        <p:spPr>
          <a:xfrm flipH="1" flipV="1">
            <a:off x="8614279" y="4912511"/>
            <a:ext cx="686557" cy="53544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FAAB1FA-F47A-E58D-F492-3E88E3125C7C}"/>
              </a:ext>
            </a:extLst>
          </p:cNvPr>
          <p:cNvCxnSpPr>
            <a:cxnSpLocks/>
            <a:stCxn id="9" idx="0"/>
          </p:cNvCxnSpPr>
          <p:nvPr/>
        </p:nvCxnSpPr>
        <p:spPr>
          <a:xfrm flipH="1" flipV="1">
            <a:off x="9843989" y="2705363"/>
            <a:ext cx="746466" cy="241942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67142719-0188-02FC-D294-9234EAC4B313}"/>
              </a:ext>
            </a:extLst>
          </p:cNvPr>
          <p:cNvSpPr txBox="1"/>
          <p:nvPr/>
        </p:nvSpPr>
        <p:spPr>
          <a:xfrm>
            <a:off x="3795510" y="2250212"/>
            <a:ext cx="2579237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/>
              <a:t>enable the l2vpn </a:t>
            </a:r>
            <a:r>
              <a:rPr lang="en-GB" err="1"/>
              <a:t>evpn</a:t>
            </a:r>
            <a:r>
              <a:rPr lang="en-GB"/>
              <a:t> AFI/SAFI A.F.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5CBE228-B540-1A1C-5968-67B7C7F82BD3}"/>
              </a:ext>
            </a:extLst>
          </p:cNvPr>
          <p:cNvCxnSpPr>
            <a:cxnSpLocks/>
          </p:cNvCxnSpPr>
          <p:nvPr/>
        </p:nvCxnSpPr>
        <p:spPr>
          <a:xfrm>
            <a:off x="5089109" y="2876773"/>
            <a:ext cx="1153081" cy="55222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6126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6" grpId="0" animBg="1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63CC9-F7AB-9DA6-1168-6854B73C6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spine BGP configuration example</a:t>
            </a:r>
          </a:p>
        </p:txBody>
      </p:sp>
      <p:grpSp>
        <p:nvGrpSpPr>
          <p:cNvPr id="5" name="Group 15">
            <a:extLst>
              <a:ext uri="{FF2B5EF4-FFF2-40B4-BE49-F238E27FC236}">
                <a16:creationId xmlns:a16="http://schemas.microsoft.com/office/drawing/2014/main" id="{53A831A4-727C-9551-90DE-8F7593F78A23}"/>
              </a:ext>
            </a:extLst>
          </p:cNvPr>
          <p:cNvGrpSpPr>
            <a:grpSpLocks/>
          </p:cNvGrpSpPr>
          <p:nvPr/>
        </p:nvGrpSpPr>
        <p:grpSpPr bwMode="auto">
          <a:xfrm>
            <a:off x="714735" y="1418667"/>
            <a:ext cx="4836111" cy="4819652"/>
            <a:chOff x="126" y="2432"/>
            <a:chExt cx="5552" cy="3036"/>
          </a:xfrm>
        </p:grpSpPr>
        <p:sp>
          <p:nvSpPr>
            <p:cNvPr id="6" name="AutoShape 5">
              <a:extLst>
                <a:ext uri="{FF2B5EF4-FFF2-40B4-BE49-F238E27FC236}">
                  <a16:creationId xmlns:a16="http://schemas.microsoft.com/office/drawing/2014/main" id="{F5BCCBAA-FCE9-D483-5173-3F0F82C9C8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6" y="2614"/>
              <a:ext cx="5552" cy="2854"/>
            </a:xfrm>
            <a:prstGeom prst="foldedCorner">
              <a:avLst>
                <a:gd name="adj" fmla="val 8278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66CC00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SzPct val="7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it-IT" sz="1600" b="1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hostname </a:t>
              </a:r>
              <a:r>
                <a:rPr lang="en-US" altLang="it-IT" sz="1600" b="1" err="1">
                  <a:latin typeface="Consolas" panose="020B0609020204030204" pitchFamily="49" charset="0"/>
                  <a:cs typeface="Consolas" panose="020B0609020204030204" pitchFamily="49" charset="0"/>
                </a:rPr>
                <a:t>frr</a:t>
              </a:r>
              <a:endParaRPr lang="en-US" altLang="it-IT" sz="1600" b="1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password </a:t>
              </a:r>
              <a:r>
                <a:rPr lang="en-US" altLang="it-IT" sz="1600" b="1" err="1">
                  <a:latin typeface="Consolas" panose="020B0609020204030204" pitchFamily="49" charset="0"/>
                  <a:cs typeface="Consolas" panose="020B0609020204030204" pitchFamily="49" charset="0"/>
                </a:rPr>
                <a:t>frr</a:t>
              </a:r>
              <a:endParaRPr lang="en-US" altLang="it-IT" sz="1600" b="1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enable password </a:t>
              </a:r>
              <a:r>
                <a:rPr lang="en-US" altLang="it-IT" sz="1600" b="1" err="1">
                  <a:latin typeface="Consolas" panose="020B0609020204030204" pitchFamily="49" charset="0"/>
                  <a:cs typeface="Consolas" panose="020B0609020204030204" pitchFamily="49" charset="0"/>
                </a:rPr>
                <a:t>frr</a:t>
              </a:r>
              <a:endParaRPr lang="en-US" altLang="it-IT" sz="1600" b="1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it-IT" sz="1600" b="1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router </a:t>
              </a:r>
              <a:r>
                <a:rPr lang="en-US" altLang="it-IT" sz="1600" b="1" err="1">
                  <a:latin typeface="Consolas" panose="020B0609020204030204" pitchFamily="49" charset="0"/>
                  <a:cs typeface="Consolas" panose="020B0609020204030204" pitchFamily="49" charset="0"/>
                </a:rPr>
                <a:t>bgp</a:t>
              </a: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64514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timers </a:t>
              </a:r>
              <a:r>
                <a:rPr lang="en-US" altLang="it-IT" sz="1600" b="1" err="1">
                  <a:latin typeface="Consolas" panose="020B0609020204030204" pitchFamily="49" charset="0"/>
                  <a:cs typeface="Consolas" panose="020B0609020204030204" pitchFamily="49" charset="0"/>
                </a:rPr>
                <a:t>bgp</a:t>
              </a: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3 9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altLang="it-IT" sz="1600" b="1" err="1">
                  <a:latin typeface="Consolas" panose="020B0609020204030204" pitchFamily="49" charset="0"/>
                  <a:cs typeface="Consolas" panose="020B0609020204030204" pitchFamily="49" charset="0"/>
                </a:rPr>
                <a:t>bgp</a:t>
              </a: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router-id 192.168.0.5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no </a:t>
              </a:r>
              <a:r>
                <a:rPr lang="en-US" altLang="it-IT" sz="1600" b="1" err="1">
                  <a:latin typeface="Consolas" panose="020B0609020204030204" pitchFamily="49" charset="0"/>
                  <a:cs typeface="Consolas" panose="020B0609020204030204" pitchFamily="49" charset="0"/>
                </a:rPr>
                <a:t>bgp</a:t>
              </a: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altLang="it-IT" sz="1600" b="1" err="1">
                  <a:latin typeface="Consolas" panose="020B0609020204030204" pitchFamily="49" charset="0"/>
                  <a:cs typeface="Consolas" panose="020B0609020204030204" pitchFamily="49" charset="0"/>
                </a:rPr>
                <a:t>ebgp</a:t>
              </a: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-requires-policy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altLang="it-IT" sz="1600" b="1" err="1">
                  <a:latin typeface="Consolas" panose="020B0609020204030204" pitchFamily="49" charset="0"/>
                  <a:cs typeface="Consolas" panose="020B0609020204030204" pitchFamily="49" charset="0"/>
                </a:rPr>
                <a:t>bgp</a:t>
              </a: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altLang="it-IT" sz="1600" b="1" err="1">
                  <a:latin typeface="Consolas" panose="020B0609020204030204" pitchFamily="49" charset="0"/>
                  <a:cs typeface="Consolas" panose="020B0609020204030204" pitchFamily="49" charset="0"/>
                </a:rPr>
                <a:t>bestpath</a:t>
              </a: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as-path multipath-relax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neighbor TOR peer-group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neighbor TOR remote-as external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neighbor TOR advertisement-interval 0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neighbor TOR timers connect 10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neighbor eth0 interface peer-group TOR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neighbor eth1 interface peer-group TOR</a:t>
              </a:r>
            </a:p>
          </p:txBody>
        </p:sp>
        <p:sp>
          <p:nvSpPr>
            <p:cNvPr id="7" name="AutoShape 9">
              <a:extLst>
                <a:ext uri="{FF2B5EF4-FFF2-40B4-BE49-F238E27FC236}">
                  <a16:creationId xmlns:a16="http://schemas.microsoft.com/office/drawing/2014/main" id="{5C97C4BB-0975-D591-0F01-DE2DFBDDEA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" y="2432"/>
              <a:ext cx="4239" cy="227"/>
            </a:xfrm>
            <a:prstGeom prst="foldedCorner">
              <a:avLst>
                <a:gd name="adj" fmla="val 8278"/>
              </a:avLst>
            </a:prstGeom>
            <a:solidFill>
              <a:schemeClr val="accent2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66CC00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SzPct val="7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err="1">
                  <a:latin typeface="Consolas" panose="020B0609020204030204" pitchFamily="49" charset="0"/>
                  <a:cs typeface="Consolas" panose="020B0609020204030204" pitchFamily="49" charset="0"/>
                </a:rPr>
                <a:t>bgpd.conf</a:t>
              </a: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- part 1</a:t>
              </a:r>
            </a:p>
          </p:txBody>
        </p:sp>
      </p:grpSp>
      <p:sp>
        <p:nvSpPr>
          <p:cNvPr id="3" name="AutoShape 5">
            <a:extLst>
              <a:ext uri="{FF2B5EF4-FFF2-40B4-BE49-F238E27FC236}">
                <a16:creationId xmlns:a16="http://schemas.microsoft.com/office/drawing/2014/main" id="{3F6EC7D3-2D6E-2F18-79B3-1970952A95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5061" y="1707592"/>
            <a:ext cx="4836111" cy="4530727"/>
          </a:xfrm>
          <a:prstGeom prst="foldedCorner">
            <a:avLst>
              <a:gd name="adj" fmla="val 8278"/>
            </a:avLst>
          </a:prstGeom>
          <a:solidFill>
            <a:schemeClr val="bg1"/>
          </a:solidFill>
          <a:ln w="19050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66CC00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SzPct val="7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it-IT" sz="1600" b="1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it-IT" sz="1600" b="1">
                <a:latin typeface="Consolas" panose="020B0609020204030204" pitchFamily="49" charset="0"/>
                <a:cs typeface="Consolas" panose="020B0609020204030204" pitchFamily="49" charset="0"/>
              </a:rPr>
              <a:t>neighbor fabric peer-group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it-IT" sz="1600" b="1">
                <a:latin typeface="Consolas" panose="020B0609020204030204" pitchFamily="49" charset="0"/>
                <a:cs typeface="Consolas" panose="020B0609020204030204" pitchFamily="49" charset="0"/>
              </a:rPr>
              <a:t> neighbor fabric remote-as external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it-IT" sz="1600" b="1">
                <a:latin typeface="Consolas" panose="020B0609020204030204" pitchFamily="49" charset="0"/>
                <a:cs typeface="Consolas" panose="020B0609020204030204" pitchFamily="49" charset="0"/>
              </a:rPr>
              <a:t> neighbor fabric advertisement-interval 0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it-IT" sz="1600" b="1">
                <a:latin typeface="Consolas" panose="020B0609020204030204" pitchFamily="49" charset="0"/>
                <a:cs typeface="Consolas" panose="020B0609020204030204" pitchFamily="49" charset="0"/>
              </a:rPr>
              <a:t> neighbor fabric timers connect 10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it-IT" sz="1600" b="1">
                <a:latin typeface="Consolas" panose="020B0609020204030204" pitchFamily="49" charset="0"/>
                <a:cs typeface="Consolas" panose="020B0609020204030204" pitchFamily="49" charset="0"/>
              </a:rPr>
              <a:t> neighbor eth2 interface peer-group fabric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it-IT" sz="1600" b="1">
                <a:latin typeface="Consolas" panose="020B0609020204030204" pitchFamily="49" charset="0"/>
                <a:cs typeface="Consolas" panose="020B0609020204030204" pitchFamily="49" charset="0"/>
              </a:rPr>
              <a:t> neighbor eth3 interface peer-group fabric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it-IT" sz="1600" b="1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it-IT" sz="1600" b="1">
                <a:latin typeface="Consolas" panose="020B0609020204030204" pitchFamily="49" charset="0"/>
                <a:cs typeface="Consolas" panose="020B0609020204030204" pitchFamily="49" charset="0"/>
              </a:rPr>
              <a:t>address-family ipv4 unicast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it-IT" sz="1600" b="1">
                <a:latin typeface="Consolas" panose="020B0609020204030204" pitchFamily="49" charset="0"/>
                <a:cs typeface="Consolas" panose="020B0609020204030204" pitchFamily="49" charset="0"/>
              </a:rPr>
              <a:t>  neighbor fabric activate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it-IT" sz="1600" b="1">
                <a:latin typeface="Consolas" panose="020B0609020204030204" pitchFamily="49" charset="0"/>
                <a:cs typeface="Consolas" panose="020B0609020204030204" pitchFamily="49" charset="0"/>
              </a:rPr>
              <a:t>  neighbor TOR activate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it-IT" sz="1600" b="1">
                <a:latin typeface="Consolas" panose="020B0609020204030204" pitchFamily="49" charset="0"/>
                <a:cs typeface="Consolas" panose="020B0609020204030204" pitchFamily="49" charset="0"/>
              </a:rPr>
              <a:t>  maximum-paths 64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it-IT" sz="1600" b="1">
                <a:latin typeface="Consolas" panose="020B0609020204030204" pitchFamily="49" charset="0"/>
                <a:cs typeface="Consolas" panose="020B0609020204030204" pitchFamily="49" charset="0"/>
              </a:rPr>
              <a:t>exit-address-family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it-IT" sz="1600" b="1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it-IT" sz="1600" b="1">
                <a:latin typeface="Consolas" panose="020B0609020204030204" pitchFamily="49" charset="0"/>
                <a:cs typeface="Consolas" panose="020B0609020204030204" pitchFamily="49" charset="0"/>
              </a:rPr>
              <a:t>address-family l2vpn </a:t>
            </a:r>
            <a:r>
              <a:rPr lang="en-US" altLang="it-IT" sz="1600" b="1" err="1">
                <a:latin typeface="Consolas" panose="020B0609020204030204" pitchFamily="49" charset="0"/>
                <a:cs typeface="Consolas" panose="020B0609020204030204" pitchFamily="49" charset="0"/>
              </a:rPr>
              <a:t>evpn</a:t>
            </a:r>
            <a:endParaRPr lang="en-US" altLang="it-IT" sz="1600" b="1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it-IT" sz="1600" b="1">
                <a:latin typeface="Consolas" panose="020B0609020204030204" pitchFamily="49" charset="0"/>
                <a:cs typeface="Consolas" panose="020B0609020204030204" pitchFamily="49" charset="0"/>
              </a:rPr>
              <a:t>  neighbor fabric activate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it-IT" sz="1600" b="1">
                <a:latin typeface="Consolas" panose="020B0609020204030204" pitchFamily="49" charset="0"/>
                <a:cs typeface="Consolas" panose="020B0609020204030204" pitchFamily="49" charset="0"/>
              </a:rPr>
              <a:t>  neighbor TOR activate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it-IT" sz="1600" b="1">
                <a:latin typeface="Consolas" panose="020B0609020204030204" pitchFamily="49" charset="0"/>
                <a:cs typeface="Consolas" panose="020B0609020204030204" pitchFamily="49" charset="0"/>
              </a:rPr>
              <a:t>exit-address-family</a:t>
            </a:r>
          </a:p>
        </p:txBody>
      </p:sp>
      <p:sp>
        <p:nvSpPr>
          <p:cNvPr id="4" name="AutoShape 9">
            <a:extLst>
              <a:ext uri="{FF2B5EF4-FFF2-40B4-BE49-F238E27FC236}">
                <a16:creationId xmlns:a16="http://schemas.microsoft.com/office/drawing/2014/main" id="{A7401E85-7E1E-E14F-F675-49C9D72C5C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62789" y="1418667"/>
            <a:ext cx="3692412" cy="360363"/>
          </a:xfrm>
          <a:prstGeom prst="foldedCorner">
            <a:avLst>
              <a:gd name="adj" fmla="val 8278"/>
            </a:avLst>
          </a:prstGeom>
          <a:solidFill>
            <a:schemeClr val="accent2"/>
          </a:solidFill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66CC00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SzPct val="7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it-IT" sz="1600" b="1" err="1">
                <a:latin typeface="Consolas" panose="020B0609020204030204" pitchFamily="49" charset="0"/>
                <a:cs typeface="Consolas" panose="020B0609020204030204" pitchFamily="49" charset="0"/>
              </a:rPr>
              <a:t>bgpd.conf</a:t>
            </a:r>
            <a:r>
              <a:rPr lang="en-US" altLang="it-IT" sz="1600" b="1">
                <a:latin typeface="Consolas" panose="020B0609020204030204" pitchFamily="49" charset="0"/>
                <a:cs typeface="Consolas" panose="020B0609020204030204" pitchFamily="49" charset="0"/>
              </a:rPr>
              <a:t> - part 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F6156C-7593-13F4-FEB0-D6557E5FC88B}"/>
              </a:ext>
            </a:extLst>
          </p:cNvPr>
          <p:cNvSpPr txBox="1"/>
          <p:nvPr/>
        </p:nvSpPr>
        <p:spPr>
          <a:xfrm>
            <a:off x="9439123" y="4109492"/>
            <a:ext cx="2579237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/>
              <a:t>activate the l2vpn </a:t>
            </a:r>
            <a:r>
              <a:rPr lang="en-GB" err="1"/>
              <a:t>evpn</a:t>
            </a:r>
            <a:r>
              <a:rPr lang="en-GB"/>
              <a:t> AFI/SAFI A.F.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AB5785F-1B9F-AE80-7FE9-BD0DFBF313A3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8860221" y="4432658"/>
            <a:ext cx="578902" cy="76365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8668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63CC9-F7AB-9DA6-1168-6854B73C6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err="1"/>
              <a:t>ToF</a:t>
            </a:r>
            <a:r>
              <a:rPr lang="en-GB"/>
              <a:t> BGP configuration example</a:t>
            </a:r>
          </a:p>
        </p:txBody>
      </p:sp>
      <p:grpSp>
        <p:nvGrpSpPr>
          <p:cNvPr id="5" name="Group 15">
            <a:extLst>
              <a:ext uri="{FF2B5EF4-FFF2-40B4-BE49-F238E27FC236}">
                <a16:creationId xmlns:a16="http://schemas.microsoft.com/office/drawing/2014/main" id="{53A831A4-727C-9551-90DE-8F7593F78A23}"/>
              </a:ext>
            </a:extLst>
          </p:cNvPr>
          <p:cNvGrpSpPr>
            <a:grpSpLocks/>
          </p:cNvGrpSpPr>
          <p:nvPr/>
        </p:nvGrpSpPr>
        <p:grpSpPr bwMode="auto">
          <a:xfrm>
            <a:off x="714735" y="1418670"/>
            <a:ext cx="5093944" cy="2889252"/>
            <a:chOff x="126" y="2432"/>
            <a:chExt cx="5848" cy="1820"/>
          </a:xfrm>
        </p:grpSpPr>
        <p:sp>
          <p:nvSpPr>
            <p:cNvPr id="6" name="AutoShape 5">
              <a:extLst>
                <a:ext uri="{FF2B5EF4-FFF2-40B4-BE49-F238E27FC236}">
                  <a16:creationId xmlns:a16="http://schemas.microsoft.com/office/drawing/2014/main" id="{F5BCCBAA-FCE9-D483-5173-3F0F82C9C8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6" y="2614"/>
              <a:ext cx="5848" cy="1638"/>
            </a:xfrm>
            <a:prstGeom prst="foldedCorner">
              <a:avLst>
                <a:gd name="adj" fmla="val 8278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66CC00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SzPct val="7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it-IT" sz="1400" b="1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hostname </a:t>
              </a:r>
              <a:r>
                <a:rPr lang="en-US" altLang="it-IT" sz="1600" b="1" err="1">
                  <a:latin typeface="Consolas" panose="020B0609020204030204" pitchFamily="49" charset="0"/>
                  <a:cs typeface="Consolas" panose="020B0609020204030204" pitchFamily="49" charset="0"/>
                </a:rPr>
                <a:t>frr</a:t>
              </a:r>
              <a:endParaRPr lang="en-US" altLang="it-IT" sz="1600" b="1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password </a:t>
              </a:r>
              <a:r>
                <a:rPr lang="en-US" altLang="it-IT" sz="1600" b="1" err="1">
                  <a:latin typeface="Consolas" panose="020B0609020204030204" pitchFamily="49" charset="0"/>
                  <a:cs typeface="Consolas" panose="020B0609020204030204" pitchFamily="49" charset="0"/>
                </a:rPr>
                <a:t>frr</a:t>
              </a:r>
              <a:endParaRPr lang="en-US" altLang="it-IT" sz="1600" b="1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enable password </a:t>
              </a:r>
              <a:r>
                <a:rPr lang="en-US" altLang="it-IT" sz="1600" b="1" err="1">
                  <a:latin typeface="Consolas" panose="020B0609020204030204" pitchFamily="49" charset="0"/>
                  <a:cs typeface="Consolas" panose="020B0609020204030204" pitchFamily="49" charset="0"/>
                </a:rPr>
                <a:t>frr</a:t>
              </a:r>
              <a:endParaRPr lang="en-US" altLang="it-IT" sz="1600" b="1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it-IT" sz="1600" b="1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router </a:t>
              </a:r>
              <a:r>
                <a:rPr lang="en-US" altLang="it-IT" sz="1600" b="1" err="1">
                  <a:latin typeface="Consolas" panose="020B0609020204030204" pitchFamily="49" charset="0"/>
                  <a:cs typeface="Consolas" panose="020B0609020204030204" pitchFamily="49" charset="0"/>
                </a:rPr>
                <a:t>bgp</a:t>
              </a: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64518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timers </a:t>
              </a:r>
              <a:r>
                <a:rPr lang="en-US" altLang="it-IT" sz="1600" b="1" err="1">
                  <a:latin typeface="Consolas" panose="020B0609020204030204" pitchFamily="49" charset="0"/>
                  <a:cs typeface="Consolas" panose="020B0609020204030204" pitchFamily="49" charset="0"/>
                </a:rPr>
                <a:t>bgp</a:t>
              </a: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3 9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altLang="it-IT" sz="1600" b="1" err="1">
                  <a:latin typeface="Consolas" panose="020B0609020204030204" pitchFamily="49" charset="0"/>
                  <a:cs typeface="Consolas" panose="020B0609020204030204" pitchFamily="49" charset="0"/>
                </a:rPr>
                <a:t>bgp</a:t>
              </a: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router-id 192.168.0.13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no </a:t>
              </a:r>
              <a:r>
                <a:rPr lang="en-US" altLang="it-IT" sz="1600" b="1" err="1">
                  <a:latin typeface="Consolas" panose="020B0609020204030204" pitchFamily="49" charset="0"/>
                  <a:cs typeface="Consolas" panose="020B0609020204030204" pitchFamily="49" charset="0"/>
                </a:rPr>
                <a:t>bgp</a:t>
              </a: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altLang="it-IT" sz="1600" b="1" err="1">
                  <a:latin typeface="Consolas" panose="020B0609020204030204" pitchFamily="49" charset="0"/>
                  <a:cs typeface="Consolas" panose="020B0609020204030204" pitchFamily="49" charset="0"/>
                </a:rPr>
                <a:t>ebgp</a:t>
              </a: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-requires-policy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altLang="it-IT" sz="1600" b="1" err="1">
                  <a:latin typeface="Consolas" panose="020B0609020204030204" pitchFamily="49" charset="0"/>
                  <a:cs typeface="Consolas" panose="020B0609020204030204" pitchFamily="49" charset="0"/>
                </a:rPr>
                <a:t>bgp</a:t>
              </a: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altLang="it-IT" sz="1600" b="1" err="1">
                  <a:latin typeface="Consolas" panose="020B0609020204030204" pitchFamily="49" charset="0"/>
                  <a:cs typeface="Consolas" panose="020B0609020204030204" pitchFamily="49" charset="0"/>
                </a:rPr>
                <a:t>bestpath</a:t>
              </a: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as-path multipath-relax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it-IT" sz="1400" b="1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7" name="AutoShape 9">
              <a:extLst>
                <a:ext uri="{FF2B5EF4-FFF2-40B4-BE49-F238E27FC236}">
                  <a16:creationId xmlns:a16="http://schemas.microsoft.com/office/drawing/2014/main" id="{5C97C4BB-0975-D591-0F01-DE2DFBDDEA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" y="2432"/>
              <a:ext cx="4239" cy="227"/>
            </a:xfrm>
            <a:prstGeom prst="foldedCorner">
              <a:avLst>
                <a:gd name="adj" fmla="val 8278"/>
              </a:avLst>
            </a:prstGeom>
            <a:solidFill>
              <a:schemeClr val="accent2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66CC00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SzPct val="7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err="1">
                  <a:latin typeface="Consolas" panose="020B0609020204030204" pitchFamily="49" charset="0"/>
                  <a:cs typeface="Consolas" panose="020B0609020204030204" pitchFamily="49" charset="0"/>
                </a:rPr>
                <a:t>bgpd.conf</a:t>
              </a: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- part 1</a:t>
              </a:r>
            </a:p>
          </p:txBody>
        </p:sp>
      </p:grpSp>
      <p:sp>
        <p:nvSpPr>
          <p:cNvPr id="3" name="AutoShape 5">
            <a:extLst>
              <a:ext uri="{FF2B5EF4-FFF2-40B4-BE49-F238E27FC236}">
                <a16:creationId xmlns:a16="http://schemas.microsoft.com/office/drawing/2014/main" id="{3F6EC7D3-2D6E-2F18-79B3-1970952A95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0" y="1706563"/>
            <a:ext cx="4836111" cy="4224341"/>
          </a:xfrm>
          <a:prstGeom prst="foldedCorner">
            <a:avLst>
              <a:gd name="adj" fmla="val 8278"/>
            </a:avLst>
          </a:prstGeom>
          <a:solidFill>
            <a:schemeClr val="bg1"/>
          </a:solidFill>
          <a:ln w="19050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66CC00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SzPct val="7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it-IT" sz="1600" b="1">
                <a:latin typeface="Consolas" panose="020B0609020204030204" pitchFamily="49" charset="0"/>
                <a:cs typeface="Consolas" panose="020B0609020204030204" pitchFamily="49" charset="0"/>
              </a:rPr>
              <a:t>neighbor fabric peer-group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it-IT" sz="1600" b="1">
                <a:latin typeface="Consolas" panose="020B0609020204030204" pitchFamily="49" charset="0"/>
                <a:cs typeface="Consolas" panose="020B0609020204030204" pitchFamily="49" charset="0"/>
              </a:rPr>
              <a:t> neighbor fabric remote-as external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it-IT" sz="1600" b="1">
                <a:latin typeface="Consolas" panose="020B0609020204030204" pitchFamily="49" charset="0"/>
                <a:cs typeface="Consolas" panose="020B0609020204030204" pitchFamily="49" charset="0"/>
              </a:rPr>
              <a:t> neighbor fabric advertisement-interval 0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it-IT" sz="1600" b="1">
                <a:latin typeface="Consolas" panose="020B0609020204030204" pitchFamily="49" charset="0"/>
                <a:cs typeface="Consolas" panose="020B0609020204030204" pitchFamily="49" charset="0"/>
              </a:rPr>
              <a:t> neighbor fabric timers connect 10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it-IT" sz="1600" b="1">
                <a:latin typeface="Consolas" panose="020B0609020204030204" pitchFamily="49" charset="0"/>
                <a:cs typeface="Consolas" panose="020B0609020204030204" pitchFamily="49" charset="0"/>
              </a:rPr>
              <a:t> neighbor eth0 interface peer-group fabric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it-IT" sz="1600" b="1">
                <a:latin typeface="Consolas" panose="020B0609020204030204" pitchFamily="49" charset="0"/>
                <a:cs typeface="Consolas" panose="020B0609020204030204" pitchFamily="49" charset="0"/>
              </a:rPr>
              <a:t> neighbor eth1 interface peer-group fabric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it-IT" sz="1600" b="1">
                <a:latin typeface="Consolas" panose="020B0609020204030204" pitchFamily="49" charset="0"/>
                <a:cs typeface="Consolas" panose="020B0609020204030204" pitchFamily="49" charset="0"/>
              </a:rPr>
              <a:t> neighbor eth2 interface peer-group fabric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it-IT" sz="1600" b="1">
                <a:latin typeface="Consolas" panose="020B0609020204030204" pitchFamily="49" charset="0"/>
                <a:cs typeface="Consolas" panose="020B0609020204030204" pitchFamily="49" charset="0"/>
              </a:rPr>
              <a:t> neighbor eth3 interface peer-group fabric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it-IT" sz="1600" b="1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it-IT" sz="1600" b="1">
                <a:latin typeface="Consolas" panose="020B0609020204030204" pitchFamily="49" charset="0"/>
                <a:cs typeface="Consolas" panose="020B0609020204030204" pitchFamily="49" charset="0"/>
              </a:rPr>
              <a:t>address-family ipv4 unicast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it-IT" sz="1600" b="1">
                <a:latin typeface="Consolas" panose="020B0609020204030204" pitchFamily="49" charset="0"/>
                <a:cs typeface="Consolas" panose="020B0609020204030204" pitchFamily="49" charset="0"/>
              </a:rPr>
              <a:t>  neighbor fabric activate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it-IT" sz="1600" b="1">
                <a:latin typeface="Consolas" panose="020B0609020204030204" pitchFamily="49" charset="0"/>
                <a:cs typeface="Consolas" panose="020B0609020204030204" pitchFamily="49" charset="0"/>
              </a:rPr>
              <a:t>  maximum-paths 64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it-IT" sz="1600" b="1">
                <a:latin typeface="Consolas" panose="020B0609020204030204" pitchFamily="49" charset="0"/>
                <a:cs typeface="Consolas" panose="020B0609020204030204" pitchFamily="49" charset="0"/>
              </a:rPr>
              <a:t>exit-address-family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it-IT" sz="1600" b="1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it-IT" sz="1600" b="1">
                <a:latin typeface="Consolas" panose="020B0609020204030204" pitchFamily="49" charset="0"/>
                <a:cs typeface="Consolas" panose="020B0609020204030204" pitchFamily="49" charset="0"/>
              </a:rPr>
              <a:t>address-family l2vpn </a:t>
            </a:r>
            <a:r>
              <a:rPr lang="en-US" altLang="it-IT" sz="1600" b="1" err="1">
                <a:latin typeface="Consolas" panose="020B0609020204030204" pitchFamily="49" charset="0"/>
                <a:cs typeface="Consolas" panose="020B0609020204030204" pitchFamily="49" charset="0"/>
              </a:rPr>
              <a:t>evpn</a:t>
            </a:r>
            <a:endParaRPr lang="en-US" altLang="it-IT" sz="1600" b="1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it-IT" sz="1600" b="1">
                <a:latin typeface="Consolas" panose="020B0609020204030204" pitchFamily="49" charset="0"/>
                <a:cs typeface="Consolas" panose="020B0609020204030204" pitchFamily="49" charset="0"/>
              </a:rPr>
              <a:t>  neighbor fabric activate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it-IT" sz="1600" b="1">
                <a:latin typeface="Consolas" panose="020B0609020204030204" pitchFamily="49" charset="0"/>
                <a:cs typeface="Consolas" panose="020B0609020204030204" pitchFamily="49" charset="0"/>
              </a:rPr>
              <a:t>exit-address-family</a:t>
            </a:r>
          </a:p>
        </p:txBody>
      </p:sp>
      <p:sp>
        <p:nvSpPr>
          <p:cNvPr id="4" name="AutoShape 9">
            <a:extLst>
              <a:ext uri="{FF2B5EF4-FFF2-40B4-BE49-F238E27FC236}">
                <a16:creationId xmlns:a16="http://schemas.microsoft.com/office/drawing/2014/main" id="{A7401E85-7E1E-E14F-F675-49C9D72C5C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33728" y="1417638"/>
            <a:ext cx="3692412" cy="344895"/>
          </a:xfrm>
          <a:prstGeom prst="foldedCorner">
            <a:avLst>
              <a:gd name="adj" fmla="val 8278"/>
            </a:avLst>
          </a:prstGeom>
          <a:solidFill>
            <a:schemeClr val="accent2"/>
          </a:solidFill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66CC00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SzPct val="7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it-IT" sz="1600" b="1" err="1">
                <a:latin typeface="Consolas" panose="020B0609020204030204" pitchFamily="49" charset="0"/>
                <a:cs typeface="Consolas" panose="020B0609020204030204" pitchFamily="49" charset="0"/>
              </a:rPr>
              <a:t>bgpd.conf</a:t>
            </a:r>
            <a:r>
              <a:rPr lang="en-US" altLang="it-IT" sz="1600" b="1">
                <a:latin typeface="Consolas" panose="020B0609020204030204" pitchFamily="49" charset="0"/>
                <a:cs typeface="Consolas" panose="020B0609020204030204" pitchFamily="49" charset="0"/>
              </a:rPr>
              <a:t> - part 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5562E2-4277-8E79-51DF-9FD9A2F439BA}"/>
              </a:ext>
            </a:extLst>
          </p:cNvPr>
          <p:cNvSpPr txBox="1"/>
          <p:nvPr/>
        </p:nvSpPr>
        <p:spPr>
          <a:xfrm>
            <a:off x="9401286" y="4574257"/>
            <a:ext cx="2579237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/>
              <a:t>activate the l2vpn </a:t>
            </a:r>
            <a:r>
              <a:rPr lang="en-GB" err="1"/>
              <a:t>evpn</a:t>
            </a:r>
            <a:r>
              <a:rPr lang="en-GB"/>
              <a:t> AFI/SAFI A.F.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9595E5E-325C-3DCA-DABB-CE3CEC9C1687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8973732" y="4897423"/>
            <a:ext cx="427554" cy="32316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204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63CC9-F7AB-9DA6-1168-6854B73C6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server configuration example – part 1</a:t>
            </a:r>
          </a:p>
        </p:txBody>
      </p:sp>
      <p:grpSp>
        <p:nvGrpSpPr>
          <p:cNvPr id="5" name="Group 15">
            <a:extLst>
              <a:ext uri="{FF2B5EF4-FFF2-40B4-BE49-F238E27FC236}">
                <a16:creationId xmlns:a16="http://schemas.microsoft.com/office/drawing/2014/main" id="{53A831A4-727C-9551-90DE-8F7593F78A23}"/>
              </a:ext>
            </a:extLst>
          </p:cNvPr>
          <p:cNvGrpSpPr>
            <a:grpSpLocks/>
          </p:cNvGrpSpPr>
          <p:nvPr/>
        </p:nvGrpSpPr>
        <p:grpSpPr bwMode="auto">
          <a:xfrm>
            <a:off x="720522" y="1424456"/>
            <a:ext cx="10883818" cy="4675189"/>
            <a:chOff x="126" y="2432"/>
            <a:chExt cx="14399" cy="2945"/>
          </a:xfrm>
        </p:grpSpPr>
        <p:sp>
          <p:nvSpPr>
            <p:cNvPr id="6" name="AutoShape 5">
              <a:extLst>
                <a:ext uri="{FF2B5EF4-FFF2-40B4-BE49-F238E27FC236}">
                  <a16:creationId xmlns:a16="http://schemas.microsoft.com/office/drawing/2014/main" id="{F5BCCBAA-FCE9-D483-5173-3F0F82C9C8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6" y="2626"/>
              <a:ext cx="14399" cy="2751"/>
            </a:xfrm>
            <a:prstGeom prst="foldedCorner">
              <a:avLst>
                <a:gd name="adj" fmla="val 8278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66CC00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SzPct val="7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ip</a:t>
              </a:r>
              <a:r>
                <a:rPr lang="en-US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link add bond1 type bond </a:t>
              </a:r>
              <a:r>
                <a:rPr lang="en-US" altLang="it-IT" sz="1600" b="1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miimon</a:t>
              </a:r>
              <a:r>
                <a:rPr lang="en-US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100 mode 802.3ad </a:t>
              </a:r>
              <a:r>
                <a:rPr lang="en-US" altLang="it-IT" sz="1600" b="1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xmit_hash_policy</a:t>
              </a:r>
              <a:r>
                <a:rPr lang="en-US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layer3+4 </a:t>
              </a:r>
              <a:r>
                <a:rPr lang="en-US" altLang="it-IT" sz="1600" b="1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all_slaves_active</a:t>
              </a:r>
              <a:r>
                <a:rPr lang="en-US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1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ip</a:t>
              </a:r>
              <a:r>
                <a:rPr lang="en-US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link set dev eth0 down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ip</a:t>
              </a:r>
              <a:r>
                <a:rPr lang="en-US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link set dev eth1 down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ip</a:t>
              </a:r>
              <a:r>
                <a:rPr lang="en-US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link set dev bond1 down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ip</a:t>
              </a:r>
              <a:r>
                <a:rPr lang="en-US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link set eth0 master bond1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ip</a:t>
              </a:r>
              <a:r>
                <a:rPr lang="en-US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link set eth1 master bond1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ip</a:t>
              </a:r>
              <a:r>
                <a:rPr lang="en-US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link set dev eth0 up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ip</a:t>
              </a:r>
              <a:r>
                <a:rPr lang="en-US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link set dev eth1 up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ip</a:t>
              </a:r>
              <a:r>
                <a:rPr lang="en-US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link set dev bond1 up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it-IT" sz="1600" b="1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# Creating the bridge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ip</a:t>
              </a:r>
              <a:r>
                <a:rPr lang="en-US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link add br100 type bridge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it-IT" sz="1600" b="1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# Attach interfaces to the bridge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ip</a:t>
              </a:r>
              <a:r>
                <a:rPr lang="en-US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link set dev bond1 master br100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ip</a:t>
              </a:r>
              <a:r>
                <a:rPr lang="en-US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link set dev eth2 master br100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ip</a:t>
              </a:r>
              <a:r>
                <a:rPr lang="en-US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link set dev eth3 master br100</a:t>
              </a:r>
            </a:p>
          </p:txBody>
        </p:sp>
        <p:sp>
          <p:nvSpPr>
            <p:cNvPr id="7" name="AutoShape 9">
              <a:extLst>
                <a:ext uri="{FF2B5EF4-FFF2-40B4-BE49-F238E27FC236}">
                  <a16:creationId xmlns:a16="http://schemas.microsoft.com/office/drawing/2014/main" id="{5C97C4BB-0975-D591-0F01-DE2DFBDDEA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" y="2432"/>
              <a:ext cx="4239" cy="227"/>
            </a:xfrm>
            <a:prstGeom prst="foldedCorner">
              <a:avLst>
                <a:gd name="adj" fmla="val 8278"/>
              </a:avLst>
            </a:prstGeom>
            <a:solidFill>
              <a:schemeClr val="accent2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66CC00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SzPct val="7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server_1_1.startup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823D7653-CD59-4F62-C7EB-9392752698DF}"/>
              </a:ext>
            </a:extLst>
          </p:cNvPr>
          <p:cNvSpPr txBox="1"/>
          <p:nvPr/>
        </p:nvSpPr>
        <p:spPr>
          <a:xfrm>
            <a:off x="9025103" y="2780808"/>
            <a:ext cx="2579237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create the bond interface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20D614D-904D-5760-0D76-E3ECDF7E69A6}"/>
              </a:ext>
            </a:extLst>
          </p:cNvPr>
          <p:cNvCxnSpPr>
            <a:cxnSpLocks/>
            <a:stCxn id="9" idx="1"/>
          </p:cNvCxnSpPr>
          <p:nvPr/>
        </p:nvCxnSpPr>
        <p:spPr>
          <a:xfrm flipH="1" flipV="1">
            <a:off x="4572000" y="2041745"/>
            <a:ext cx="4453103" cy="106222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E8DA646-170E-A901-85D0-D9F509C14DE6}"/>
              </a:ext>
            </a:extLst>
          </p:cNvPr>
          <p:cNvSpPr txBox="1"/>
          <p:nvPr/>
        </p:nvSpPr>
        <p:spPr>
          <a:xfrm>
            <a:off x="9025103" y="3517725"/>
            <a:ext cx="2579237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/>
              <a:t>disable interfaces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46A54F1-9C63-C094-649C-08E91EFE63BD}"/>
              </a:ext>
            </a:extLst>
          </p:cNvPr>
          <p:cNvCxnSpPr>
            <a:cxnSpLocks/>
            <a:stCxn id="12" idx="1"/>
          </p:cNvCxnSpPr>
          <p:nvPr/>
        </p:nvCxnSpPr>
        <p:spPr>
          <a:xfrm flipH="1" flipV="1">
            <a:off x="3733800" y="2356538"/>
            <a:ext cx="5291303" cy="134585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26E7C8C0-5479-511E-0CF1-9037963E7E46}"/>
              </a:ext>
            </a:extLst>
          </p:cNvPr>
          <p:cNvSpPr txBox="1"/>
          <p:nvPr/>
        </p:nvSpPr>
        <p:spPr>
          <a:xfrm>
            <a:off x="9025103" y="3974247"/>
            <a:ext cx="2579237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/>
              <a:t>connect physical interfaces to the bond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9482119-8272-B3E6-456C-578496A12119}"/>
              </a:ext>
            </a:extLst>
          </p:cNvPr>
          <p:cNvCxnSpPr>
            <a:cxnSpLocks/>
            <a:stCxn id="15" idx="1"/>
          </p:cNvCxnSpPr>
          <p:nvPr/>
        </p:nvCxnSpPr>
        <p:spPr>
          <a:xfrm flipH="1" flipV="1">
            <a:off x="4073525" y="3013784"/>
            <a:ext cx="4951578" cy="128362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90A3F587-7218-986A-C6FE-E0CFDD662BC8}"/>
              </a:ext>
            </a:extLst>
          </p:cNvPr>
          <p:cNvSpPr txBox="1"/>
          <p:nvPr/>
        </p:nvSpPr>
        <p:spPr>
          <a:xfrm>
            <a:off x="9025103" y="4710712"/>
            <a:ext cx="2579237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/>
              <a:t>enable the interfaces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7AA0724-DDF6-E1E4-ADE1-DD90E08DAB83}"/>
              </a:ext>
            </a:extLst>
          </p:cNvPr>
          <p:cNvCxnSpPr>
            <a:cxnSpLocks/>
            <a:stCxn id="18" idx="1"/>
          </p:cNvCxnSpPr>
          <p:nvPr/>
        </p:nvCxnSpPr>
        <p:spPr>
          <a:xfrm flipH="1" flipV="1">
            <a:off x="3505200" y="3604079"/>
            <a:ext cx="5519903" cy="129129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E4478C39-72F9-79B8-BA9C-563486921124}"/>
              </a:ext>
            </a:extLst>
          </p:cNvPr>
          <p:cNvSpPr txBox="1"/>
          <p:nvPr/>
        </p:nvSpPr>
        <p:spPr>
          <a:xfrm>
            <a:off x="9025388" y="5167234"/>
            <a:ext cx="2579237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/>
              <a:t>create the bridge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8856310-C9A5-484D-3C92-30995BF939B9}"/>
              </a:ext>
            </a:extLst>
          </p:cNvPr>
          <p:cNvCxnSpPr>
            <a:cxnSpLocks/>
            <a:stCxn id="21" idx="1"/>
          </p:cNvCxnSpPr>
          <p:nvPr/>
        </p:nvCxnSpPr>
        <p:spPr>
          <a:xfrm flipH="1" flipV="1">
            <a:off x="4073810" y="4545966"/>
            <a:ext cx="4951578" cy="80593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752A1A1E-0144-3B62-2150-13DD2AC80551}"/>
              </a:ext>
            </a:extLst>
          </p:cNvPr>
          <p:cNvSpPr txBox="1"/>
          <p:nvPr/>
        </p:nvSpPr>
        <p:spPr>
          <a:xfrm>
            <a:off x="9025388" y="5629870"/>
            <a:ext cx="2579237" cy="9233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/>
              <a:t>connect the bond and container interfaces to the bridge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8B86DDA-B5D7-5D38-5ACB-C6F384ED60FE}"/>
              </a:ext>
            </a:extLst>
          </p:cNvPr>
          <p:cNvCxnSpPr>
            <a:cxnSpLocks/>
            <a:stCxn id="24" idx="1"/>
          </p:cNvCxnSpPr>
          <p:nvPr/>
        </p:nvCxnSpPr>
        <p:spPr>
          <a:xfrm flipH="1" flipV="1">
            <a:off x="4648200" y="5562600"/>
            <a:ext cx="4377188" cy="52893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2627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  <p:bldP spid="15" grpId="0" animBg="1"/>
      <p:bldP spid="18" grpId="0" animBg="1"/>
      <p:bldP spid="21" grpId="0" animBg="1"/>
      <p:bldP spid="24" grpId="0" animBg="1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263C27-1B1C-DA9B-1BF3-CF4465C90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802.3ad with active-backup?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CA63E9-04E5-AE14-90F5-03B56D100B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3"/>
            <a:ext cx="10972800" cy="4600572"/>
          </a:xfrm>
        </p:spPr>
        <p:txBody>
          <a:bodyPr/>
          <a:lstStyle/>
          <a:p>
            <a:r>
              <a:rPr lang="en-GB" dirty="0"/>
              <a:t>usually the right policy is active-active with hash policy</a:t>
            </a:r>
          </a:p>
          <a:p>
            <a:r>
              <a:rPr lang="en-GB" dirty="0"/>
              <a:t>to support dual attached servers in active-active mode to different switches (leaves), Multi-Chassis Link Aggregation (MLAG) is needed</a:t>
            </a:r>
          </a:p>
          <a:p>
            <a:pPr lvl="1"/>
            <a:r>
              <a:rPr lang="en-GB" dirty="0"/>
              <a:t>MLAG enables a server or switch with a two-port bond, to connect those ports to different switches and operate as if they are connected to a single, logical switch. This provides greater redundancy and greater system throughput.</a:t>
            </a:r>
          </a:p>
          <a:p>
            <a:r>
              <a:rPr lang="en-GB" dirty="0"/>
              <a:t>classic Linux kernels do not support MLAG</a:t>
            </a:r>
          </a:p>
        </p:txBody>
      </p:sp>
    </p:spTree>
    <p:extLst>
      <p:ext uri="{BB962C8B-B14F-4D97-AF65-F5344CB8AC3E}">
        <p14:creationId xmlns:p14="http://schemas.microsoft.com/office/powerpoint/2010/main" val="4247439577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63CC9-F7AB-9DA6-1168-6854B73C6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server configuration example – part 2</a:t>
            </a:r>
          </a:p>
        </p:txBody>
      </p:sp>
      <p:grpSp>
        <p:nvGrpSpPr>
          <p:cNvPr id="3" name="Group 15">
            <a:extLst>
              <a:ext uri="{FF2B5EF4-FFF2-40B4-BE49-F238E27FC236}">
                <a16:creationId xmlns:a16="http://schemas.microsoft.com/office/drawing/2014/main" id="{74EBB03F-1EA9-ABD6-C5A6-0D4ED2618B21}"/>
              </a:ext>
            </a:extLst>
          </p:cNvPr>
          <p:cNvGrpSpPr>
            <a:grpSpLocks/>
          </p:cNvGrpSpPr>
          <p:nvPr/>
        </p:nvGrpSpPr>
        <p:grpSpPr bwMode="auto">
          <a:xfrm>
            <a:off x="722499" y="1401307"/>
            <a:ext cx="5747659" cy="2430463"/>
            <a:chOff x="126" y="2432"/>
            <a:chExt cx="7604" cy="1531"/>
          </a:xfrm>
        </p:grpSpPr>
        <p:sp>
          <p:nvSpPr>
            <p:cNvPr id="4" name="AutoShape 5">
              <a:extLst>
                <a:ext uri="{FF2B5EF4-FFF2-40B4-BE49-F238E27FC236}">
                  <a16:creationId xmlns:a16="http://schemas.microsoft.com/office/drawing/2014/main" id="{D3300390-91E7-1CBA-1096-8794D71E4B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6" y="2626"/>
              <a:ext cx="7604" cy="1337"/>
            </a:xfrm>
            <a:prstGeom prst="foldedCorner">
              <a:avLst>
                <a:gd name="adj" fmla="val 8278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66CC00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SzPct val="7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# Enable bridge </a:t>
              </a:r>
              <a:r>
                <a:rPr lang="en-US" altLang="it-IT" sz="1600" b="1" err="1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vlans</a:t>
              </a:r>
              <a:endParaRPr lang="en-US" altLang="it-IT" sz="1600" b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err="1">
                  <a:latin typeface="Consolas" panose="020B0609020204030204" pitchFamily="49" charset="0"/>
                  <a:cs typeface="Consolas" panose="020B0609020204030204" pitchFamily="49" charset="0"/>
                </a:rPr>
                <a:t>ip</a:t>
              </a: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link set dev br100 type bridge </a:t>
              </a:r>
              <a:r>
                <a:rPr lang="en-US" altLang="it-IT" sz="1600" b="1" err="1">
                  <a:latin typeface="Consolas" panose="020B0609020204030204" pitchFamily="49" charset="0"/>
                  <a:cs typeface="Consolas" panose="020B0609020204030204" pitchFamily="49" charset="0"/>
                </a:rPr>
                <a:t>vlan_filtering</a:t>
              </a: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1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bridge </a:t>
              </a:r>
              <a:r>
                <a:rPr lang="en-US" altLang="it-IT" sz="1600" b="1" err="1">
                  <a:latin typeface="Consolas" panose="020B0609020204030204" pitchFamily="49" charset="0"/>
                  <a:cs typeface="Consolas" panose="020B0609020204030204" pitchFamily="49" charset="0"/>
                </a:rPr>
                <a:t>vlan</a:t>
              </a: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add vid 10 dev bond1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bridge </a:t>
              </a:r>
              <a:r>
                <a:rPr lang="en-US" altLang="it-IT" sz="1600" b="1" err="1">
                  <a:latin typeface="Consolas" panose="020B0609020204030204" pitchFamily="49" charset="0"/>
                  <a:cs typeface="Consolas" panose="020B0609020204030204" pitchFamily="49" charset="0"/>
                </a:rPr>
                <a:t>vlan</a:t>
              </a: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add vid 20 dev bond1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bridge </a:t>
              </a:r>
              <a:r>
                <a:rPr lang="en-US" altLang="it-IT" sz="1600" b="1" err="1">
                  <a:latin typeface="Consolas" panose="020B0609020204030204" pitchFamily="49" charset="0"/>
                  <a:cs typeface="Consolas" panose="020B0609020204030204" pitchFamily="49" charset="0"/>
                </a:rPr>
                <a:t>vlan</a:t>
              </a: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add vid 10 dev eth2 </a:t>
              </a:r>
              <a:r>
                <a:rPr lang="en-US" altLang="it-IT" sz="1600" b="1" err="1">
                  <a:latin typeface="Consolas" panose="020B0609020204030204" pitchFamily="49" charset="0"/>
                  <a:cs typeface="Consolas" panose="020B0609020204030204" pitchFamily="49" charset="0"/>
                </a:rPr>
                <a:t>pvid</a:t>
              </a: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untagged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bridge </a:t>
              </a:r>
              <a:r>
                <a:rPr lang="en-US" altLang="it-IT" sz="1600" b="1" err="1">
                  <a:latin typeface="Consolas" panose="020B0609020204030204" pitchFamily="49" charset="0"/>
                  <a:cs typeface="Consolas" panose="020B0609020204030204" pitchFamily="49" charset="0"/>
                </a:rPr>
                <a:t>vlan</a:t>
              </a: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add vid 20 dev eth3 </a:t>
              </a:r>
              <a:r>
                <a:rPr lang="en-US" altLang="it-IT" sz="1600" b="1" err="1">
                  <a:latin typeface="Consolas" panose="020B0609020204030204" pitchFamily="49" charset="0"/>
                  <a:cs typeface="Consolas" panose="020B0609020204030204" pitchFamily="49" charset="0"/>
                </a:rPr>
                <a:t>pvid</a:t>
              </a: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untagged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err="1">
                  <a:latin typeface="Consolas" panose="020B0609020204030204" pitchFamily="49" charset="0"/>
                  <a:cs typeface="Consolas" panose="020B0609020204030204" pitchFamily="49" charset="0"/>
                </a:rPr>
                <a:t>ip</a:t>
              </a: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link set up dev br100</a:t>
              </a:r>
            </a:p>
          </p:txBody>
        </p:sp>
        <p:sp>
          <p:nvSpPr>
            <p:cNvPr id="8" name="AutoShape 9">
              <a:extLst>
                <a:ext uri="{FF2B5EF4-FFF2-40B4-BE49-F238E27FC236}">
                  <a16:creationId xmlns:a16="http://schemas.microsoft.com/office/drawing/2014/main" id="{5B3DF734-EE20-B18A-071E-FAB2BBE8A6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" y="2432"/>
              <a:ext cx="4239" cy="227"/>
            </a:xfrm>
            <a:prstGeom prst="foldedCorner">
              <a:avLst>
                <a:gd name="adj" fmla="val 8278"/>
              </a:avLst>
            </a:prstGeom>
            <a:solidFill>
              <a:schemeClr val="accent2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66CC00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SzPct val="7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server_1_1.startup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F6A91FA2-FB51-6AD6-CFE8-B1F2C05BEC4A}"/>
              </a:ext>
            </a:extLst>
          </p:cNvPr>
          <p:cNvSpPr txBox="1"/>
          <p:nvPr/>
        </p:nvSpPr>
        <p:spPr>
          <a:xfrm>
            <a:off x="9025388" y="1592263"/>
            <a:ext cx="2579237" cy="9233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/>
              <a:t>configure the bond port of the bridge to receive tagged VLAN packets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B14D2E9-B053-08DB-084D-E74459B9639B}"/>
              </a:ext>
            </a:extLst>
          </p:cNvPr>
          <p:cNvCxnSpPr>
            <a:cxnSpLocks/>
            <a:stCxn id="9" idx="1"/>
          </p:cNvCxnSpPr>
          <p:nvPr/>
        </p:nvCxnSpPr>
        <p:spPr>
          <a:xfrm flipH="1">
            <a:off x="4477407" y="2053928"/>
            <a:ext cx="4547981" cy="46166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F208B28-98C9-3B85-D80A-E07E5C112812}"/>
              </a:ext>
            </a:extLst>
          </p:cNvPr>
          <p:cNvSpPr txBox="1"/>
          <p:nvPr/>
        </p:nvSpPr>
        <p:spPr>
          <a:xfrm>
            <a:off x="9025388" y="2626481"/>
            <a:ext cx="2579237" cy="9233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/>
              <a:t>configure the container ports to send untagged frames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ADDADF2-CFDD-421E-204F-4045D7469374}"/>
              </a:ext>
            </a:extLst>
          </p:cNvPr>
          <p:cNvCxnSpPr>
            <a:cxnSpLocks/>
            <a:stCxn id="12" idx="1"/>
          </p:cNvCxnSpPr>
          <p:nvPr/>
        </p:nvCxnSpPr>
        <p:spPr>
          <a:xfrm flipH="1" flipV="1">
            <a:off x="5997203" y="2977258"/>
            <a:ext cx="3028185" cy="11088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8154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  <p:bldP spid="12" grpId="1" animBg="1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640CD76-3182-73C2-43E4-429E35D98D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a </a:t>
            </a:r>
            <a:r>
              <a:rPr lang="it-IT" err="1"/>
              <a:t>leaf</a:t>
            </a:r>
            <a:r>
              <a:rPr lang="it-IT"/>
              <a:t> data </a:t>
            </a:r>
            <a:r>
              <a:rPr lang="it-IT" err="1"/>
              <a:t>plane</a:t>
            </a:r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DA6BE50-479A-FE83-7973-68637A5F96F7}"/>
              </a:ext>
            </a:extLst>
          </p:cNvPr>
          <p:cNvGrpSpPr/>
          <p:nvPr/>
        </p:nvGrpSpPr>
        <p:grpSpPr>
          <a:xfrm>
            <a:off x="653967" y="1993735"/>
            <a:ext cx="10928433" cy="3741516"/>
            <a:chOff x="651849" y="2378845"/>
            <a:chExt cx="10928433" cy="3741516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1443E39-B3AF-09C6-EF7E-8EDA4B693C1C}"/>
                </a:ext>
              </a:extLst>
            </p:cNvPr>
            <p:cNvSpPr/>
            <p:nvPr/>
          </p:nvSpPr>
          <p:spPr>
            <a:xfrm>
              <a:off x="651852" y="2632079"/>
              <a:ext cx="10928430" cy="3488282"/>
            </a:xfrm>
            <a:prstGeom prst="rect">
              <a:avLst/>
            </a:prstGeom>
            <a:solidFill>
              <a:sysClr val="windowText" lastClr="000000"/>
            </a:solidFill>
            <a:ln w="57150" cap="flat" cmpd="sng" algn="ctr">
              <a:solidFill>
                <a:srgbClr val="4472C4"/>
              </a:solidFill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t"/>
            <a:lstStyle/>
            <a:p>
              <a:pPr eaLnBrk="1" hangingPunct="1"/>
              <a:r>
                <a:rPr lang="it-IT" b="1" kern="0">
                  <a:solidFill>
                    <a:prstClr val="white">
                      <a:lumMod val="65000"/>
                    </a:prst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root@leaf_1_0_1:/#</a:t>
              </a:r>
              <a:r>
                <a:rPr kumimoji="0" lang="it-IT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kumimoji="0" lang="it-IT" b="1" i="0" u="none" strike="noStrike" kern="0" cap="none" spc="0" normalizeH="0" baseline="0" noProof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cs typeface="Consolas" panose="020B0609020204030204" pitchFamily="49" charset="0"/>
                </a:rPr>
                <a:t>ip</a:t>
              </a:r>
              <a:r>
                <a:rPr kumimoji="0" lang="it-IT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kumimoji="0" lang="it-IT" b="1" i="0" u="none" strike="noStrike" kern="0" cap="none" spc="0" normalizeH="0" baseline="0" noProof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cs typeface="Consolas" panose="020B0609020204030204" pitchFamily="49" charset="0"/>
                </a:rPr>
                <a:t>route</a:t>
              </a:r>
              <a:endParaRPr kumimoji="0" lang="it-IT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it-IT" altLang="it-IT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GB">
                  <a:solidFill>
                    <a:schemeClr val="bg1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10.0.0.0/30 dev eth0 proto kernel scope link </a:t>
              </a:r>
              <a:r>
                <a:rPr lang="en-GB" err="1">
                  <a:solidFill>
                    <a:schemeClr val="bg1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src</a:t>
              </a:r>
              <a:r>
                <a:rPr lang="en-GB">
                  <a:solidFill>
                    <a:schemeClr val="bg1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 10.0.0.1 </a:t>
              </a:r>
            </a:p>
            <a:p>
              <a:r>
                <a:rPr lang="en-GB">
                  <a:solidFill>
                    <a:schemeClr val="bg1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10.0.0.4/30 dev eth1 proto kernel scope link </a:t>
              </a:r>
              <a:r>
                <a:rPr lang="en-GB" err="1">
                  <a:solidFill>
                    <a:schemeClr val="bg1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src</a:t>
              </a:r>
              <a:r>
                <a:rPr lang="en-GB">
                  <a:solidFill>
                    <a:schemeClr val="bg1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 10.0.0.5 </a:t>
              </a:r>
            </a:p>
            <a:p>
              <a:r>
                <a:rPr lang="en-GB">
                  <a:solidFill>
                    <a:schemeClr val="bg1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192.168.0.1 dev lo scope link </a:t>
              </a:r>
            </a:p>
            <a:p>
              <a:r>
                <a:rPr lang="en-GB">
                  <a:solidFill>
                    <a:schemeClr val="bg1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192.168.0.7 </a:t>
              </a:r>
              <a:r>
                <a:rPr lang="en-GB" err="1">
                  <a:solidFill>
                    <a:schemeClr val="bg1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nhid</a:t>
              </a:r>
              <a:r>
                <a:rPr lang="en-GB">
                  <a:solidFill>
                    <a:schemeClr val="bg1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 10 proto </a:t>
              </a:r>
              <a:r>
                <a:rPr lang="en-GB" err="1">
                  <a:solidFill>
                    <a:schemeClr val="bg1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bgp</a:t>
              </a:r>
              <a:r>
                <a:rPr lang="en-GB">
                  <a:solidFill>
                    <a:schemeClr val="bg1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 metric 20 </a:t>
              </a:r>
            </a:p>
            <a:p>
              <a:r>
                <a:rPr lang="en-GB">
                  <a:solidFill>
                    <a:schemeClr val="bg1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GB" err="1">
                  <a:solidFill>
                    <a:schemeClr val="bg1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nexthop</a:t>
              </a:r>
              <a:r>
                <a:rPr lang="en-GB">
                  <a:solidFill>
                    <a:schemeClr val="bg1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 via 10.0.0.2 dev eth0 weight 1 </a:t>
              </a:r>
            </a:p>
            <a:p>
              <a:r>
                <a:rPr lang="en-GB">
                  <a:solidFill>
                    <a:schemeClr val="bg1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GB" err="1">
                  <a:solidFill>
                    <a:schemeClr val="bg1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nexthop</a:t>
              </a:r>
              <a:r>
                <a:rPr lang="en-GB">
                  <a:solidFill>
                    <a:schemeClr val="bg1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 via 10.0.0.6 dev eth1 weight 1</a:t>
              </a:r>
            </a:p>
            <a:p>
              <a:endParaRPr lang="en-GB">
                <a:solidFill>
                  <a:schemeClr val="bg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1D7A724-F5C2-5FD6-25C2-C85AF9B19373}"/>
                </a:ext>
              </a:extLst>
            </p:cNvPr>
            <p:cNvSpPr/>
            <p:nvPr/>
          </p:nvSpPr>
          <p:spPr>
            <a:xfrm>
              <a:off x="651849" y="2378845"/>
              <a:ext cx="10928430" cy="286249"/>
            </a:xfrm>
            <a:prstGeom prst="rect">
              <a:avLst/>
            </a:prstGeom>
            <a:solidFill>
              <a:srgbClr val="4472C4"/>
            </a:solidFill>
            <a:ln w="57150" cap="flat" cmpd="sng" algn="ctr">
              <a:solidFill>
                <a:srgbClr val="4472C4"/>
              </a:solidFill>
              <a:prstDash val="solid"/>
              <a:miter lim="800000"/>
            </a:ln>
            <a:effectLst>
              <a:outerShdw blurRad="50800" dist="25400" algn="l" rotWithShape="0">
                <a:prstClr val="black">
                  <a:alpha val="32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3666A631-2E31-49DF-732D-73ED30C10CC3}"/>
                </a:ext>
              </a:extLst>
            </p:cNvPr>
            <p:cNvGrpSpPr/>
            <p:nvPr/>
          </p:nvGrpSpPr>
          <p:grpSpPr>
            <a:xfrm>
              <a:off x="10920536" y="2466851"/>
              <a:ext cx="581348" cy="126235"/>
              <a:chOff x="8092857" y="2115830"/>
              <a:chExt cx="581348" cy="126235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F78067CE-5E02-421F-75EB-E2A683F8B68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548205" y="2116065"/>
                <a:ext cx="126000" cy="126000"/>
              </a:xfrm>
              <a:prstGeom prst="rect">
                <a:avLst/>
              </a:prstGeom>
              <a:solidFill>
                <a:srgbClr val="FF0000">
                  <a:alpha val="50196"/>
                </a:srgbClr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B621E5B5-39A1-CA87-7B8C-34D67308CD7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092857" y="2115830"/>
                <a:ext cx="126235" cy="126235"/>
              </a:xfrm>
              <a:prstGeom prst="rect">
                <a:avLst/>
              </a:prstGeom>
              <a:solidFill>
                <a:srgbClr val="4472C4">
                  <a:lumMod val="60000"/>
                  <a:lumOff val="40000"/>
                </a:srgbClr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17B70C9D-8BF1-376A-2249-69E4524C878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320531" y="2115830"/>
                <a:ext cx="126235" cy="126235"/>
              </a:xfrm>
              <a:prstGeom prst="rect">
                <a:avLst/>
              </a:prstGeom>
              <a:solidFill>
                <a:srgbClr val="4472C4">
                  <a:lumMod val="60000"/>
                  <a:lumOff val="40000"/>
                </a:srgbClr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4383565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640CD76-3182-73C2-43E4-429E35D98D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a </a:t>
            </a:r>
            <a:r>
              <a:rPr lang="it-IT" err="1"/>
              <a:t>leaf</a:t>
            </a:r>
            <a:r>
              <a:rPr lang="it-IT"/>
              <a:t> BGP control </a:t>
            </a:r>
            <a:r>
              <a:rPr lang="it-IT" err="1"/>
              <a:t>plane</a:t>
            </a:r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DA6BE50-479A-FE83-7973-68637A5F96F7}"/>
              </a:ext>
            </a:extLst>
          </p:cNvPr>
          <p:cNvGrpSpPr/>
          <p:nvPr/>
        </p:nvGrpSpPr>
        <p:grpSpPr>
          <a:xfrm>
            <a:off x="653967" y="1715945"/>
            <a:ext cx="10928433" cy="4285527"/>
            <a:chOff x="651849" y="2378845"/>
            <a:chExt cx="10928433" cy="4285527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1443E39-B3AF-09C6-EF7E-8EDA4B693C1C}"/>
                </a:ext>
              </a:extLst>
            </p:cNvPr>
            <p:cNvSpPr/>
            <p:nvPr/>
          </p:nvSpPr>
          <p:spPr>
            <a:xfrm>
              <a:off x="651852" y="2632079"/>
              <a:ext cx="10928430" cy="4032293"/>
            </a:xfrm>
            <a:prstGeom prst="rect">
              <a:avLst/>
            </a:prstGeom>
            <a:solidFill>
              <a:sysClr val="windowText" lastClr="000000"/>
            </a:solidFill>
            <a:ln w="57150" cap="flat" cmpd="sng" algn="ctr">
              <a:solidFill>
                <a:srgbClr val="4472C4"/>
              </a:solidFill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t"/>
            <a:lstStyle/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it-IT" b="1" kern="0">
                  <a:solidFill>
                    <a:prstClr val="white">
                      <a:lumMod val="65000"/>
                    </a:prst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leaf_1_1_1#</a:t>
              </a:r>
              <a:r>
                <a:rPr kumimoji="0" lang="it-IT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cs typeface="Consolas" panose="020B0609020204030204" pitchFamily="49" charset="0"/>
                </a:rPr>
                <a:t> show </a:t>
              </a:r>
              <a:r>
                <a:rPr kumimoji="0" lang="it-IT" b="1" i="0" u="none" strike="noStrike" kern="0" cap="none" spc="0" normalizeH="0" baseline="0" noProof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cs typeface="Consolas" panose="020B0609020204030204" pitchFamily="49" charset="0"/>
                </a:rPr>
                <a:t>ip</a:t>
              </a:r>
              <a:r>
                <a:rPr kumimoji="0" lang="it-IT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kumimoji="0" lang="it-IT" b="1" i="0" u="none" strike="noStrike" kern="0" cap="none" spc="0" normalizeH="0" baseline="0" noProof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cs typeface="Consolas" panose="020B0609020204030204" pitchFamily="49" charset="0"/>
                </a:rPr>
                <a:t>bgp</a:t>
              </a:r>
              <a:endParaRPr kumimoji="0" lang="it-IT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it-IT" altLang="it-IT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GB">
                  <a:solidFill>
                    <a:schemeClr val="bg1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BGP table version is 2, local router ID is 192.168.0.1, </a:t>
              </a:r>
              <a:r>
                <a:rPr lang="en-GB" err="1">
                  <a:solidFill>
                    <a:schemeClr val="bg1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vrf</a:t>
              </a:r>
              <a:r>
                <a:rPr lang="en-GB">
                  <a:solidFill>
                    <a:schemeClr val="bg1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 id 0</a:t>
              </a:r>
            </a:p>
            <a:p>
              <a:r>
                <a:rPr lang="en-GB">
                  <a:solidFill>
                    <a:schemeClr val="bg1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Default local </a:t>
              </a:r>
              <a:r>
                <a:rPr lang="en-GB" err="1">
                  <a:solidFill>
                    <a:schemeClr val="bg1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pref</a:t>
              </a:r>
              <a:r>
                <a:rPr lang="en-GB">
                  <a:solidFill>
                    <a:schemeClr val="bg1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 100, local AS 64512</a:t>
              </a:r>
            </a:p>
            <a:p>
              <a:r>
                <a:rPr lang="en-GB">
                  <a:solidFill>
                    <a:schemeClr val="bg1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Status codes:  s suppressed, d damped, h history, * valid, &gt; best, = multipath,</a:t>
              </a:r>
            </a:p>
            <a:p>
              <a:r>
                <a:rPr lang="en-GB">
                  <a:solidFill>
                    <a:schemeClr val="bg1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               </a:t>
              </a:r>
              <a:r>
                <a:rPr lang="en-GB" err="1">
                  <a:solidFill>
                    <a:schemeClr val="bg1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i</a:t>
              </a:r>
              <a:r>
                <a:rPr lang="en-GB">
                  <a:solidFill>
                    <a:schemeClr val="bg1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 internal, r RIB-failure, S Stale, R Removed</a:t>
              </a:r>
            </a:p>
            <a:p>
              <a:r>
                <a:rPr lang="en-GB" err="1">
                  <a:solidFill>
                    <a:schemeClr val="bg1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Nexthop</a:t>
              </a:r>
              <a:r>
                <a:rPr lang="en-GB">
                  <a:solidFill>
                    <a:schemeClr val="bg1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 codes: @NNN </a:t>
              </a:r>
              <a:r>
                <a:rPr lang="en-GB" err="1">
                  <a:solidFill>
                    <a:schemeClr val="bg1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nexthop's</a:t>
              </a:r>
              <a:r>
                <a:rPr lang="en-GB">
                  <a:solidFill>
                    <a:schemeClr val="bg1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GB" err="1">
                  <a:solidFill>
                    <a:schemeClr val="bg1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vrf</a:t>
              </a:r>
              <a:r>
                <a:rPr lang="en-GB">
                  <a:solidFill>
                    <a:schemeClr val="bg1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 id, &lt; announce-</a:t>
              </a:r>
              <a:r>
                <a:rPr lang="en-GB" err="1">
                  <a:solidFill>
                    <a:schemeClr val="bg1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nh</a:t>
              </a:r>
              <a:r>
                <a:rPr lang="en-GB">
                  <a:solidFill>
                    <a:schemeClr val="bg1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-self</a:t>
              </a:r>
            </a:p>
            <a:p>
              <a:r>
                <a:rPr lang="en-GB">
                  <a:solidFill>
                    <a:schemeClr val="bg1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Origin codes:  </a:t>
              </a:r>
              <a:r>
                <a:rPr lang="en-GB" err="1">
                  <a:solidFill>
                    <a:schemeClr val="bg1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i</a:t>
              </a:r>
              <a:r>
                <a:rPr lang="en-GB">
                  <a:solidFill>
                    <a:schemeClr val="bg1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 - IGP, e - EGP, ? - incomplete</a:t>
              </a:r>
            </a:p>
            <a:p>
              <a:br>
                <a:rPr lang="en-GB">
                  <a:solidFill>
                    <a:schemeClr val="bg1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</a:br>
              <a:endParaRPr lang="en-GB">
                <a:solidFill>
                  <a:schemeClr val="bg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GB">
                  <a:solidFill>
                    <a:schemeClr val="bg1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   Network          Next Hop        Metric </a:t>
              </a:r>
              <a:r>
                <a:rPr lang="en-GB" err="1">
                  <a:solidFill>
                    <a:schemeClr val="bg1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LocPrf</a:t>
              </a:r>
              <a:r>
                <a:rPr lang="en-GB">
                  <a:solidFill>
                    <a:schemeClr val="bg1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 Weight Path</a:t>
              </a:r>
            </a:p>
            <a:p>
              <a:r>
                <a:rPr lang="en-GB">
                  <a:solidFill>
                    <a:schemeClr val="bg1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*&gt; 192.168.0.1/32   0.0.0.0              0         32768 </a:t>
              </a:r>
              <a:r>
                <a:rPr lang="en-GB" err="1">
                  <a:solidFill>
                    <a:schemeClr val="bg1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i</a:t>
              </a:r>
              <a:endParaRPr lang="en-GB">
                <a:solidFill>
                  <a:schemeClr val="bg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GB">
                  <a:solidFill>
                    <a:schemeClr val="bg1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*&gt; 192.168.0.7/32   10.0.0.2                           0 64514 64518 64517 64515 </a:t>
              </a:r>
              <a:r>
                <a:rPr lang="en-GB" err="1">
                  <a:solidFill>
                    <a:schemeClr val="bg1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i</a:t>
              </a:r>
              <a:endParaRPr lang="en-GB">
                <a:solidFill>
                  <a:schemeClr val="bg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GB">
                  <a:solidFill>
                    <a:schemeClr val="bg1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*=                  10.0.0.6                           0 64514 64518 64517 64515 </a:t>
              </a:r>
              <a:r>
                <a:rPr lang="en-GB" err="1">
                  <a:solidFill>
                    <a:schemeClr val="bg1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i</a:t>
              </a:r>
              <a:endParaRPr lang="en-GB">
                <a:solidFill>
                  <a:schemeClr val="bg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endParaRPr lang="en-GB">
                <a:solidFill>
                  <a:schemeClr val="bg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1D7A724-F5C2-5FD6-25C2-C85AF9B19373}"/>
                </a:ext>
              </a:extLst>
            </p:cNvPr>
            <p:cNvSpPr/>
            <p:nvPr/>
          </p:nvSpPr>
          <p:spPr>
            <a:xfrm>
              <a:off x="651849" y="2378845"/>
              <a:ext cx="10928430" cy="286249"/>
            </a:xfrm>
            <a:prstGeom prst="rect">
              <a:avLst/>
            </a:prstGeom>
            <a:solidFill>
              <a:srgbClr val="4472C4"/>
            </a:solidFill>
            <a:ln w="57150" cap="flat" cmpd="sng" algn="ctr">
              <a:solidFill>
                <a:srgbClr val="4472C4"/>
              </a:solidFill>
              <a:prstDash val="solid"/>
              <a:miter lim="800000"/>
            </a:ln>
            <a:effectLst>
              <a:outerShdw blurRad="50800" dist="25400" algn="l" rotWithShape="0">
                <a:prstClr val="black">
                  <a:alpha val="32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3666A631-2E31-49DF-732D-73ED30C10CC3}"/>
                </a:ext>
              </a:extLst>
            </p:cNvPr>
            <p:cNvGrpSpPr/>
            <p:nvPr/>
          </p:nvGrpSpPr>
          <p:grpSpPr>
            <a:xfrm>
              <a:off x="10920536" y="2466851"/>
              <a:ext cx="581348" cy="126235"/>
              <a:chOff x="8092857" y="2115830"/>
              <a:chExt cx="581348" cy="126235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F78067CE-5E02-421F-75EB-E2A683F8B68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548205" y="2116065"/>
                <a:ext cx="126000" cy="126000"/>
              </a:xfrm>
              <a:prstGeom prst="rect">
                <a:avLst/>
              </a:prstGeom>
              <a:solidFill>
                <a:srgbClr val="FF0000">
                  <a:alpha val="50196"/>
                </a:srgbClr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B621E5B5-39A1-CA87-7B8C-34D67308CD7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092857" y="2115830"/>
                <a:ext cx="126235" cy="126235"/>
              </a:xfrm>
              <a:prstGeom prst="rect">
                <a:avLst/>
              </a:prstGeom>
              <a:solidFill>
                <a:srgbClr val="4472C4">
                  <a:lumMod val="60000"/>
                  <a:lumOff val="40000"/>
                </a:srgbClr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17B70C9D-8BF1-376A-2249-69E4524C878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320531" y="2115830"/>
                <a:ext cx="126235" cy="126235"/>
              </a:xfrm>
              <a:prstGeom prst="rect">
                <a:avLst/>
              </a:prstGeom>
              <a:solidFill>
                <a:srgbClr val="4472C4">
                  <a:lumMod val="60000"/>
                  <a:lumOff val="40000"/>
                </a:srgbClr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12547946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640CD76-3182-73C2-43E4-429E35D98D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a </a:t>
            </a:r>
            <a:r>
              <a:rPr lang="it-IT" err="1"/>
              <a:t>leaf</a:t>
            </a:r>
            <a:r>
              <a:rPr lang="it-IT"/>
              <a:t> EVPN control </a:t>
            </a:r>
            <a:r>
              <a:rPr lang="it-IT" err="1"/>
              <a:t>plane</a:t>
            </a:r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DA6BE50-479A-FE83-7973-68637A5F96F7}"/>
              </a:ext>
            </a:extLst>
          </p:cNvPr>
          <p:cNvGrpSpPr/>
          <p:nvPr/>
        </p:nvGrpSpPr>
        <p:grpSpPr>
          <a:xfrm>
            <a:off x="653967" y="1993735"/>
            <a:ext cx="10928433" cy="3741516"/>
            <a:chOff x="651849" y="2378845"/>
            <a:chExt cx="10928433" cy="3741516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1443E39-B3AF-09C6-EF7E-8EDA4B693C1C}"/>
                </a:ext>
              </a:extLst>
            </p:cNvPr>
            <p:cNvSpPr/>
            <p:nvPr/>
          </p:nvSpPr>
          <p:spPr>
            <a:xfrm>
              <a:off x="651852" y="2632079"/>
              <a:ext cx="10928430" cy="3488282"/>
            </a:xfrm>
            <a:prstGeom prst="rect">
              <a:avLst/>
            </a:prstGeom>
            <a:solidFill>
              <a:sysClr val="windowText" lastClr="000000"/>
            </a:solidFill>
            <a:ln w="57150" cap="flat" cmpd="sng" algn="ctr">
              <a:solidFill>
                <a:srgbClr val="4472C4"/>
              </a:solidFill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t"/>
            <a:lstStyle/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it-IT" b="1" kern="0">
                  <a:solidFill>
                    <a:prstClr val="white">
                      <a:lumMod val="65000"/>
                    </a:prst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leaf_1_1_1#</a:t>
              </a:r>
              <a:r>
                <a:rPr kumimoji="0" lang="it-IT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cs typeface="Consolas" panose="020B0609020204030204" pitchFamily="49" charset="0"/>
                </a:rPr>
                <a:t> show </a:t>
              </a:r>
              <a:r>
                <a:rPr kumimoji="0" lang="it-IT" b="1" i="0" u="none" strike="noStrike" kern="0" cap="none" spc="0" normalizeH="0" baseline="0" noProof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cs typeface="Consolas" panose="020B0609020204030204" pitchFamily="49" charset="0"/>
                </a:rPr>
                <a:t>evpn</a:t>
              </a:r>
              <a:r>
                <a:rPr kumimoji="0" lang="it-IT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kumimoji="0" lang="it-IT" b="1" i="0" u="none" strike="noStrike" kern="0" cap="none" spc="0" normalizeH="0" baseline="0" noProof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cs typeface="Consolas" panose="020B0609020204030204" pitchFamily="49" charset="0"/>
                </a:rPr>
                <a:t>mac</a:t>
              </a:r>
              <a:r>
                <a:rPr kumimoji="0" lang="it-IT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kumimoji="0" lang="it-IT" b="1" i="0" u="none" strike="noStrike" kern="0" cap="none" spc="0" normalizeH="0" baseline="0" noProof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cs typeface="Consolas" panose="020B0609020204030204" pitchFamily="49" charset="0"/>
                </a:rPr>
                <a:t>vni</a:t>
              </a:r>
              <a:r>
                <a:rPr kumimoji="0" lang="it-IT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cs typeface="Consolas" panose="020B0609020204030204" pitchFamily="49" charset="0"/>
                </a:rPr>
                <a:t> 5010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it-IT" altLang="it-IT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GB">
                  <a:solidFill>
                    <a:schemeClr val="bg1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Number of MACs (local and remote) known for this VNI: 3</a:t>
              </a:r>
            </a:p>
            <a:p>
              <a:r>
                <a:rPr lang="en-GB">
                  <a:solidFill>
                    <a:schemeClr val="bg1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Flags: N=sync-neighs, I=local-inactive, P=peer-active, X=peer-proxy</a:t>
              </a:r>
            </a:p>
            <a:p>
              <a:r>
                <a:rPr lang="en-GB">
                  <a:solidFill>
                    <a:schemeClr val="bg1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MAC               Type   Flags </a:t>
              </a:r>
              <a:r>
                <a:rPr lang="en-GB" err="1">
                  <a:solidFill>
                    <a:schemeClr val="bg1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Intf</a:t>
              </a:r>
              <a:r>
                <a:rPr lang="en-GB">
                  <a:solidFill>
                    <a:schemeClr val="bg1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/Remote ES/VTEP            VLAN  </a:t>
              </a:r>
              <a:r>
                <a:rPr lang="en-GB" err="1">
                  <a:solidFill>
                    <a:schemeClr val="bg1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Seq</a:t>
              </a:r>
              <a:r>
                <a:rPr lang="en-GB">
                  <a:solidFill>
                    <a:schemeClr val="bg1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 #'s</a:t>
              </a:r>
            </a:p>
            <a:p>
              <a:r>
                <a:rPr lang="en-GB">
                  <a:solidFill>
                    <a:schemeClr val="bg1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8e:cf:26:1f:44:16 local        eth2                           10    0/0</a:t>
              </a:r>
            </a:p>
            <a:p>
              <a:r>
                <a:rPr lang="en-GB">
                  <a:solidFill>
                    <a:schemeClr val="bg1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d2:23:78:4a:e9:02 local        eth2                           10    0/0</a:t>
              </a:r>
            </a:p>
            <a:p>
              <a:r>
                <a:rPr lang="en-GB">
                  <a:solidFill>
                    <a:schemeClr val="bg1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76:76:b2:f0:18:6d remote       192.168.0.7                          0/0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1D7A724-F5C2-5FD6-25C2-C85AF9B19373}"/>
                </a:ext>
              </a:extLst>
            </p:cNvPr>
            <p:cNvSpPr/>
            <p:nvPr/>
          </p:nvSpPr>
          <p:spPr>
            <a:xfrm>
              <a:off x="651849" y="2378845"/>
              <a:ext cx="10928430" cy="286249"/>
            </a:xfrm>
            <a:prstGeom prst="rect">
              <a:avLst/>
            </a:prstGeom>
            <a:solidFill>
              <a:srgbClr val="4472C4"/>
            </a:solidFill>
            <a:ln w="57150" cap="flat" cmpd="sng" algn="ctr">
              <a:solidFill>
                <a:srgbClr val="4472C4"/>
              </a:solidFill>
              <a:prstDash val="solid"/>
              <a:miter lim="800000"/>
            </a:ln>
            <a:effectLst>
              <a:outerShdw blurRad="50800" dist="25400" algn="l" rotWithShape="0">
                <a:prstClr val="black">
                  <a:alpha val="32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3666A631-2E31-49DF-732D-73ED30C10CC3}"/>
                </a:ext>
              </a:extLst>
            </p:cNvPr>
            <p:cNvGrpSpPr/>
            <p:nvPr/>
          </p:nvGrpSpPr>
          <p:grpSpPr>
            <a:xfrm>
              <a:off x="10920536" y="2466851"/>
              <a:ext cx="581348" cy="126235"/>
              <a:chOff x="8092857" y="2115830"/>
              <a:chExt cx="581348" cy="126235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F78067CE-5E02-421F-75EB-E2A683F8B68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548205" y="2116065"/>
                <a:ext cx="126000" cy="126000"/>
              </a:xfrm>
              <a:prstGeom prst="rect">
                <a:avLst/>
              </a:prstGeom>
              <a:solidFill>
                <a:srgbClr val="FF0000">
                  <a:alpha val="50196"/>
                </a:srgbClr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B621E5B5-39A1-CA87-7B8C-34D67308CD7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092857" y="2115830"/>
                <a:ext cx="126235" cy="126235"/>
              </a:xfrm>
              <a:prstGeom prst="rect">
                <a:avLst/>
              </a:prstGeom>
              <a:solidFill>
                <a:srgbClr val="4472C4">
                  <a:lumMod val="60000"/>
                  <a:lumOff val="40000"/>
                </a:srgbClr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17B70C9D-8BF1-376A-2249-69E4524C878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320531" y="2115830"/>
                <a:ext cx="126235" cy="126235"/>
              </a:xfrm>
              <a:prstGeom prst="rect">
                <a:avLst/>
              </a:prstGeom>
              <a:solidFill>
                <a:srgbClr val="4472C4">
                  <a:lumMod val="60000"/>
                  <a:lumOff val="40000"/>
                </a:srgbClr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24867904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Rectangle 2">
            <a:extLst>
              <a:ext uri="{FF2B5EF4-FFF2-40B4-BE49-F238E27FC236}">
                <a16:creationId xmlns:a16="http://schemas.microsoft.com/office/drawing/2014/main" id="{A9C46400-BBA6-3A0D-5E19-31378746888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 err="1"/>
              <a:t>bibliography</a:t>
            </a:r>
            <a:r>
              <a:rPr lang="it-IT" altLang="it-IT"/>
              <a:t> and </a:t>
            </a:r>
            <a:r>
              <a:rPr lang="it-IT" altLang="it-IT" err="1"/>
              <a:t>further</a:t>
            </a:r>
            <a:r>
              <a:rPr lang="it-IT" altLang="it-IT"/>
              <a:t> readings</a:t>
            </a:r>
            <a:endParaRPr lang="en-US" altLang="it-IT"/>
          </a:p>
        </p:txBody>
      </p:sp>
      <p:sp>
        <p:nvSpPr>
          <p:cNvPr id="165891" name="Rectangle 3">
            <a:extLst>
              <a:ext uri="{FF2B5EF4-FFF2-40B4-BE49-F238E27FC236}">
                <a16:creationId xmlns:a16="http://schemas.microsoft.com/office/drawing/2014/main" id="{CC408393-80F8-E891-39E3-7C45FB3EC434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09600" y="1676400"/>
            <a:ext cx="10972800" cy="53340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it-IT" sz="2400"/>
              <a:t>[</a:t>
            </a:r>
            <a:r>
              <a:rPr lang="en-US" altLang="it-IT" sz="2400" err="1"/>
              <a:t>Dutt</a:t>
            </a:r>
            <a:r>
              <a:rPr lang="en-US" altLang="it-IT" sz="2400"/>
              <a:t> ‘18] </a:t>
            </a:r>
            <a:r>
              <a:rPr lang="en-US" altLang="it-IT" sz="2400" err="1"/>
              <a:t>Dutt</a:t>
            </a:r>
            <a:r>
              <a:rPr lang="en-US" altLang="it-IT" sz="2400"/>
              <a:t>, “EVPN in the Data Center”, O’Reilly, 2018</a:t>
            </a:r>
          </a:p>
          <a:p>
            <a:pPr>
              <a:lnSpc>
                <a:spcPct val="90000"/>
              </a:lnSpc>
            </a:pPr>
            <a:r>
              <a:rPr lang="en-US" altLang="it-IT" sz="2400"/>
              <a:t>[</a:t>
            </a:r>
            <a:r>
              <a:rPr lang="en-US" altLang="it-IT" sz="2400" err="1"/>
              <a:t>Bernat</a:t>
            </a:r>
            <a:r>
              <a:rPr lang="en-US" altLang="it-IT" sz="2400"/>
              <a:t> ‘17] </a:t>
            </a:r>
            <a:r>
              <a:rPr lang="it-IT" altLang="it-IT" sz="2400" err="1"/>
              <a:t>Bernat</a:t>
            </a:r>
            <a:r>
              <a:rPr lang="it-IT" altLang="it-IT" sz="2400"/>
              <a:t>, </a:t>
            </a:r>
            <a:r>
              <a:rPr lang="en-US" altLang="it-IT" sz="2400"/>
              <a:t>“VXLAN: BGP EVPN with FRR“, </a:t>
            </a:r>
            <a:r>
              <a:rPr lang="en-US" altLang="it-IT" sz="2400">
                <a:hlinkClick r:id="rId2"/>
              </a:rPr>
              <a:t>https://vincent.bernat.ch/en/blog/2017-vxlan-bgp-evpn</a:t>
            </a:r>
            <a:endParaRPr lang="en-US" altLang="it-IT" sz="2400"/>
          </a:p>
          <a:p>
            <a:pPr>
              <a:lnSpc>
                <a:spcPct val="90000"/>
              </a:lnSpc>
            </a:pPr>
            <a:r>
              <a:rPr lang="en-US" altLang="it-IT" sz="2400"/>
              <a:t>[</a:t>
            </a:r>
            <a:r>
              <a:rPr lang="en-US" altLang="it-IT" sz="2400" err="1"/>
              <a:t>Bernat</a:t>
            </a:r>
            <a:r>
              <a:rPr lang="en-US" altLang="it-IT" sz="2400"/>
              <a:t> ‘17] </a:t>
            </a:r>
            <a:r>
              <a:rPr lang="en-US" altLang="it-IT" sz="2400" err="1"/>
              <a:t>Bernat</a:t>
            </a:r>
            <a:r>
              <a:rPr lang="en-US" altLang="it-IT" sz="2400"/>
              <a:t>, “VXLAN &amp; Linux”, </a:t>
            </a:r>
            <a:r>
              <a:rPr lang="en-US" altLang="it-IT" sz="2400">
                <a:hlinkClick r:id="rId3"/>
              </a:rPr>
              <a:t>https://vincent.bernat.ch/en/blog/2017-vxlan-linux</a:t>
            </a:r>
            <a:endParaRPr lang="it-IT" altLang="it-IT" sz="2400"/>
          </a:p>
          <a:p>
            <a:pPr>
              <a:lnSpc>
                <a:spcPct val="90000"/>
              </a:lnSpc>
            </a:pPr>
            <a:r>
              <a:rPr lang="it-IT" altLang="it-IT" sz="2400"/>
              <a:t>[</a:t>
            </a:r>
            <a:r>
              <a:rPr lang="en-GB" sz="2400"/>
              <a:t>RFC-7432</a:t>
            </a:r>
            <a:r>
              <a:rPr lang="it-IT" altLang="it-IT" sz="2400"/>
              <a:t>] </a:t>
            </a:r>
            <a:r>
              <a:rPr lang="sv-SE" altLang="it-IT" sz="2400"/>
              <a:t>Sajassi, Aggarwal, Bitar, Isaac, Uttaro, Drake, Henderickx</a:t>
            </a:r>
            <a:r>
              <a:rPr lang="it-IT" altLang="it-IT" sz="2400"/>
              <a:t>, “</a:t>
            </a:r>
            <a:r>
              <a:rPr kumimoji="0" lang="it-IT" altLang="it-IT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BGP MPLS-</a:t>
            </a:r>
            <a:r>
              <a:rPr kumimoji="0" lang="it-IT" altLang="it-IT" sz="24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</a:rPr>
              <a:t>Based</a:t>
            </a:r>
            <a:r>
              <a:rPr kumimoji="0" lang="it-IT" altLang="it-IT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Ethernet VPN</a:t>
            </a:r>
            <a:r>
              <a:rPr kumimoji="0" lang="it-IT" altLang="it-IT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lang="en-US" altLang="it-IT" sz="2400"/>
              <a:t>” Internet Engineering Task Force (IETF) Request for Comments: 7432 </a:t>
            </a:r>
            <a:endParaRPr lang="it-IT" altLang="it-IT" sz="2400"/>
          </a:p>
          <a:p>
            <a:pPr>
              <a:lnSpc>
                <a:spcPct val="90000"/>
              </a:lnSpc>
            </a:pPr>
            <a:r>
              <a:rPr lang="it-IT" altLang="it-IT" sz="2400"/>
              <a:t>[</a:t>
            </a:r>
            <a:r>
              <a:rPr lang="en-GB" sz="2400"/>
              <a:t>RFC-8365</a:t>
            </a:r>
            <a:r>
              <a:rPr lang="it-IT" altLang="it-IT" sz="2400"/>
              <a:t>] </a:t>
            </a:r>
            <a:r>
              <a:rPr lang="it-IT" altLang="it-IT" sz="2400" err="1"/>
              <a:t>Sajassi</a:t>
            </a:r>
            <a:r>
              <a:rPr lang="it-IT" altLang="it-IT" sz="2400"/>
              <a:t>, Drake, </a:t>
            </a:r>
            <a:r>
              <a:rPr lang="it-IT" altLang="it-IT" sz="2400" err="1"/>
              <a:t>Bitar</a:t>
            </a:r>
            <a:r>
              <a:rPr lang="it-IT" altLang="it-IT" sz="2400"/>
              <a:t>, </a:t>
            </a:r>
            <a:r>
              <a:rPr lang="it-IT" altLang="it-IT" sz="2400" err="1"/>
              <a:t>Shekhar</a:t>
            </a:r>
            <a:r>
              <a:rPr lang="it-IT" altLang="it-IT" sz="2400"/>
              <a:t>, </a:t>
            </a:r>
            <a:r>
              <a:rPr lang="it-IT" altLang="it-IT" sz="2400" err="1"/>
              <a:t>Uttaro</a:t>
            </a:r>
            <a:r>
              <a:rPr lang="it-IT" altLang="it-IT" sz="2400"/>
              <a:t>, </a:t>
            </a:r>
            <a:r>
              <a:rPr lang="it-IT" altLang="it-IT" sz="2400" err="1"/>
              <a:t>Henderickx</a:t>
            </a:r>
            <a:r>
              <a:rPr lang="it-IT" altLang="it-IT" sz="2400"/>
              <a:t>, “</a:t>
            </a:r>
            <a:r>
              <a:rPr kumimoji="0" lang="it-IT" altLang="it-IT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A Network </a:t>
            </a:r>
            <a:r>
              <a:rPr kumimoji="0" lang="it-IT" altLang="it-IT" sz="24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</a:rPr>
              <a:t>Virtualization</a:t>
            </a:r>
            <a:r>
              <a:rPr kumimoji="0" lang="it-IT" altLang="it-IT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Overlay Solution Using Ethernet VPN (EVPN)</a:t>
            </a:r>
            <a:r>
              <a:rPr lang="en-US" altLang="it-IT" sz="2400"/>
              <a:t>” Internet Engineering Task Force (IETF) Request for Comments: 8365 </a:t>
            </a:r>
            <a:endParaRPr lang="it-IT" altLang="it-IT" sz="2400"/>
          </a:p>
        </p:txBody>
      </p:sp>
    </p:spTree>
    <p:extLst>
      <p:ext uri="{BB962C8B-B14F-4D97-AF65-F5344CB8AC3E}">
        <p14:creationId xmlns:p14="http://schemas.microsoft.com/office/powerpoint/2010/main" val="31744248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39FC90-F68B-7497-5D02-7EAB3739B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real</a:t>
            </a:r>
            <a:r>
              <a:rPr lang="it-IT" dirty="0"/>
              <a:t> data center information</a:t>
            </a:r>
            <a:r>
              <a:rPr lang="it-IT"/>
              <a:t> – </a:t>
            </a:r>
            <a:r>
              <a:rPr lang="it-IT" err="1"/>
              <a:t>figures</a:t>
            </a:r>
            <a:r>
              <a:rPr lang="it-IT"/>
              <a:t> 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B633AF-CE21-B485-16C1-31371AADBB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links are </a:t>
            </a:r>
            <a:r>
              <a:rPr lang="en-GB" dirty="0" err="1"/>
              <a:t>fiber</a:t>
            </a:r>
            <a:r>
              <a:rPr lang="en-GB" dirty="0"/>
              <a:t> optic links</a:t>
            </a:r>
          </a:p>
          <a:p>
            <a:r>
              <a:rPr lang="en-GB" dirty="0"/>
              <a:t>each link in the fabric is at least at 100Gb/s</a:t>
            </a:r>
          </a:p>
          <a:p>
            <a:r>
              <a:rPr lang="en-GB" dirty="0"/>
              <a:t>each switch is at least of 64 ports</a:t>
            </a:r>
          </a:p>
          <a:p>
            <a:r>
              <a:rPr lang="en-GB" dirty="0"/>
              <a:t>about </a:t>
            </a:r>
            <a:r>
              <a:rPr lang="en-GB"/>
              <a:t>5,000 </a:t>
            </a:r>
            <a:r>
              <a:rPr lang="en-GB" dirty="0"/>
              <a:t>switches</a:t>
            </a:r>
            <a:r>
              <a:rPr lang="en-GB"/>
              <a:t>/routers</a:t>
            </a:r>
            <a:endParaRPr lang="en-GB" dirty="0"/>
          </a:p>
          <a:p>
            <a:r>
              <a:rPr lang="en-GB" dirty="0"/>
              <a:t>about </a:t>
            </a:r>
            <a:r>
              <a:rPr lang="en-GB"/>
              <a:t>60,000</a:t>
            </a:r>
            <a:r>
              <a:rPr lang="en-GB" dirty="0"/>
              <a:t> servers</a:t>
            </a:r>
          </a:p>
        </p:txBody>
      </p:sp>
    </p:spTree>
    <p:extLst>
      <p:ext uri="{BB962C8B-B14F-4D97-AF65-F5344CB8AC3E}">
        <p14:creationId xmlns:p14="http://schemas.microsoft.com/office/powerpoint/2010/main" val="14049945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EC8E5BC5-B6CF-A596-A137-718C44CE292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502"/>
          <a:stretch/>
        </p:blipFill>
        <p:spPr>
          <a:xfrm>
            <a:off x="228600" y="228600"/>
            <a:ext cx="6456017" cy="6019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34FB35B-0279-3830-2240-1C5C5A524E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0" y="228600"/>
            <a:ext cx="4013200" cy="6019800"/>
          </a:xfrm>
          <a:prstGeom prst="rect">
            <a:avLst/>
          </a:prstGeom>
          <a:ln w="57150">
            <a:noFill/>
          </a:ln>
        </p:spPr>
      </p:pic>
    </p:spTree>
    <p:extLst>
      <p:ext uri="{BB962C8B-B14F-4D97-AF65-F5344CB8AC3E}">
        <p14:creationId xmlns:p14="http://schemas.microsoft.com/office/powerpoint/2010/main" val="26672009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4D010-6701-9C47-03DC-F225696EE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data center </a:t>
            </a:r>
            <a:r>
              <a:rPr lang="it-IT" dirty="0" err="1"/>
              <a:t>failures</a:t>
            </a:r>
            <a:r>
              <a:rPr lang="it-IT" dirty="0"/>
              <a:t> – </a:t>
            </a:r>
            <a:r>
              <a:rPr lang="it-IT" dirty="0" err="1"/>
              <a:t>yearly</a:t>
            </a:r>
            <a:r>
              <a:rPr lang="it-IT"/>
              <a:t> report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74ED4B-CE9D-6681-EDA8-827FC33592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statistics by Google </a:t>
            </a:r>
            <a:r>
              <a:rPr lang="en-GB"/>
              <a:t>(2008) </a:t>
            </a:r>
            <a:r>
              <a:rPr lang="en-GB" dirty="0"/>
              <a:t>in a </a:t>
            </a:r>
            <a:r>
              <a:rPr lang="en-GB" i="1"/>
              <a:t>portion</a:t>
            </a:r>
            <a:r>
              <a:rPr lang="en-GB" dirty="0"/>
              <a:t> of data </a:t>
            </a:r>
            <a:r>
              <a:rPr lang="en-GB" dirty="0" err="1"/>
              <a:t>center</a:t>
            </a:r>
            <a:r>
              <a:rPr lang="en-GB" dirty="0"/>
              <a:t> composed of </a:t>
            </a:r>
            <a:r>
              <a:rPr lang="en-GB"/>
              <a:t>1,800 </a:t>
            </a:r>
            <a:r>
              <a:rPr lang="en-GB" dirty="0"/>
              <a:t>servers:</a:t>
            </a:r>
          </a:p>
          <a:p>
            <a:r>
              <a:rPr lang="en-GB"/>
              <a:t>1,000 </a:t>
            </a:r>
            <a:r>
              <a:rPr lang="en-GB" dirty="0"/>
              <a:t>individual machine </a:t>
            </a:r>
            <a:r>
              <a:rPr lang="en-GB"/>
              <a:t>(switch/router or server) failures</a:t>
            </a:r>
            <a:endParaRPr lang="en-GB" dirty="0"/>
          </a:p>
          <a:p>
            <a:r>
              <a:rPr lang="en-GB" dirty="0"/>
              <a:t>thousands of hard drive failure</a:t>
            </a:r>
          </a:p>
          <a:p>
            <a:r>
              <a:rPr lang="en-GB" dirty="0"/>
              <a:t>1 power distribution unit failure</a:t>
            </a:r>
          </a:p>
          <a:p>
            <a:pPr lvl="1"/>
            <a:r>
              <a:rPr lang="en-GB" dirty="0"/>
              <a:t>down for 500/1000 machines for 6 hours</a:t>
            </a:r>
          </a:p>
          <a:p>
            <a:r>
              <a:rPr lang="en-GB" dirty="0"/>
              <a:t>1 cluster complete rewire (not simultaneously)</a:t>
            </a:r>
          </a:p>
        </p:txBody>
      </p:sp>
    </p:spTree>
    <p:extLst>
      <p:ext uri="{BB962C8B-B14F-4D97-AF65-F5344CB8AC3E}">
        <p14:creationId xmlns:p14="http://schemas.microsoft.com/office/powerpoint/2010/main" val="14068501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2" name="Rectangle 2">
            <a:extLst>
              <a:ext uri="{FF2B5EF4-FFF2-40B4-BE49-F238E27FC236}">
                <a16:creationId xmlns:a16="http://schemas.microsoft.com/office/drawing/2014/main" id="{73D1B0E1-84BF-AA81-39E3-3F25F18DAA8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/>
              <a:t>data center service models</a:t>
            </a:r>
            <a:endParaRPr lang="en-US" altLang="it-IT"/>
          </a:p>
        </p:txBody>
      </p:sp>
      <p:sp>
        <p:nvSpPr>
          <p:cNvPr id="168963" name="Rectangle 3">
            <a:extLst>
              <a:ext uri="{FF2B5EF4-FFF2-40B4-BE49-F238E27FC236}">
                <a16:creationId xmlns:a16="http://schemas.microsoft.com/office/drawing/2014/main" id="{73BE202A-4B8D-06A8-B5E4-D7FC7FB6578F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it-IT" sz="2800" dirty="0"/>
              <a:t>three different service models</a:t>
            </a:r>
          </a:p>
          <a:p>
            <a:pPr lvl="1">
              <a:lnSpc>
                <a:spcPct val="90000"/>
              </a:lnSpc>
            </a:pPr>
            <a:r>
              <a:rPr lang="en-US" altLang="it-IT" sz="2400"/>
              <a:t>on-premise </a:t>
            </a:r>
            <a:r>
              <a:rPr lang="en-US" altLang="it-IT" sz="2400" dirty="0"/>
              <a:t>data centers</a:t>
            </a:r>
          </a:p>
          <a:p>
            <a:pPr lvl="2">
              <a:lnSpc>
                <a:spcPct val="90000"/>
              </a:lnSpc>
            </a:pPr>
            <a:r>
              <a:rPr lang="en-US" altLang="it-IT" sz="2000" dirty="0"/>
              <a:t>built, owned and operated by a company</a:t>
            </a:r>
          </a:p>
          <a:p>
            <a:pPr lvl="2">
              <a:lnSpc>
                <a:spcPct val="90000"/>
              </a:lnSpc>
            </a:pPr>
            <a:r>
              <a:rPr lang="en-US" altLang="it-IT" sz="2000" dirty="0"/>
              <a:t>often housed in a building of the organization</a:t>
            </a:r>
          </a:p>
          <a:p>
            <a:pPr lvl="1">
              <a:lnSpc>
                <a:spcPct val="90000"/>
              </a:lnSpc>
            </a:pPr>
            <a:r>
              <a:rPr lang="en-US" altLang="it-IT" sz="2400" dirty="0"/>
              <a:t>colocation data centers</a:t>
            </a:r>
          </a:p>
          <a:p>
            <a:pPr lvl="2">
              <a:lnSpc>
                <a:spcPct val="90000"/>
              </a:lnSpc>
            </a:pPr>
            <a:r>
              <a:rPr lang="en-US" altLang="it-IT" sz="2000" dirty="0"/>
              <a:t>built and owned by a company that rents space within the data center to other companies</a:t>
            </a:r>
          </a:p>
          <a:p>
            <a:pPr lvl="3">
              <a:lnSpc>
                <a:spcPct val="90000"/>
              </a:lnSpc>
            </a:pPr>
            <a:r>
              <a:rPr lang="en-US" altLang="it-IT" sz="1800" dirty="0"/>
              <a:t>the hosting company manages the infrastructure (building, cooling, bandwidth, security etc.)</a:t>
            </a:r>
          </a:p>
          <a:p>
            <a:pPr lvl="3">
              <a:lnSpc>
                <a:spcPct val="90000"/>
              </a:lnSpc>
            </a:pPr>
            <a:r>
              <a:rPr lang="en-US" altLang="it-IT" sz="1800" dirty="0"/>
              <a:t>the hosted companies provides the components, including servers, storage, and firewalls</a:t>
            </a:r>
          </a:p>
          <a:p>
            <a:pPr lvl="1">
              <a:lnSpc>
                <a:spcPct val="90000"/>
              </a:lnSpc>
            </a:pPr>
            <a:r>
              <a:rPr lang="en-US" altLang="it-IT" sz="2400" dirty="0"/>
              <a:t>cloud data centers</a:t>
            </a:r>
          </a:p>
          <a:p>
            <a:pPr lvl="2">
              <a:lnSpc>
                <a:spcPct val="90000"/>
              </a:lnSpc>
            </a:pPr>
            <a:r>
              <a:rPr lang="en-US" altLang="it-IT" sz="2000" dirty="0"/>
              <a:t>applications and data are hosted by a cloud </a:t>
            </a:r>
            <a:r>
              <a:rPr lang="en-US" altLang="it-IT" sz="2000"/>
              <a:t>service</a:t>
            </a:r>
            <a:r>
              <a:rPr lang="en-US" altLang="it-IT" sz="2000" dirty="0"/>
              <a:t> provider such as Amazon Web Services (AWS), Microsoft Azure, and Google Cloud Platform (GCP)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Rectangle 2">
            <a:extLst>
              <a:ext uri="{FF2B5EF4-FFF2-40B4-BE49-F238E27FC236}">
                <a16:creationId xmlns:a16="http://schemas.microsoft.com/office/drawing/2014/main" id="{57AE188A-CD86-437D-A851-23D550A7433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/>
              <a:t>traffic flows inside a data center</a:t>
            </a:r>
            <a:endParaRPr lang="en-US" altLang="it-IT"/>
          </a:p>
        </p:txBody>
      </p:sp>
      <p:sp>
        <p:nvSpPr>
          <p:cNvPr id="172035" name="Rectangle 3">
            <a:extLst>
              <a:ext uri="{FF2B5EF4-FFF2-40B4-BE49-F238E27FC236}">
                <a16:creationId xmlns:a16="http://schemas.microsoft.com/office/drawing/2014/main" id="{B8BF712E-6148-2B2B-2216-0F3A601ECFC5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GB" altLang="it-IT" dirty="0"/>
              <a:t>two types of flows can be identified</a:t>
            </a:r>
          </a:p>
          <a:p>
            <a:pPr lvl="1"/>
            <a:r>
              <a:rPr lang="en-GB" altLang="it-IT" dirty="0"/>
              <a:t>traffic exiting </a:t>
            </a:r>
            <a:r>
              <a:rPr lang="en-GB" altLang="it-IT"/>
              <a:t>or</a:t>
            </a:r>
            <a:r>
              <a:rPr lang="en-GB" altLang="it-IT" dirty="0"/>
              <a:t> entering the data </a:t>
            </a:r>
            <a:r>
              <a:rPr lang="en-GB" altLang="it-IT" dirty="0" err="1"/>
              <a:t>center</a:t>
            </a:r>
            <a:endParaRPr lang="en-GB" altLang="it-IT" dirty="0"/>
          </a:p>
          <a:p>
            <a:pPr lvl="2"/>
            <a:r>
              <a:rPr lang="en-GB" altLang="it-IT" dirty="0"/>
              <a:t>also called “north-south traffic”</a:t>
            </a:r>
          </a:p>
          <a:p>
            <a:pPr lvl="2"/>
            <a:r>
              <a:rPr lang="en-GB" altLang="it-IT" dirty="0"/>
              <a:t>data sent/received via Internet</a:t>
            </a:r>
          </a:p>
          <a:p>
            <a:pPr lvl="1"/>
            <a:r>
              <a:rPr lang="en-GB" altLang="it-IT" dirty="0"/>
              <a:t>server-to-server communications</a:t>
            </a:r>
          </a:p>
          <a:p>
            <a:pPr lvl="2"/>
            <a:r>
              <a:rPr lang="en-GB" altLang="it-IT" dirty="0"/>
              <a:t>also called “east-west traffic”: in data </a:t>
            </a:r>
            <a:r>
              <a:rPr lang="en-GB" altLang="it-IT" dirty="0" err="1"/>
              <a:t>center</a:t>
            </a:r>
            <a:r>
              <a:rPr lang="en-GB" altLang="it-IT" dirty="0"/>
              <a:t> schemata servers are typically drawn side-by-side</a:t>
            </a:r>
          </a:p>
          <a:p>
            <a:pPr lvl="2"/>
            <a:r>
              <a:rPr lang="en-GB" altLang="it-IT" dirty="0"/>
              <a:t>primarily, supports micro-services and distributed architectures</a:t>
            </a:r>
          </a:p>
          <a:p>
            <a:pPr lvl="2"/>
            <a:endParaRPr lang="en-US" altLang="it-IT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Rectangle 2">
            <a:extLst>
              <a:ext uri="{FF2B5EF4-FFF2-40B4-BE49-F238E27FC236}">
                <a16:creationId xmlns:a16="http://schemas.microsoft.com/office/drawing/2014/main" id="{57AE188A-CD86-437D-A851-23D550A7433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/>
              <a:t>traffic flows inside a data center</a:t>
            </a:r>
            <a:endParaRPr lang="en-US" altLang="it-IT"/>
          </a:p>
        </p:txBody>
      </p:sp>
      <p:sp>
        <p:nvSpPr>
          <p:cNvPr id="4" name="Text Box 70">
            <a:extLst>
              <a:ext uri="{FF2B5EF4-FFF2-40B4-BE49-F238E27FC236}">
                <a16:creationId xmlns:a16="http://schemas.microsoft.com/office/drawing/2014/main" id="{B7E51F48-B6E2-7D2B-05F8-88BD3E7A8A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3956" y="5112791"/>
            <a:ext cx="4191569" cy="369332"/>
          </a:xfrm>
          <a:prstGeom prst="rect">
            <a:avLst/>
          </a:prstGeom>
          <a:noFill/>
          <a:ln w="9525" algn="ctr">
            <a:solidFill>
              <a:schemeClr val="tx1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it-IT" altLang="it-IT" dirty="0"/>
              <a:t>server farm</a:t>
            </a:r>
            <a:endParaRPr lang="en-US" altLang="it-IT" dirty="0"/>
          </a:p>
        </p:txBody>
      </p:sp>
      <p:sp>
        <p:nvSpPr>
          <p:cNvPr id="5" name="Cloud 4">
            <a:extLst>
              <a:ext uri="{FF2B5EF4-FFF2-40B4-BE49-F238E27FC236}">
                <a16:creationId xmlns:a16="http://schemas.microsoft.com/office/drawing/2014/main" id="{9A9C2D34-0886-0EFC-D9F7-020CAA6024E1}"/>
              </a:ext>
            </a:extLst>
          </p:cNvPr>
          <p:cNvSpPr/>
          <p:nvPr/>
        </p:nvSpPr>
        <p:spPr>
          <a:xfrm>
            <a:off x="4033957" y="1295400"/>
            <a:ext cx="4191569" cy="2057400"/>
          </a:xfrm>
          <a:prstGeom prst="cloud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6C7A8C-2523-E280-12D8-2783DE31C5DB}"/>
              </a:ext>
            </a:extLst>
          </p:cNvPr>
          <p:cNvSpPr txBox="1"/>
          <p:nvPr/>
        </p:nvSpPr>
        <p:spPr>
          <a:xfrm>
            <a:off x="5612534" y="2139434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Internet</a:t>
            </a:r>
          </a:p>
        </p:txBody>
      </p:sp>
      <p:sp>
        <p:nvSpPr>
          <p:cNvPr id="8" name="Text Box 70">
            <a:extLst>
              <a:ext uri="{FF2B5EF4-FFF2-40B4-BE49-F238E27FC236}">
                <a16:creationId xmlns:a16="http://schemas.microsoft.com/office/drawing/2014/main" id="{6B75D1C9-016B-058B-CF4E-B22B77BE5A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3956" y="3733800"/>
            <a:ext cx="4191569" cy="923330"/>
          </a:xfrm>
          <a:prstGeom prst="rect">
            <a:avLst/>
          </a:prstGeom>
          <a:noFill/>
          <a:ln w="9525" algn="ctr">
            <a:solidFill>
              <a:schemeClr val="tx1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endParaRPr lang="it-IT" altLang="it-IT" dirty="0"/>
          </a:p>
          <a:p>
            <a:pPr algn="ctr"/>
            <a:r>
              <a:rPr lang="it-IT" altLang="it-IT" dirty="0"/>
              <a:t>data center </a:t>
            </a:r>
            <a:r>
              <a:rPr lang="it-IT" altLang="it-IT" dirty="0" err="1"/>
              <a:t>fabric</a:t>
            </a:r>
            <a:endParaRPr lang="it-IT" altLang="it-IT" dirty="0"/>
          </a:p>
          <a:p>
            <a:pPr algn="ctr"/>
            <a:endParaRPr lang="en-US" altLang="it-IT" dirty="0"/>
          </a:p>
        </p:txBody>
      </p:sp>
      <p:sp>
        <p:nvSpPr>
          <p:cNvPr id="9" name="Up-down Arrow 8">
            <a:extLst>
              <a:ext uri="{FF2B5EF4-FFF2-40B4-BE49-F238E27FC236}">
                <a16:creationId xmlns:a16="http://schemas.microsoft.com/office/drawing/2014/main" id="{E331D0A9-5F8C-998F-70DD-BBA22E5857B8}"/>
              </a:ext>
            </a:extLst>
          </p:cNvPr>
          <p:cNvSpPr/>
          <p:nvPr/>
        </p:nvSpPr>
        <p:spPr>
          <a:xfrm>
            <a:off x="8534400" y="1417639"/>
            <a:ext cx="838200" cy="4144962"/>
          </a:xfrm>
          <a:prstGeom prst="upDown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IT" dirty="0"/>
              <a:t>north-south traffic</a:t>
            </a:r>
          </a:p>
        </p:txBody>
      </p:sp>
      <p:sp>
        <p:nvSpPr>
          <p:cNvPr id="10" name="Left-right Arrow 9">
            <a:extLst>
              <a:ext uri="{FF2B5EF4-FFF2-40B4-BE49-F238E27FC236}">
                <a16:creationId xmlns:a16="http://schemas.microsoft.com/office/drawing/2014/main" id="{86427469-6B59-A512-7939-491C8E964ACA}"/>
              </a:ext>
            </a:extLst>
          </p:cNvPr>
          <p:cNvSpPr/>
          <p:nvPr/>
        </p:nvSpPr>
        <p:spPr>
          <a:xfrm>
            <a:off x="4033956" y="5715000"/>
            <a:ext cx="4191568" cy="762000"/>
          </a:xfrm>
          <a:prstGeom prst="left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IT" dirty="0"/>
              <a:t>east-west traffic</a:t>
            </a:r>
          </a:p>
        </p:txBody>
      </p:sp>
    </p:spTree>
    <p:extLst>
      <p:ext uri="{BB962C8B-B14F-4D97-AF65-F5344CB8AC3E}">
        <p14:creationId xmlns:p14="http://schemas.microsoft.com/office/powerpoint/2010/main" val="18165400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6" name="Rectangle 2">
            <a:extLst>
              <a:ext uri="{FF2B5EF4-FFF2-40B4-BE49-F238E27FC236}">
                <a16:creationId xmlns:a16="http://schemas.microsoft.com/office/drawing/2014/main" id="{0A430DED-B5A8-8C7E-D985-9C2DEBF3042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it-IT"/>
              <a:t>data center network requirements </a:t>
            </a:r>
          </a:p>
        </p:txBody>
      </p:sp>
      <p:sp>
        <p:nvSpPr>
          <p:cNvPr id="164867" name="Rectangle 3">
            <a:extLst>
              <a:ext uri="{FF2B5EF4-FFF2-40B4-BE49-F238E27FC236}">
                <a16:creationId xmlns:a16="http://schemas.microsoft.com/office/drawing/2014/main" id="{ADD0C230-DB99-05A4-BD31-553726B2BC50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GB" altLang="it-IT" sz="2800"/>
              <a:t>support high-bandwidth </a:t>
            </a:r>
            <a:r>
              <a:rPr lang="en-GB" altLang="it-IT" sz="2800" dirty="0"/>
              <a:t>server-to-server communication</a:t>
            </a:r>
          </a:p>
          <a:p>
            <a:pPr lvl="1">
              <a:lnSpc>
                <a:spcPct val="80000"/>
              </a:lnSpc>
            </a:pPr>
            <a:r>
              <a:rPr lang="en-GB" altLang="it-IT" sz="2400" dirty="0"/>
              <a:t>applications that rely on cluster computations, such as Hadoop or Spark, can involve hundreds or thousands of </a:t>
            </a:r>
            <a:r>
              <a:rPr lang="en-GB" altLang="it-IT" sz="2400"/>
              <a:t>servers</a:t>
            </a:r>
            <a:endParaRPr lang="en-GB" altLang="it-IT" sz="2400" dirty="0"/>
          </a:p>
          <a:p>
            <a:pPr lvl="1">
              <a:lnSpc>
                <a:spcPct val="80000"/>
              </a:lnSpc>
            </a:pPr>
            <a:r>
              <a:rPr lang="en-GB" altLang="it-IT" sz="2400" dirty="0"/>
              <a:t>customer’s </a:t>
            </a:r>
            <a:r>
              <a:rPr lang="en-GB" altLang="it-IT" sz="2400"/>
              <a:t>containers/</a:t>
            </a:r>
            <a:r>
              <a:rPr lang="en-GB" altLang="it-IT" sz="2400" dirty="0"/>
              <a:t>virtual machines (VMs) </a:t>
            </a:r>
            <a:r>
              <a:rPr lang="en-GB" altLang="it-IT" sz="2400"/>
              <a:t>are distributed across </a:t>
            </a:r>
            <a:r>
              <a:rPr lang="en-GB" altLang="it-IT" sz="2400" dirty="0"/>
              <a:t>multiple </a:t>
            </a:r>
            <a:r>
              <a:rPr lang="en-GB" altLang="it-IT" sz="2400"/>
              <a:t>servers </a:t>
            </a:r>
            <a:r>
              <a:rPr lang="en-GB" altLang="it-IT" sz="2400" dirty="0"/>
              <a:t>but need to communicate seamlessly</a:t>
            </a:r>
          </a:p>
          <a:p>
            <a:pPr lvl="1">
              <a:lnSpc>
                <a:spcPct val="80000"/>
              </a:lnSpc>
            </a:pPr>
            <a:r>
              <a:rPr lang="en-GB" altLang="it-IT" sz="2400"/>
              <a:t>microservice</a:t>
            </a:r>
            <a:r>
              <a:rPr lang="en-GB" altLang="it-IT" sz="2400" dirty="0"/>
              <a:t> architectures heavily rely on server-to-server communication</a:t>
            </a:r>
          </a:p>
          <a:p>
            <a:pPr>
              <a:lnSpc>
                <a:spcPct val="80000"/>
              </a:lnSpc>
            </a:pPr>
            <a:r>
              <a:rPr lang="en-GB" altLang="it-IT" sz="2800" dirty="0"/>
              <a:t>scale</a:t>
            </a:r>
          </a:p>
          <a:p>
            <a:pPr lvl="1">
              <a:lnSpc>
                <a:spcPct val="80000"/>
              </a:lnSpc>
            </a:pPr>
            <a:r>
              <a:rPr lang="en-GB" altLang="it-IT" sz="2400" dirty="0"/>
              <a:t>data </a:t>
            </a:r>
            <a:r>
              <a:rPr lang="en-GB" altLang="it-IT" sz="2400" dirty="0" err="1"/>
              <a:t>centers</a:t>
            </a:r>
            <a:r>
              <a:rPr lang="en-GB" altLang="it-IT" sz="2400" dirty="0"/>
              <a:t> range from a few hundred to a hundred thousand servers in a single physical location</a:t>
            </a:r>
          </a:p>
          <a:p>
            <a:pPr>
              <a:lnSpc>
                <a:spcPct val="80000"/>
              </a:lnSpc>
            </a:pPr>
            <a:r>
              <a:rPr lang="en-GB" altLang="it-IT" sz="2800" dirty="0"/>
              <a:t>resilience</a:t>
            </a:r>
          </a:p>
          <a:p>
            <a:pPr lvl="1">
              <a:lnSpc>
                <a:spcPct val="80000"/>
              </a:lnSpc>
            </a:pPr>
            <a:r>
              <a:rPr lang="en-GB" altLang="it-IT" sz="2400" dirty="0"/>
              <a:t>data </a:t>
            </a:r>
            <a:r>
              <a:rPr lang="en-GB" altLang="it-IT" sz="2400" dirty="0" err="1"/>
              <a:t>center</a:t>
            </a:r>
            <a:r>
              <a:rPr lang="en-GB" altLang="it-IT" sz="2400" dirty="0"/>
              <a:t> applications are designed to work in presence of failures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2">
            <a:extLst>
              <a:ext uri="{FF2B5EF4-FFF2-40B4-BE49-F238E27FC236}">
                <a16:creationId xmlns:a16="http://schemas.microsoft.com/office/drawing/2014/main" id="{22833FF8-EA01-3F9D-9542-340EA9BFC4E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/>
              <a:t>copyright notice</a:t>
            </a:r>
            <a:endParaRPr lang="en-US" altLang="it-IT"/>
          </a:p>
        </p:txBody>
      </p:sp>
      <p:sp>
        <p:nvSpPr>
          <p:cNvPr id="159747" name="Rectangle 3">
            <a:extLst>
              <a:ext uri="{FF2B5EF4-FFF2-40B4-BE49-F238E27FC236}">
                <a16:creationId xmlns:a16="http://schemas.microsoft.com/office/drawing/2014/main" id="{7FF80209-2213-1E6A-0362-D6FA3C1AAFB7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it-IT" altLang="it-IT" sz="2400" dirty="0" err="1"/>
              <a:t>all</a:t>
            </a:r>
            <a:r>
              <a:rPr lang="it-IT" altLang="it-IT" sz="2400" dirty="0"/>
              <a:t> the pages/slides in </a:t>
            </a:r>
            <a:r>
              <a:rPr lang="it-IT" altLang="it-IT" sz="2400" dirty="0" err="1"/>
              <a:t>this</a:t>
            </a:r>
            <a:r>
              <a:rPr lang="it-IT" altLang="it-IT" sz="2400" dirty="0"/>
              <a:t> </a:t>
            </a:r>
            <a:r>
              <a:rPr lang="it-IT" altLang="it-IT" sz="2400" dirty="0" err="1"/>
              <a:t>presentation</a:t>
            </a:r>
            <a:r>
              <a:rPr lang="it-IT" altLang="it-IT" sz="2400" dirty="0"/>
              <a:t>, </a:t>
            </a:r>
            <a:r>
              <a:rPr lang="it-IT" altLang="it-IT" sz="2400" dirty="0" err="1"/>
              <a:t>including</a:t>
            </a:r>
            <a:r>
              <a:rPr lang="it-IT" altLang="it-IT" sz="2400" dirty="0"/>
              <a:t> </a:t>
            </a:r>
            <a:r>
              <a:rPr lang="it-IT" altLang="it-IT" sz="2400" dirty="0" err="1"/>
              <a:t>but</a:t>
            </a:r>
            <a:r>
              <a:rPr lang="it-IT" altLang="it-IT" sz="2400" dirty="0"/>
              <a:t> </a:t>
            </a:r>
            <a:r>
              <a:rPr lang="it-IT" altLang="it-IT" sz="2400" dirty="0" err="1"/>
              <a:t>not</a:t>
            </a:r>
            <a:r>
              <a:rPr lang="it-IT" altLang="it-IT" sz="2400" dirty="0"/>
              <a:t> limited to, images, </a:t>
            </a:r>
            <a:r>
              <a:rPr lang="it-IT" altLang="it-IT" sz="2400" dirty="0" err="1"/>
              <a:t>photos</a:t>
            </a:r>
            <a:r>
              <a:rPr lang="it-IT" altLang="it-IT" sz="2400" dirty="0"/>
              <a:t>, </a:t>
            </a:r>
            <a:r>
              <a:rPr lang="it-IT" altLang="it-IT" sz="2400" dirty="0" err="1"/>
              <a:t>animations</a:t>
            </a:r>
            <a:r>
              <a:rPr lang="it-IT" altLang="it-IT" sz="2400" dirty="0"/>
              <a:t>, </a:t>
            </a:r>
            <a:r>
              <a:rPr lang="it-IT" altLang="it-IT" sz="2400" dirty="0" err="1"/>
              <a:t>videos</a:t>
            </a:r>
            <a:r>
              <a:rPr lang="it-IT" altLang="it-IT" sz="2400" dirty="0"/>
              <a:t>, sounds, music, and text (</a:t>
            </a:r>
            <a:r>
              <a:rPr lang="it-IT" altLang="it-IT" sz="2400" dirty="0" err="1"/>
              <a:t>hereby</a:t>
            </a:r>
            <a:r>
              <a:rPr lang="it-IT" altLang="it-IT" sz="2400" dirty="0"/>
              <a:t> </a:t>
            </a:r>
            <a:r>
              <a:rPr lang="it-IT" altLang="it-IT" sz="2400" dirty="0" err="1"/>
              <a:t>referred</a:t>
            </a:r>
            <a:r>
              <a:rPr lang="it-IT" altLang="it-IT" sz="2400" dirty="0"/>
              <a:t> to </a:t>
            </a:r>
            <a:r>
              <a:rPr lang="it-IT" altLang="it-IT" sz="2400" dirty="0" err="1"/>
              <a:t>as</a:t>
            </a:r>
            <a:r>
              <a:rPr lang="it-IT" altLang="it-IT" sz="2400" dirty="0"/>
              <a:t> “</a:t>
            </a:r>
            <a:r>
              <a:rPr lang="it-IT" altLang="it-IT" sz="2400" dirty="0" err="1"/>
              <a:t>material</a:t>
            </a:r>
            <a:r>
              <a:rPr lang="it-IT" altLang="it-IT" sz="2400" dirty="0"/>
              <a:t>”) are </a:t>
            </a:r>
            <a:r>
              <a:rPr lang="it-IT" altLang="it-IT" sz="2400" dirty="0" err="1"/>
              <a:t>protected</a:t>
            </a:r>
            <a:r>
              <a:rPr lang="it-IT" altLang="it-IT" sz="2400" dirty="0"/>
              <a:t> by copyright</a:t>
            </a:r>
          </a:p>
          <a:p>
            <a:pPr>
              <a:lnSpc>
                <a:spcPct val="90000"/>
              </a:lnSpc>
            </a:pPr>
            <a:r>
              <a:rPr lang="it-IT" altLang="it-IT" sz="2400" dirty="0" err="1"/>
              <a:t>this</a:t>
            </a:r>
            <a:r>
              <a:rPr lang="it-IT" altLang="it-IT" sz="2400" dirty="0"/>
              <a:t> </a:t>
            </a:r>
            <a:r>
              <a:rPr lang="it-IT" altLang="it-IT" sz="2400" dirty="0" err="1"/>
              <a:t>material</a:t>
            </a:r>
            <a:r>
              <a:rPr lang="it-IT" altLang="it-IT" sz="2400" dirty="0"/>
              <a:t>, with the </a:t>
            </a:r>
            <a:r>
              <a:rPr lang="it-IT" altLang="it-IT" sz="2400" dirty="0" err="1"/>
              <a:t>exception</a:t>
            </a:r>
            <a:r>
              <a:rPr lang="it-IT" altLang="it-IT" sz="2400" dirty="0"/>
              <a:t> of some multimedia </a:t>
            </a:r>
            <a:r>
              <a:rPr lang="it-IT" altLang="it-IT" sz="2400" dirty="0" err="1"/>
              <a:t>elements</a:t>
            </a:r>
            <a:r>
              <a:rPr lang="it-IT" altLang="it-IT" sz="2400" dirty="0"/>
              <a:t> </a:t>
            </a:r>
            <a:r>
              <a:rPr lang="it-IT" altLang="it-IT" sz="2400" dirty="0" err="1"/>
              <a:t>licensed</a:t>
            </a:r>
            <a:r>
              <a:rPr lang="it-IT" altLang="it-IT" sz="2400" dirty="0"/>
              <a:t> by </a:t>
            </a:r>
            <a:r>
              <a:rPr lang="it-IT" altLang="it-IT" sz="2400" dirty="0" err="1"/>
              <a:t>other</a:t>
            </a:r>
            <a:r>
              <a:rPr lang="it-IT" altLang="it-IT" sz="2400" dirty="0"/>
              <a:t> </a:t>
            </a:r>
            <a:r>
              <a:rPr lang="it-IT" altLang="it-IT" sz="2400" dirty="0" err="1"/>
              <a:t>organizations</a:t>
            </a:r>
            <a:r>
              <a:rPr lang="it-IT" altLang="it-IT" sz="2400" dirty="0"/>
              <a:t>, </a:t>
            </a:r>
            <a:r>
              <a:rPr lang="it-IT" altLang="it-IT" sz="2400" dirty="0" err="1"/>
              <a:t>is</a:t>
            </a:r>
            <a:r>
              <a:rPr lang="it-IT" altLang="it-IT" sz="2400" dirty="0"/>
              <a:t> </a:t>
            </a:r>
            <a:r>
              <a:rPr lang="it-IT" altLang="it-IT" sz="2400" dirty="0" err="1"/>
              <a:t>property</a:t>
            </a:r>
            <a:r>
              <a:rPr lang="it-IT" altLang="it-IT" sz="2400" dirty="0"/>
              <a:t> of the </a:t>
            </a:r>
            <a:r>
              <a:rPr lang="it-IT" altLang="it-IT" sz="2400" dirty="0" err="1"/>
              <a:t>authors</a:t>
            </a:r>
            <a:r>
              <a:rPr lang="it-IT" altLang="it-IT" sz="2400" dirty="0"/>
              <a:t> and/or </a:t>
            </a:r>
            <a:r>
              <a:rPr lang="it-IT" altLang="it-IT" sz="2400" dirty="0" err="1"/>
              <a:t>organizations</a:t>
            </a:r>
            <a:r>
              <a:rPr lang="it-IT" altLang="it-IT" sz="2400" dirty="0"/>
              <a:t> </a:t>
            </a:r>
            <a:r>
              <a:rPr lang="it-IT" altLang="it-IT" sz="2400" dirty="0" err="1"/>
              <a:t>appearing</a:t>
            </a:r>
            <a:r>
              <a:rPr lang="it-IT" altLang="it-IT" sz="2400" dirty="0"/>
              <a:t> in the first slide</a:t>
            </a:r>
          </a:p>
          <a:p>
            <a:pPr>
              <a:lnSpc>
                <a:spcPct val="90000"/>
              </a:lnSpc>
            </a:pPr>
            <a:r>
              <a:rPr lang="it-IT" altLang="it-IT" sz="2400" dirty="0" err="1"/>
              <a:t>this</a:t>
            </a:r>
            <a:r>
              <a:rPr lang="it-IT" altLang="it-IT" sz="2400" dirty="0"/>
              <a:t> </a:t>
            </a:r>
            <a:r>
              <a:rPr lang="it-IT" altLang="it-IT" sz="2400" dirty="0" err="1"/>
              <a:t>material</a:t>
            </a:r>
            <a:r>
              <a:rPr lang="it-IT" altLang="it-IT" sz="2400" dirty="0"/>
              <a:t>, or </a:t>
            </a:r>
            <a:r>
              <a:rPr lang="it-IT" altLang="it-IT" sz="2400" dirty="0" err="1"/>
              <a:t>its</a:t>
            </a:r>
            <a:r>
              <a:rPr lang="it-IT" altLang="it-IT" sz="2400" dirty="0"/>
              <a:t> parts, can be </a:t>
            </a:r>
            <a:r>
              <a:rPr lang="it-IT" altLang="it-IT" sz="2400" dirty="0" err="1"/>
              <a:t>reproduced</a:t>
            </a:r>
            <a:r>
              <a:rPr lang="it-IT" altLang="it-IT" sz="2400" dirty="0"/>
              <a:t> and </a:t>
            </a:r>
            <a:r>
              <a:rPr lang="it-IT" altLang="it-IT" sz="2400" dirty="0" err="1"/>
              <a:t>used</a:t>
            </a:r>
            <a:r>
              <a:rPr lang="it-IT" altLang="it-IT" sz="2400" dirty="0"/>
              <a:t> for </a:t>
            </a:r>
            <a:r>
              <a:rPr lang="it-IT" altLang="it-IT" sz="2400" dirty="0" err="1"/>
              <a:t>didactical</a:t>
            </a:r>
            <a:r>
              <a:rPr lang="it-IT" altLang="it-IT" sz="2400" dirty="0"/>
              <a:t> </a:t>
            </a:r>
            <a:r>
              <a:rPr lang="it-IT" altLang="it-IT" sz="2400" dirty="0" err="1"/>
              <a:t>purposes</a:t>
            </a:r>
            <a:r>
              <a:rPr lang="it-IT" altLang="it-IT" sz="2400" dirty="0"/>
              <a:t> </a:t>
            </a:r>
            <a:r>
              <a:rPr lang="it-IT" altLang="it-IT" sz="2400" dirty="0" err="1"/>
              <a:t>within</a:t>
            </a:r>
            <a:r>
              <a:rPr lang="it-IT" altLang="it-IT" sz="2400" dirty="0"/>
              <a:t> </a:t>
            </a:r>
            <a:r>
              <a:rPr lang="it-IT" altLang="it-IT" sz="2400" dirty="0" err="1"/>
              <a:t>universities</a:t>
            </a:r>
            <a:r>
              <a:rPr lang="it-IT" altLang="it-IT" sz="2400" dirty="0"/>
              <a:t> and schools, </a:t>
            </a:r>
            <a:r>
              <a:rPr lang="it-IT" altLang="it-IT" sz="2400" dirty="0" err="1"/>
              <a:t>provided</a:t>
            </a:r>
            <a:r>
              <a:rPr lang="it-IT" altLang="it-IT" sz="2400" dirty="0"/>
              <a:t> </a:t>
            </a:r>
            <a:r>
              <a:rPr lang="it-IT" altLang="it-IT" sz="2400" dirty="0" err="1"/>
              <a:t>that</a:t>
            </a:r>
            <a:r>
              <a:rPr lang="it-IT" altLang="it-IT" sz="2400" dirty="0"/>
              <a:t> </a:t>
            </a:r>
            <a:r>
              <a:rPr lang="it-IT" altLang="it-IT" sz="2400" dirty="0" err="1"/>
              <a:t>this</a:t>
            </a:r>
            <a:r>
              <a:rPr lang="it-IT" altLang="it-IT" sz="2400" dirty="0"/>
              <a:t> </a:t>
            </a:r>
            <a:r>
              <a:rPr lang="it-IT" altLang="it-IT" sz="2400" dirty="0" err="1"/>
              <a:t>happens</a:t>
            </a:r>
            <a:r>
              <a:rPr lang="it-IT" altLang="it-IT" sz="2400" dirty="0"/>
              <a:t> for non-profit </a:t>
            </a:r>
            <a:r>
              <a:rPr lang="it-IT" altLang="it-IT" sz="2400" dirty="0" err="1"/>
              <a:t>purposes</a:t>
            </a:r>
            <a:endParaRPr lang="it-IT" altLang="it-IT" sz="2400" dirty="0"/>
          </a:p>
          <a:p>
            <a:pPr>
              <a:lnSpc>
                <a:spcPct val="90000"/>
              </a:lnSpc>
            </a:pPr>
            <a:r>
              <a:rPr lang="it-IT" altLang="it-IT" sz="2400" dirty="0" err="1"/>
              <a:t>any</a:t>
            </a:r>
            <a:r>
              <a:rPr lang="it-IT" altLang="it-IT" sz="2400" dirty="0"/>
              <a:t> </a:t>
            </a:r>
            <a:r>
              <a:rPr lang="it-IT" altLang="it-IT" sz="2400" dirty="0" err="1"/>
              <a:t>other</a:t>
            </a:r>
            <a:r>
              <a:rPr lang="it-IT" altLang="it-IT" sz="2400" dirty="0"/>
              <a:t> use </a:t>
            </a:r>
            <a:r>
              <a:rPr lang="it-IT" altLang="it-IT" sz="2400" dirty="0" err="1"/>
              <a:t>is</a:t>
            </a:r>
            <a:r>
              <a:rPr lang="it-IT" altLang="it-IT" sz="2400" dirty="0"/>
              <a:t> </a:t>
            </a:r>
            <a:r>
              <a:rPr lang="it-IT" altLang="it-IT" sz="2400" dirty="0" err="1"/>
              <a:t>prohibited</a:t>
            </a:r>
            <a:r>
              <a:rPr lang="it-IT" altLang="it-IT" sz="2400" dirty="0"/>
              <a:t>, </a:t>
            </a:r>
            <a:r>
              <a:rPr lang="it-IT" altLang="it-IT" sz="2400" dirty="0" err="1"/>
              <a:t>unless</a:t>
            </a:r>
            <a:r>
              <a:rPr lang="it-IT" altLang="it-IT" sz="2400" dirty="0"/>
              <a:t> </a:t>
            </a:r>
            <a:r>
              <a:rPr lang="it-IT" altLang="it-IT" sz="2400" dirty="0" err="1"/>
              <a:t>explicitly</a:t>
            </a:r>
            <a:r>
              <a:rPr lang="it-IT" altLang="it-IT" sz="2400" dirty="0"/>
              <a:t> </a:t>
            </a:r>
            <a:r>
              <a:rPr lang="it-IT" altLang="it-IT" sz="2400" dirty="0" err="1"/>
              <a:t>authorized</a:t>
            </a:r>
            <a:r>
              <a:rPr lang="it-IT" altLang="it-IT" sz="2400" dirty="0"/>
              <a:t> by the </a:t>
            </a:r>
            <a:r>
              <a:rPr lang="it-IT" altLang="it-IT" sz="2400" dirty="0" err="1"/>
              <a:t>authors</a:t>
            </a:r>
            <a:r>
              <a:rPr lang="it-IT" altLang="it-IT" sz="2400" dirty="0"/>
              <a:t> on the </a:t>
            </a:r>
            <a:r>
              <a:rPr lang="it-IT" altLang="it-IT" sz="2400" dirty="0" err="1"/>
              <a:t>basis</a:t>
            </a:r>
            <a:r>
              <a:rPr lang="it-IT" altLang="it-IT" sz="2400" dirty="0"/>
              <a:t> of an explicit agreement</a:t>
            </a:r>
          </a:p>
          <a:p>
            <a:pPr>
              <a:lnSpc>
                <a:spcPct val="90000"/>
              </a:lnSpc>
            </a:pPr>
            <a:r>
              <a:rPr lang="it-IT" altLang="it-IT" sz="2400" dirty="0" err="1"/>
              <a:t>this</a:t>
            </a:r>
            <a:r>
              <a:rPr lang="it-IT" altLang="it-IT" sz="2400" dirty="0"/>
              <a:t> copyright </a:t>
            </a:r>
            <a:r>
              <a:rPr lang="it-IT" altLang="it-IT" sz="2400" dirty="0" err="1"/>
              <a:t>notice</a:t>
            </a:r>
            <a:r>
              <a:rPr lang="it-IT" altLang="it-IT" sz="2400" dirty="0"/>
              <a:t> must </a:t>
            </a:r>
            <a:r>
              <a:rPr lang="it-IT" altLang="it-IT" sz="2400" dirty="0" err="1"/>
              <a:t>always</a:t>
            </a:r>
            <a:r>
              <a:rPr lang="it-IT" altLang="it-IT" sz="2400" dirty="0"/>
              <a:t> be </a:t>
            </a:r>
            <a:r>
              <a:rPr lang="it-IT" altLang="it-IT" sz="2400" dirty="0" err="1"/>
              <a:t>redistributed</a:t>
            </a:r>
            <a:r>
              <a:rPr lang="it-IT" altLang="it-IT" sz="2400" dirty="0"/>
              <a:t> </a:t>
            </a:r>
            <a:r>
              <a:rPr lang="it-IT" altLang="it-IT" sz="2400" dirty="0" err="1"/>
              <a:t>together</a:t>
            </a:r>
            <a:r>
              <a:rPr lang="it-IT" altLang="it-IT" sz="2400" dirty="0"/>
              <a:t> with the </a:t>
            </a:r>
            <a:r>
              <a:rPr lang="it-IT" altLang="it-IT" sz="2400" dirty="0" err="1"/>
              <a:t>material</a:t>
            </a:r>
            <a:r>
              <a:rPr lang="it-IT" altLang="it-IT" sz="2400" dirty="0"/>
              <a:t>, or </a:t>
            </a:r>
            <a:r>
              <a:rPr lang="it-IT" altLang="it-IT" sz="2400" dirty="0" err="1"/>
              <a:t>its</a:t>
            </a:r>
            <a:r>
              <a:rPr lang="it-IT" altLang="it-IT" sz="2400" dirty="0"/>
              <a:t> </a:t>
            </a:r>
            <a:r>
              <a:rPr lang="it-IT" altLang="it-IT" sz="2400" dirty="0" err="1"/>
              <a:t>portions</a:t>
            </a:r>
            <a:endParaRPr lang="en-US" altLang="it-IT" sz="2400" dirty="0"/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endParaRPr lang="en-US" altLang="it-IT" sz="24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Rectangle 2">
            <a:extLst>
              <a:ext uri="{FF2B5EF4-FFF2-40B4-BE49-F238E27FC236}">
                <a16:creationId xmlns:a16="http://schemas.microsoft.com/office/drawing/2014/main" id="{3BA5A6A0-AF9F-63E5-556F-E01DF73DF2E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/>
              <a:t>data center network components</a:t>
            </a:r>
            <a:endParaRPr lang="en-US" altLang="it-IT"/>
          </a:p>
        </p:txBody>
      </p:sp>
      <p:sp>
        <p:nvSpPr>
          <p:cNvPr id="175107" name="Rectangle 3">
            <a:extLst>
              <a:ext uri="{FF2B5EF4-FFF2-40B4-BE49-F238E27FC236}">
                <a16:creationId xmlns:a16="http://schemas.microsoft.com/office/drawing/2014/main" id="{E17353E5-4A59-F15A-ED20-30C1D1692C9B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GB" altLang="it-IT" dirty="0"/>
              <a:t>data </a:t>
            </a:r>
            <a:r>
              <a:rPr lang="en-GB" altLang="it-IT" dirty="0" err="1"/>
              <a:t>center</a:t>
            </a:r>
            <a:r>
              <a:rPr lang="en-GB" altLang="it-IT" dirty="0"/>
              <a:t> nodes can be connected by using two network component types </a:t>
            </a:r>
          </a:p>
          <a:p>
            <a:pPr lvl="1"/>
            <a:r>
              <a:rPr lang="en-GB" altLang="it-IT" dirty="0"/>
              <a:t>specialized hardware</a:t>
            </a:r>
          </a:p>
          <a:p>
            <a:pPr lvl="2"/>
            <a:r>
              <a:rPr lang="en-GB" altLang="it-IT" dirty="0"/>
              <a:t>proprietary hardware that can scale to clusters of thousands of nodes with high bandwidth</a:t>
            </a:r>
          </a:p>
          <a:p>
            <a:pPr lvl="3"/>
            <a:r>
              <a:rPr lang="en-GB" altLang="it-IT" dirty="0"/>
              <a:t>e.g., Google Jupiter and InfiniBand switches</a:t>
            </a:r>
          </a:p>
          <a:p>
            <a:pPr lvl="2"/>
            <a:r>
              <a:rPr lang="en-GB" altLang="it-IT" dirty="0"/>
              <a:t>expensive option</a:t>
            </a:r>
          </a:p>
          <a:p>
            <a:pPr lvl="1"/>
            <a:r>
              <a:rPr lang="en-GB" altLang="it-IT" dirty="0"/>
              <a:t>commodity switches and routers </a:t>
            </a:r>
          </a:p>
          <a:p>
            <a:pPr lvl="2"/>
            <a:r>
              <a:rPr lang="en-GB" altLang="it-IT" dirty="0"/>
              <a:t>cheap option</a:t>
            </a:r>
          </a:p>
          <a:p>
            <a:pPr lvl="2"/>
            <a:r>
              <a:rPr lang="en-GB" altLang="it-IT"/>
              <a:t>widely adopted, </a:t>
            </a:r>
            <a:r>
              <a:rPr lang="en-GB" altLang="it-IT" dirty="0"/>
              <a:t>this is the option we consider in the following</a:t>
            </a:r>
          </a:p>
          <a:p>
            <a:pPr lvl="1"/>
            <a:endParaRPr lang="en-US" altLang="it-IT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Rectangle 2">
            <a:extLst>
              <a:ext uri="{FF2B5EF4-FFF2-40B4-BE49-F238E27FC236}">
                <a16:creationId xmlns:a16="http://schemas.microsoft.com/office/drawing/2014/main" id="{80E4D800-8496-6B7E-ACF2-D9B9DE4081A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 err="1"/>
              <a:t>topology</a:t>
            </a:r>
            <a:r>
              <a:rPr lang="it-IT" altLang="it-IT"/>
              <a:t> </a:t>
            </a:r>
            <a:r>
              <a:rPr lang="it-IT" altLang="it-IT" err="1"/>
              <a:t>requirements</a:t>
            </a:r>
            <a:endParaRPr lang="en-US" altLang="it-IT"/>
          </a:p>
        </p:txBody>
      </p:sp>
      <p:sp>
        <p:nvSpPr>
          <p:cNvPr id="176131" name="Rectangle 3">
            <a:extLst>
              <a:ext uri="{FF2B5EF4-FFF2-40B4-BE49-F238E27FC236}">
                <a16:creationId xmlns:a16="http://schemas.microsoft.com/office/drawing/2014/main" id="{5464D646-9F7E-BD19-0B9C-DE1C56ABD2D2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it-IT" dirty="0"/>
              <a:t>scalability</a:t>
            </a:r>
          </a:p>
          <a:p>
            <a:pPr lvl="1"/>
            <a:r>
              <a:rPr lang="en-US" altLang="it-IT" dirty="0"/>
              <a:t>it should be possible to expand the data center</a:t>
            </a:r>
          </a:p>
          <a:p>
            <a:pPr lvl="1"/>
            <a:r>
              <a:rPr lang="en-US" altLang="it-IT" dirty="0"/>
              <a:t>in other words, it must be possible to buy </a:t>
            </a:r>
            <a:r>
              <a:rPr lang="en-US" altLang="it-IT"/>
              <a:t>and deploy </a:t>
            </a:r>
            <a:r>
              <a:rPr lang="en-US" altLang="it-IT" dirty="0"/>
              <a:t>hardware similar to the one already deployed</a:t>
            </a:r>
          </a:p>
          <a:p>
            <a:r>
              <a:rPr lang="en-US" altLang="it-IT" dirty="0"/>
              <a:t>bandwidth</a:t>
            </a:r>
          </a:p>
          <a:p>
            <a:pPr lvl="1"/>
            <a:r>
              <a:rPr lang="en-US" altLang="it-IT" dirty="0"/>
              <a:t>hosts in the fabric should communicate with each other using the full bandwidth of their </a:t>
            </a:r>
            <a:r>
              <a:rPr lang="en-US" altLang="it-IT"/>
              <a:t>NICs</a:t>
            </a:r>
            <a:endParaRPr lang="en-US" altLang="it-IT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Rectangle 2">
            <a:extLst>
              <a:ext uri="{FF2B5EF4-FFF2-40B4-BE49-F238E27FC236}">
                <a16:creationId xmlns:a16="http://schemas.microsoft.com/office/drawing/2014/main" id="{1B820ECB-2306-9D6A-DA5F-B2B2B8EAD1D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/>
              <a:t>data center network topologies</a:t>
            </a:r>
            <a:endParaRPr lang="en-US" altLang="it-IT"/>
          </a:p>
        </p:txBody>
      </p:sp>
      <p:sp>
        <p:nvSpPr>
          <p:cNvPr id="180227" name="Rectangle 3">
            <a:extLst>
              <a:ext uri="{FF2B5EF4-FFF2-40B4-BE49-F238E27FC236}">
                <a16:creationId xmlns:a16="http://schemas.microsoft.com/office/drawing/2014/main" id="{8E7F9A53-4B28-A421-25D4-9BA84E5A130D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it-IT" altLang="it-IT" dirty="0" err="1"/>
              <a:t>several</a:t>
            </a:r>
            <a:r>
              <a:rPr lang="it-IT" altLang="it-IT" dirty="0"/>
              <a:t> </a:t>
            </a:r>
            <a:r>
              <a:rPr lang="it-IT" altLang="it-IT" dirty="0" err="1"/>
              <a:t>topologies</a:t>
            </a:r>
            <a:r>
              <a:rPr lang="it-IT" altLang="it-IT" dirty="0"/>
              <a:t> </a:t>
            </a:r>
            <a:r>
              <a:rPr lang="it-IT" altLang="it-IT" dirty="0" err="1"/>
              <a:t>have</a:t>
            </a:r>
            <a:r>
              <a:rPr lang="it-IT" altLang="it-IT" dirty="0"/>
              <a:t> </a:t>
            </a:r>
            <a:r>
              <a:rPr lang="it-IT" altLang="it-IT" dirty="0" err="1"/>
              <a:t>been</a:t>
            </a:r>
            <a:r>
              <a:rPr lang="it-IT" altLang="it-IT" dirty="0"/>
              <a:t> </a:t>
            </a:r>
            <a:r>
              <a:rPr lang="it-IT" altLang="it-IT" dirty="0" err="1"/>
              <a:t>proposed</a:t>
            </a:r>
            <a:endParaRPr lang="it-IT" altLang="it-IT" dirty="0"/>
          </a:p>
          <a:p>
            <a:pPr lvl="1"/>
            <a:r>
              <a:rPr lang="it-IT" altLang="it-IT" dirty="0" err="1"/>
              <a:t>Clos</a:t>
            </a:r>
            <a:endParaRPr lang="it-IT" altLang="it-IT" dirty="0"/>
          </a:p>
          <a:p>
            <a:pPr lvl="1"/>
            <a:r>
              <a:rPr lang="it-IT" altLang="it-IT" u="sng" dirty="0" err="1"/>
              <a:t>Fat-Tree</a:t>
            </a:r>
            <a:endParaRPr lang="it-IT" altLang="it-IT" u="sng" dirty="0"/>
          </a:p>
          <a:p>
            <a:pPr lvl="1"/>
            <a:r>
              <a:rPr lang="it-IT" altLang="it-IT" dirty="0"/>
              <a:t>VL2</a:t>
            </a:r>
          </a:p>
          <a:p>
            <a:pPr lvl="1"/>
            <a:r>
              <a:rPr lang="it-IT" altLang="it-IT" dirty="0" err="1"/>
              <a:t>Jellyfish</a:t>
            </a:r>
            <a:endParaRPr lang="it-IT" altLang="it-IT" dirty="0"/>
          </a:p>
          <a:p>
            <a:pPr lvl="1"/>
            <a:r>
              <a:rPr lang="it-IT" altLang="it-IT" dirty="0" err="1"/>
              <a:t>Xpander</a:t>
            </a:r>
            <a:endParaRPr lang="it-IT" altLang="it-IT" dirty="0"/>
          </a:p>
          <a:p>
            <a:pPr lvl="1"/>
            <a:r>
              <a:rPr lang="it-IT" altLang="it-IT" dirty="0" err="1"/>
              <a:t>DCell</a:t>
            </a:r>
            <a:endParaRPr lang="it-IT" altLang="it-IT" dirty="0"/>
          </a:p>
          <a:p>
            <a:pPr lvl="1"/>
            <a:r>
              <a:rPr lang="it-IT" altLang="it-IT" dirty="0"/>
              <a:t>...</a:t>
            </a:r>
          </a:p>
          <a:p>
            <a:endParaRPr lang="en-US" altLang="it-IT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3B1782-6B72-89B6-9B1A-AA84F9ED0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Clos</a:t>
            </a:r>
            <a:r>
              <a:rPr lang="it-IT" dirty="0"/>
              <a:t> </a:t>
            </a:r>
            <a:r>
              <a:rPr lang="it-IT" dirty="0" err="1"/>
              <a:t>topology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5755F4-A42D-C1F3-9C59-1BE4A9D055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altLang="it-IT" sz="3200" dirty="0"/>
              <a:t>invented by Edson Erwin in 1938 to address scalability issues in telephone networking</a:t>
            </a:r>
          </a:p>
          <a:p>
            <a:pPr lvl="1"/>
            <a:r>
              <a:rPr lang="en-GB" altLang="it-IT" sz="2800" dirty="0"/>
              <a:t>formalized by Charles Clos in 1953</a:t>
            </a:r>
          </a:p>
          <a:p>
            <a:r>
              <a:rPr lang="en-GB" altLang="it-IT" sz="3200" dirty="0"/>
              <a:t>the original problem was allowing N contemporary connections from N input lines to N output lines without using a single crossbar switch</a:t>
            </a:r>
          </a:p>
          <a:p>
            <a:endParaRPr lang="en-US" altLang="it-IT" dirty="0"/>
          </a:p>
        </p:txBody>
      </p:sp>
    </p:spTree>
    <p:extLst>
      <p:ext uri="{BB962C8B-B14F-4D97-AF65-F5344CB8AC3E}">
        <p14:creationId xmlns:p14="http://schemas.microsoft.com/office/powerpoint/2010/main" val="12506911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Rectangle 2">
            <a:extLst>
              <a:ext uri="{FF2B5EF4-FFF2-40B4-BE49-F238E27FC236}">
                <a16:creationId xmlns:a16="http://schemas.microsoft.com/office/drawing/2014/main" id="{F15BC427-0403-8654-702F-B3FAE73AB6F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/>
              <a:t>Fat-Tree topology</a:t>
            </a:r>
            <a:endParaRPr lang="en-US" altLang="it-IT"/>
          </a:p>
        </p:txBody>
      </p:sp>
      <p:sp>
        <p:nvSpPr>
          <p:cNvPr id="177155" name="Rectangle 3">
            <a:extLst>
              <a:ext uri="{FF2B5EF4-FFF2-40B4-BE49-F238E27FC236}">
                <a16:creationId xmlns:a16="http://schemas.microsoft.com/office/drawing/2014/main" id="{69FD4376-1C6C-6312-1C86-1F36BC224D0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09600" y="1600200"/>
            <a:ext cx="10972800" cy="54102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it-IT" dirty="0"/>
              <a:t>Fat-Trees were originally introduced by Charles </a:t>
            </a:r>
            <a:r>
              <a:rPr lang="en-US" altLang="it-IT" dirty="0" err="1"/>
              <a:t>Leiserson</a:t>
            </a:r>
            <a:r>
              <a:rPr lang="en-US" altLang="it-IT" dirty="0"/>
              <a:t> in 1985</a:t>
            </a:r>
          </a:p>
          <a:p>
            <a:pPr>
              <a:lnSpc>
                <a:spcPct val="90000"/>
              </a:lnSpc>
            </a:pPr>
            <a:r>
              <a:rPr lang="en-US" altLang="it-IT" dirty="0"/>
              <a:t>the Fat-Tree is a special case of a Clos</a:t>
            </a:r>
          </a:p>
          <a:p>
            <a:pPr>
              <a:lnSpc>
                <a:spcPct val="90000"/>
              </a:lnSpc>
            </a:pPr>
            <a:r>
              <a:rPr lang="en-US" altLang="it-IT" dirty="0"/>
              <a:t>typical Fat-Tree architectures today consist of three level of </a:t>
            </a:r>
            <a:r>
              <a:rPr lang="en-US" altLang="it-IT"/>
              <a:t>nodes (</a:t>
            </a:r>
            <a:r>
              <a:rPr lang="en-US" altLang="it-IT" dirty="0"/>
              <a:t>switches</a:t>
            </a:r>
            <a:r>
              <a:rPr lang="en-US" altLang="it-IT"/>
              <a:t>/</a:t>
            </a:r>
            <a:r>
              <a:rPr lang="en-US" altLang="it-IT" dirty="0"/>
              <a:t>routers</a:t>
            </a:r>
            <a:r>
              <a:rPr lang="en-US" altLang="it-IT"/>
              <a:t>)</a:t>
            </a:r>
            <a:endParaRPr lang="en-US" altLang="it-IT" dirty="0"/>
          </a:p>
          <a:p>
            <a:pPr>
              <a:lnSpc>
                <a:spcPct val="90000"/>
              </a:lnSpc>
            </a:pPr>
            <a:r>
              <a:rPr lang="en-US" altLang="it-IT" dirty="0"/>
              <a:t>high redundancy</a:t>
            </a:r>
          </a:p>
          <a:p>
            <a:pPr>
              <a:lnSpc>
                <a:spcPct val="90000"/>
              </a:lnSpc>
            </a:pPr>
            <a:r>
              <a:rPr lang="en-US" altLang="it-IT" dirty="0"/>
              <a:t>constant </a:t>
            </a:r>
            <a:r>
              <a:rPr lang="en-US" altLang="it-IT" i="1" dirty="0"/>
              <a:t>bisection</a:t>
            </a:r>
            <a:r>
              <a:rPr lang="en-US" altLang="it-IT" dirty="0"/>
              <a:t> of the available bandwidth</a:t>
            </a:r>
          </a:p>
          <a:p>
            <a:pPr>
              <a:lnSpc>
                <a:spcPct val="90000"/>
              </a:lnSpc>
            </a:pPr>
            <a:r>
              <a:rPr lang="en-US" altLang="it-IT" dirty="0"/>
              <a:t>typically, </a:t>
            </a:r>
            <a:r>
              <a:rPr lang="en-US" altLang="it-IT"/>
              <a:t>nodes </a:t>
            </a:r>
            <a:r>
              <a:rPr lang="en-US" altLang="it-IT" dirty="0"/>
              <a:t>have the same characteristics</a:t>
            </a:r>
          </a:p>
          <a:p>
            <a:pPr lvl="1">
              <a:lnSpc>
                <a:spcPct val="90000"/>
              </a:lnSpc>
            </a:pPr>
            <a:r>
              <a:rPr lang="en-US" altLang="it-IT" dirty="0"/>
              <a:t>easier to stock spare </a:t>
            </a:r>
            <a:r>
              <a:rPr lang="en-US" altLang="it-IT" err="1"/>
              <a:t>equipments</a:t>
            </a:r>
            <a:endParaRPr lang="en-US" altLang="it-IT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82" name="Rectangle 2">
            <a:extLst>
              <a:ext uri="{FF2B5EF4-FFF2-40B4-BE49-F238E27FC236}">
                <a16:creationId xmlns:a16="http://schemas.microsoft.com/office/drawing/2014/main" id="{E47272B0-D430-9981-E3FE-7B2A80E73F2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/>
              <a:t>Fat-Tree parameters</a:t>
            </a:r>
            <a:endParaRPr lang="en-US" altLang="it-IT"/>
          </a:p>
        </p:txBody>
      </p:sp>
      <p:sp>
        <p:nvSpPr>
          <p:cNvPr id="199683" name="Rectangle 3">
            <a:extLst>
              <a:ext uri="{FF2B5EF4-FFF2-40B4-BE49-F238E27FC236}">
                <a16:creationId xmlns:a16="http://schemas.microsoft.com/office/drawing/2014/main" id="{037DA8B4-3787-96E2-C633-5084BB088715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GB" altLang="it-IT" dirty="0"/>
              <a:t>the Fat-Tree is a </a:t>
            </a:r>
            <a:r>
              <a:rPr lang="en-GB" altLang="it-IT"/>
              <a:t>modular </a:t>
            </a:r>
            <a:r>
              <a:rPr lang="en-GB" altLang="it-IT" dirty="0"/>
              <a:t>topology</a:t>
            </a:r>
          </a:p>
          <a:p>
            <a:pPr>
              <a:lnSpc>
                <a:spcPct val="90000"/>
              </a:lnSpc>
            </a:pPr>
            <a:r>
              <a:rPr lang="en-GB" altLang="it-IT" dirty="0"/>
              <a:t>two parameters </a:t>
            </a:r>
            <a:r>
              <a:rPr lang="en-GB" altLang="it-IT"/>
              <a:t>define </a:t>
            </a:r>
            <a:r>
              <a:rPr lang="en-GB" altLang="it-IT" dirty="0"/>
              <a:t>a Fat-Tree</a:t>
            </a:r>
          </a:p>
          <a:p>
            <a:pPr lvl="1">
              <a:lnSpc>
                <a:spcPct val="90000"/>
              </a:lnSpc>
            </a:pPr>
            <a:r>
              <a:rPr lang="en-GB" altLang="it-IT" i="1"/>
              <a:t>radix</a:t>
            </a:r>
            <a:r>
              <a:rPr lang="en-GB" altLang="it-IT" dirty="0"/>
              <a:t> of the </a:t>
            </a:r>
            <a:r>
              <a:rPr lang="en-GB" altLang="it-IT"/>
              <a:t>nodes </a:t>
            </a:r>
            <a:r>
              <a:rPr lang="en-GB" altLang="it-IT" dirty="0"/>
              <a:t>(</a:t>
            </a:r>
            <a:r>
              <a:rPr lang="en-GB" altLang="it-IT"/>
              <a:t>even number, denoted by </a:t>
            </a:r>
            <a:r>
              <a:rPr lang="en-GB" altLang="it-IT" dirty="0"/>
              <a:t>2K)</a:t>
            </a:r>
          </a:p>
          <a:p>
            <a:pPr lvl="2">
              <a:lnSpc>
                <a:spcPct val="90000"/>
              </a:lnSpc>
            </a:pPr>
            <a:r>
              <a:rPr lang="en-GB" altLang="it-IT" dirty="0"/>
              <a:t>number of available ports</a:t>
            </a:r>
          </a:p>
          <a:p>
            <a:pPr lvl="1">
              <a:lnSpc>
                <a:spcPct val="90000"/>
              </a:lnSpc>
            </a:pPr>
            <a:r>
              <a:rPr lang="en-GB" altLang="it-IT" i="1"/>
              <a:t>redundancy factor </a:t>
            </a:r>
            <a:r>
              <a:rPr lang="en-GB" altLang="it-IT" dirty="0"/>
              <a:t>(</a:t>
            </a:r>
            <a:r>
              <a:rPr lang="en-GB" altLang="it-IT"/>
              <a:t>denoted by </a:t>
            </a:r>
            <a:r>
              <a:rPr lang="en-GB" altLang="it-IT" dirty="0"/>
              <a:t>R)</a:t>
            </a:r>
          </a:p>
          <a:p>
            <a:pPr>
              <a:lnSpc>
                <a:spcPct val="90000"/>
              </a:lnSpc>
            </a:pPr>
            <a:r>
              <a:rPr lang="en-GB" altLang="it-IT" dirty="0"/>
              <a:t>usually, if the radix of a </a:t>
            </a:r>
            <a:r>
              <a:rPr lang="en-GB" altLang="it-IT"/>
              <a:t>node </a:t>
            </a:r>
            <a:r>
              <a:rPr lang="en-GB" altLang="it-IT" dirty="0"/>
              <a:t>is 2K </a:t>
            </a:r>
            <a:r>
              <a:rPr lang="en-GB" altLang="it-IT"/>
              <a:t>it has </a:t>
            </a:r>
            <a:r>
              <a:rPr lang="en-GB" altLang="it-IT" dirty="0"/>
              <a:t>K connections </a:t>
            </a:r>
            <a:r>
              <a:rPr lang="en-GB" altLang="it-IT"/>
              <a:t>towards</a:t>
            </a:r>
            <a:r>
              <a:rPr lang="en-GB" altLang="it-IT" dirty="0"/>
              <a:t> the north and K connections towards the south</a:t>
            </a:r>
          </a:p>
          <a:p>
            <a:pPr lvl="1">
              <a:lnSpc>
                <a:spcPct val="90000"/>
              </a:lnSpc>
            </a:pPr>
            <a:r>
              <a:rPr lang="en-GB" altLang="it-IT" dirty="0"/>
              <a:t>different choices are possible, but not considered here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02" name="Rectangle 2">
            <a:extLst>
              <a:ext uri="{FF2B5EF4-FFF2-40B4-BE49-F238E27FC236}">
                <a16:creationId xmlns:a16="http://schemas.microsoft.com/office/drawing/2014/main" id="{14D54D86-1F19-53E8-054B-BB96BF6F4AC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it-IT"/>
              <a:t>Fat-Tree nodes</a:t>
            </a:r>
          </a:p>
        </p:txBody>
      </p:sp>
      <p:sp>
        <p:nvSpPr>
          <p:cNvPr id="179203" name="Rectangle 3">
            <a:extLst>
              <a:ext uri="{FF2B5EF4-FFF2-40B4-BE49-F238E27FC236}">
                <a16:creationId xmlns:a16="http://schemas.microsoft.com/office/drawing/2014/main" id="{89FF0AEB-8252-B59D-158E-241B55BD0734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it-IT" sz="2800" dirty="0"/>
              <a:t>Leaf</a:t>
            </a:r>
          </a:p>
          <a:p>
            <a:pPr lvl="1"/>
            <a:r>
              <a:rPr lang="en-US" altLang="it-IT" sz="2400" dirty="0"/>
              <a:t>node connected to the server farm</a:t>
            </a:r>
          </a:p>
          <a:p>
            <a:r>
              <a:rPr lang="en-US" altLang="it-IT" sz="2800" dirty="0"/>
              <a:t>Spine</a:t>
            </a:r>
          </a:p>
          <a:p>
            <a:pPr lvl="1"/>
            <a:r>
              <a:rPr lang="en-US" altLang="it-IT" sz="2400" dirty="0"/>
              <a:t>node north of </a:t>
            </a:r>
            <a:r>
              <a:rPr lang="en-US" altLang="it-IT" sz="2400"/>
              <a:t>Leaves</a:t>
            </a:r>
            <a:r>
              <a:rPr lang="en-US" altLang="it-IT" sz="2400" dirty="0"/>
              <a:t> and south of </a:t>
            </a:r>
            <a:r>
              <a:rPr lang="en-US" altLang="it-IT" sz="2400" dirty="0" err="1"/>
              <a:t>ToF</a:t>
            </a:r>
            <a:r>
              <a:rPr lang="en-US" altLang="it-IT" sz="2400" dirty="0"/>
              <a:t> nodes</a:t>
            </a:r>
          </a:p>
          <a:p>
            <a:r>
              <a:rPr lang="en-US" altLang="it-IT" sz="2800" dirty="0"/>
              <a:t>Point of Delivery (</a:t>
            </a:r>
            <a:r>
              <a:rPr lang="en-US" altLang="it-IT" sz="2800" dirty="0" err="1"/>
              <a:t>PoD</a:t>
            </a:r>
            <a:r>
              <a:rPr lang="en-US" altLang="it-IT" sz="2800" dirty="0"/>
              <a:t>)</a:t>
            </a:r>
          </a:p>
          <a:p>
            <a:pPr lvl="1"/>
            <a:r>
              <a:rPr lang="en-US" altLang="it-IT" sz="2400" dirty="0"/>
              <a:t>set of fully interconnected Leaves and Spines</a:t>
            </a:r>
          </a:p>
          <a:p>
            <a:r>
              <a:rPr lang="en-US" altLang="it-IT" sz="2800" dirty="0"/>
              <a:t>Top of Fabric (</a:t>
            </a:r>
            <a:r>
              <a:rPr lang="en-US" altLang="it-IT" sz="2800" dirty="0" err="1"/>
              <a:t>ToF</a:t>
            </a:r>
            <a:r>
              <a:rPr lang="en-US" altLang="it-IT" sz="2800" dirty="0"/>
              <a:t>)</a:t>
            </a:r>
          </a:p>
          <a:p>
            <a:pPr lvl="1"/>
            <a:r>
              <a:rPr lang="en-US" altLang="it-IT" sz="2400" dirty="0"/>
              <a:t>set of top nodes that provide inter-</a:t>
            </a:r>
            <a:r>
              <a:rPr lang="en-US" altLang="it-IT" sz="2400" dirty="0" err="1"/>
              <a:t>PoD</a:t>
            </a:r>
            <a:r>
              <a:rPr lang="en-US" altLang="it-IT" sz="2400" dirty="0"/>
              <a:t> communication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970" name="Rectangle 2">
            <a:extLst>
              <a:ext uri="{FF2B5EF4-FFF2-40B4-BE49-F238E27FC236}">
                <a16:creationId xmlns:a16="http://schemas.microsoft.com/office/drawing/2014/main" id="{EDFD10A7-4F6B-B00A-C376-DC850B6EF27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 dirty="0"/>
              <a:t>an </a:t>
            </a:r>
            <a:r>
              <a:rPr lang="it-IT" altLang="it-IT" dirty="0" err="1"/>
              <a:t>example</a:t>
            </a:r>
            <a:r>
              <a:rPr lang="it-IT" altLang="it-IT" dirty="0"/>
              <a:t> of </a:t>
            </a:r>
            <a:r>
              <a:rPr lang="it-IT" altLang="it-IT" err="1"/>
              <a:t>Fat-Tree</a:t>
            </a:r>
            <a:r>
              <a:rPr lang="it-IT" altLang="it-IT"/>
              <a:t>: </a:t>
            </a:r>
            <a:r>
              <a:rPr lang="it-IT" altLang="it-IT" dirty="0"/>
              <a:t>FT(K=2,R=2)</a:t>
            </a:r>
            <a:endParaRPr lang="en-US" altLang="it-IT" dirty="0"/>
          </a:p>
        </p:txBody>
      </p:sp>
      <p:sp>
        <p:nvSpPr>
          <p:cNvPr id="211990" name="Oval 22">
            <a:extLst>
              <a:ext uri="{FF2B5EF4-FFF2-40B4-BE49-F238E27FC236}">
                <a16:creationId xmlns:a16="http://schemas.microsoft.com/office/drawing/2014/main" id="{05F9F26B-E04F-AEF0-181C-D4F464DE07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8457" y="1907092"/>
            <a:ext cx="439662" cy="464020"/>
          </a:xfrm>
          <a:prstGeom prst="ellipse">
            <a:avLst/>
          </a:prstGeom>
          <a:solidFill>
            <a:srgbClr val="99CC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sp>
        <p:nvSpPr>
          <p:cNvPr id="211992" name="Oval 24">
            <a:extLst>
              <a:ext uri="{FF2B5EF4-FFF2-40B4-BE49-F238E27FC236}">
                <a16:creationId xmlns:a16="http://schemas.microsoft.com/office/drawing/2014/main" id="{EE795993-463A-0407-C5DB-61028B15E8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20092" y="3687767"/>
            <a:ext cx="439662" cy="464020"/>
          </a:xfrm>
          <a:prstGeom prst="ellipse">
            <a:avLst/>
          </a:prstGeom>
          <a:solidFill>
            <a:srgbClr val="99CC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sp>
        <p:nvSpPr>
          <p:cNvPr id="211993" name="Oval 25">
            <a:extLst>
              <a:ext uri="{FF2B5EF4-FFF2-40B4-BE49-F238E27FC236}">
                <a16:creationId xmlns:a16="http://schemas.microsoft.com/office/drawing/2014/main" id="{C35758EB-F786-DE0D-C904-CF4FD14483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63215" y="3687767"/>
            <a:ext cx="439662" cy="464020"/>
          </a:xfrm>
          <a:prstGeom prst="ellipse">
            <a:avLst/>
          </a:prstGeom>
          <a:solidFill>
            <a:srgbClr val="99CC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sp>
        <p:nvSpPr>
          <p:cNvPr id="211994" name="Oval 26">
            <a:extLst>
              <a:ext uri="{FF2B5EF4-FFF2-40B4-BE49-F238E27FC236}">
                <a16:creationId xmlns:a16="http://schemas.microsoft.com/office/drawing/2014/main" id="{16B91A2A-A5C3-6CFC-32FC-C880D7A07D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06337" y="3687767"/>
            <a:ext cx="439662" cy="464020"/>
          </a:xfrm>
          <a:prstGeom prst="ellipse">
            <a:avLst/>
          </a:prstGeom>
          <a:solidFill>
            <a:srgbClr val="99CC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cxnSp>
        <p:nvCxnSpPr>
          <p:cNvPr id="211998" name="AutoShape 30">
            <a:extLst>
              <a:ext uri="{FF2B5EF4-FFF2-40B4-BE49-F238E27FC236}">
                <a16:creationId xmlns:a16="http://schemas.microsoft.com/office/drawing/2014/main" id="{6E047DE1-0462-7D16-248B-9933E42918D5}"/>
              </a:ext>
            </a:extLst>
          </p:cNvPr>
          <p:cNvCxnSpPr>
            <a:cxnSpLocks noChangeShapeType="1"/>
            <a:stCxn id="211990" idx="4"/>
            <a:endCxn id="211993" idx="0"/>
          </p:cNvCxnSpPr>
          <p:nvPr/>
        </p:nvCxnSpPr>
        <p:spPr bwMode="auto">
          <a:xfrm>
            <a:off x="5558288" y="2371111"/>
            <a:ext cx="1124758" cy="131665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2003" name="AutoShape 35">
            <a:extLst>
              <a:ext uri="{FF2B5EF4-FFF2-40B4-BE49-F238E27FC236}">
                <a16:creationId xmlns:a16="http://schemas.microsoft.com/office/drawing/2014/main" id="{71A873CB-00FE-5E9A-7764-982C2D369C02}"/>
              </a:ext>
            </a:extLst>
          </p:cNvPr>
          <p:cNvCxnSpPr>
            <a:cxnSpLocks noChangeShapeType="1"/>
            <a:stCxn id="211990" idx="4"/>
            <a:endCxn id="211994" idx="0"/>
          </p:cNvCxnSpPr>
          <p:nvPr/>
        </p:nvCxnSpPr>
        <p:spPr bwMode="auto">
          <a:xfrm>
            <a:off x="5558288" y="2371111"/>
            <a:ext cx="2267880" cy="131665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12004" name="Text Box 36">
            <a:extLst>
              <a:ext uri="{FF2B5EF4-FFF2-40B4-BE49-F238E27FC236}">
                <a16:creationId xmlns:a16="http://schemas.microsoft.com/office/drawing/2014/main" id="{BCFB8956-6246-4847-6CFE-780AA787FD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19646" y="1901002"/>
            <a:ext cx="2447826" cy="4498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it-IT" altLang="it-IT" dirty="0" err="1"/>
              <a:t>ToF</a:t>
            </a:r>
            <a:r>
              <a:rPr lang="it-IT" altLang="it-IT" dirty="0"/>
              <a:t> (</a:t>
            </a:r>
            <a:r>
              <a:rPr lang="it-IT" altLang="it-IT" sz="1800" dirty="0"/>
              <a:t>Top of </a:t>
            </a:r>
            <a:r>
              <a:rPr lang="it-IT" altLang="it-IT" sz="1800" dirty="0" err="1"/>
              <a:t>Fabric</a:t>
            </a:r>
            <a:r>
              <a:rPr lang="it-IT" altLang="it-IT" dirty="0"/>
              <a:t>)</a:t>
            </a:r>
            <a:endParaRPr lang="en-US" altLang="it-IT" dirty="0"/>
          </a:p>
        </p:txBody>
      </p:sp>
      <p:sp>
        <p:nvSpPr>
          <p:cNvPr id="212005" name="Text Box 37">
            <a:extLst>
              <a:ext uri="{FF2B5EF4-FFF2-40B4-BE49-F238E27FC236}">
                <a16:creationId xmlns:a16="http://schemas.microsoft.com/office/drawing/2014/main" id="{7B5BF452-B001-7954-FE3C-B837087752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85578" y="5451042"/>
            <a:ext cx="63350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it-IT" altLang="it-IT" dirty="0" err="1"/>
              <a:t>Leaf</a:t>
            </a:r>
            <a:endParaRPr lang="en-US" altLang="it-IT" dirty="0"/>
          </a:p>
        </p:txBody>
      </p:sp>
      <p:sp>
        <p:nvSpPr>
          <p:cNvPr id="212006" name="Oval 38">
            <a:extLst>
              <a:ext uri="{FF2B5EF4-FFF2-40B4-BE49-F238E27FC236}">
                <a16:creationId xmlns:a16="http://schemas.microsoft.com/office/drawing/2014/main" id="{D6A26C30-9C9C-5521-179A-F69E62B4ED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76970" y="3687767"/>
            <a:ext cx="439662" cy="464020"/>
          </a:xfrm>
          <a:prstGeom prst="ellipse">
            <a:avLst/>
          </a:prstGeom>
          <a:solidFill>
            <a:srgbClr val="99CC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cxnSp>
        <p:nvCxnSpPr>
          <p:cNvPr id="212008" name="AutoShape 40">
            <a:extLst>
              <a:ext uri="{FF2B5EF4-FFF2-40B4-BE49-F238E27FC236}">
                <a16:creationId xmlns:a16="http://schemas.microsoft.com/office/drawing/2014/main" id="{6A9BA643-5DF2-E7A1-4209-39018DFD72D8}"/>
              </a:ext>
            </a:extLst>
          </p:cNvPr>
          <p:cNvCxnSpPr>
            <a:cxnSpLocks noChangeShapeType="1"/>
            <a:stCxn id="211990" idx="4"/>
            <a:endCxn id="212006" idx="0"/>
          </p:cNvCxnSpPr>
          <p:nvPr/>
        </p:nvCxnSpPr>
        <p:spPr bwMode="auto">
          <a:xfrm flipH="1">
            <a:off x="4396801" y="2371111"/>
            <a:ext cx="1161486" cy="131665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12010" name="Text Box 42">
            <a:extLst>
              <a:ext uri="{FF2B5EF4-FFF2-40B4-BE49-F238E27FC236}">
                <a16:creationId xmlns:a16="http://schemas.microsoft.com/office/drawing/2014/main" id="{6C2B0310-F0B5-3396-9CB8-F971A205FD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22216" y="2869934"/>
            <a:ext cx="77457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it-IT" altLang="it-IT" dirty="0"/>
              <a:t>Spine</a:t>
            </a:r>
            <a:endParaRPr lang="en-US" altLang="it-IT" dirty="0"/>
          </a:p>
        </p:txBody>
      </p:sp>
      <p:sp>
        <p:nvSpPr>
          <p:cNvPr id="212011" name="Oval 43">
            <a:extLst>
              <a:ext uri="{FF2B5EF4-FFF2-40B4-BE49-F238E27FC236}">
                <a16:creationId xmlns:a16="http://schemas.microsoft.com/office/drawing/2014/main" id="{9DE8F28D-9CE9-6E11-9CCE-85583E1BD9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20092" y="4801414"/>
            <a:ext cx="439662" cy="464020"/>
          </a:xfrm>
          <a:prstGeom prst="ellipse">
            <a:avLst/>
          </a:prstGeom>
          <a:solidFill>
            <a:srgbClr val="99CC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sp>
        <p:nvSpPr>
          <p:cNvPr id="212012" name="Oval 44">
            <a:extLst>
              <a:ext uri="{FF2B5EF4-FFF2-40B4-BE49-F238E27FC236}">
                <a16:creationId xmlns:a16="http://schemas.microsoft.com/office/drawing/2014/main" id="{8368FEEB-BC2E-E3E1-46CA-A308353E56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63215" y="4801414"/>
            <a:ext cx="439662" cy="464020"/>
          </a:xfrm>
          <a:prstGeom prst="ellipse">
            <a:avLst/>
          </a:prstGeom>
          <a:solidFill>
            <a:srgbClr val="99CC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sp>
        <p:nvSpPr>
          <p:cNvPr id="212013" name="Oval 45">
            <a:extLst>
              <a:ext uri="{FF2B5EF4-FFF2-40B4-BE49-F238E27FC236}">
                <a16:creationId xmlns:a16="http://schemas.microsoft.com/office/drawing/2014/main" id="{9F755683-C95E-4544-CBAD-9C7219C6D1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06337" y="4801414"/>
            <a:ext cx="439662" cy="464020"/>
          </a:xfrm>
          <a:prstGeom prst="ellipse">
            <a:avLst/>
          </a:prstGeom>
          <a:solidFill>
            <a:srgbClr val="99CC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sp>
        <p:nvSpPr>
          <p:cNvPr id="212017" name="Oval 49">
            <a:extLst>
              <a:ext uri="{FF2B5EF4-FFF2-40B4-BE49-F238E27FC236}">
                <a16:creationId xmlns:a16="http://schemas.microsoft.com/office/drawing/2014/main" id="{F7A647D3-9D5F-CB43-E266-BD8D158ED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76970" y="4801414"/>
            <a:ext cx="439662" cy="464020"/>
          </a:xfrm>
          <a:prstGeom prst="ellipse">
            <a:avLst/>
          </a:prstGeom>
          <a:solidFill>
            <a:srgbClr val="99CC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cxnSp>
        <p:nvCxnSpPr>
          <p:cNvPr id="212019" name="AutoShape 51">
            <a:extLst>
              <a:ext uri="{FF2B5EF4-FFF2-40B4-BE49-F238E27FC236}">
                <a16:creationId xmlns:a16="http://schemas.microsoft.com/office/drawing/2014/main" id="{55D03833-E5B4-ED38-0E35-9F42961AC740}"/>
              </a:ext>
            </a:extLst>
          </p:cNvPr>
          <p:cNvCxnSpPr>
            <a:cxnSpLocks noChangeShapeType="1"/>
            <a:stCxn id="212011" idx="0"/>
            <a:endCxn id="212006" idx="4"/>
          </p:cNvCxnSpPr>
          <p:nvPr/>
        </p:nvCxnSpPr>
        <p:spPr bwMode="auto">
          <a:xfrm flipH="1" flipV="1">
            <a:off x="4396801" y="4151787"/>
            <a:ext cx="1143122" cy="64962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2020" name="AutoShape 52">
            <a:extLst>
              <a:ext uri="{FF2B5EF4-FFF2-40B4-BE49-F238E27FC236}">
                <a16:creationId xmlns:a16="http://schemas.microsoft.com/office/drawing/2014/main" id="{09DC0B8F-A2FB-8472-A6DE-9F79433D9513}"/>
              </a:ext>
            </a:extLst>
          </p:cNvPr>
          <p:cNvCxnSpPr>
            <a:cxnSpLocks noChangeShapeType="1"/>
            <a:stCxn id="212011" idx="0"/>
            <a:endCxn id="211992" idx="4"/>
          </p:cNvCxnSpPr>
          <p:nvPr/>
        </p:nvCxnSpPr>
        <p:spPr bwMode="auto">
          <a:xfrm flipV="1">
            <a:off x="5539924" y="4151787"/>
            <a:ext cx="0" cy="64962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2021" name="AutoShape 53">
            <a:extLst>
              <a:ext uri="{FF2B5EF4-FFF2-40B4-BE49-F238E27FC236}">
                <a16:creationId xmlns:a16="http://schemas.microsoft.com/office/drawing/2014/main" id="{60C44FAF-3903-78CE-4E6C-5E46C3672EDA}"/>
              </a:ext>
            </a:extLst>
          </p:cNvPr>
          <p:cNvCxnSpPr>
            <a:cxnSpLocks noChangeShapeType="1"/>
            <a:stCxn id="212017" idx="0"/>
            <a:endCxn id="212006" idx="4"/>
          </p:cNvCxnSpPr>
          <p:nvPr/>
        </p:nvCxnSpPr>
        <p:spPr bwMode="auto">
          <a:xfrm flipV="1">
            <a:off x="4396801" y="4151787"/>
            <a:ext cx="0" cy="64962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2022" name="AutoShape 54">
            <a:extLst>
              <a:ext uri="{FF2B5EF4-FFF2-40B4-BE49-F238E27FC236}">
                <a16:creationId xmlns:a16="http://schemas.microsoft.com/office/drawing/2014/main" id="{8A24BD4F-36A7-2E45-A42C-3384AE3E65E5}"/>
              </a:ext>
            </a:extLst>
          </p:cNvPr>
          <p:cNvCxnSpPr>
            <a:cxnSpLocks noChangeShapeType="1"/>
            <a:stCxn id="212017" idx="0"/>
            <a:endCxn id="211992" idx="4"/>
          </p:cNvCxnSpPr>
          <p:nvPr/>
        </p:nvCxnSpPr>
        <p:spPr bwMode="auto">
          <a:xfrm flipV="1">
            <a:off x="4396801" y="4151787"/>
            <a:ext cx="1143122" cy="64962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2023" name="AutoShape 55">
            <a:extLst>
              <a:ext uri="{FF2B5EF4-FFF2-40B4-BE49-F238E27FC236}">
                <a16:creationId xmlns:a16="http://schemas.microsoft.com/office/drawing/2014/main" id="{2B0E4F50-4ACA-8586-5E4A-D42D7B1C2680}"/>
              </a:ext>
            </a:extLst>
          </p:cNvPr>
          <p:cNvCxnSpPr>
            <a:cxnSpLocks noChangeShapeType="1"/>
            <a:stCxn id="212013" idx="0"/>
            <a:endCxn id="211993" idx="4"/>
          </p:cNvCxnSpPr>
          <p:nvPr/>
        </p:nvCxnSpPr>
        <p:spPr bwMode="auto">
          <a:xfrm flipH="1" flipV="1">
            <a:off x="6683046" y="4151787"/>
            <a:ext cx="1143122" cy="64962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2024" name="AutoShape 56">
            <a:extLst>
              <a:ext uri="{FF2B5EF4-FFF2-40B4-BE49-F238E27FC236}">
                <a16:creationId xmlns:a16="http://schemas.microsoft.com/office/drawing/2014/main" id="{5EAFE953-906A-A0EB-DEE7-297321FFE5F7}"/>
              </a:ext>
            </a:extLst>
          </p:cNvPr>
          <p:cNvCxnSpPr>
            <a:cxnSpLocks noChangeShapeType="1"/>
            <a:stCxn id="212013" idx="0"/>
            <a:endCxn id="211994" idx="4"/>
          </p:cNvCxnSpPr>
          <p:nvPr/>
        </p:nvCxnSpPr>
        <p:spPr bwMode="auto">
          <a:xfrm flipV="1">
            <a:off x="7826168" y="4151787"/>
            <a:ext cx="0" cy="64962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2025" name="AutoShape 57">
            <a:extLst>
              <a:ext uri="{FF2B5EF4-FFF2-40B4-BE49-F238E27FC236}">
                <a16:creationId xmlns:a16="http://schemas.microsoft.com/office/drawing/2014/main" id="{DC72A6C0-54F1-080E-232C-1C2350AD6E5D}"/>
              </a:ext>
            </a:extLst>
          </p:cNvPr>
          <p:cNvCxnSpPr>
            <a:cxnSpLocks noChangeShapeType="1"/>
            <a:stCxn id="212012" idx="0"/>
            <a:endCxn id="211993" idx="4"/>
          </p:cNvCxnSpPr>
          <p:nvPr/>
        </p:nvCxnSpPr>
        <p:spPr bwMode="auto">
          <a:xfrm flipV="1">
            <a:off x="6683046" y="4151787"/>
            <a:ext cx="0" cy="64962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2026" name="AutoShape 58">
            <a:extLst>
              <a:ext uri="{FF2B5EF4-FFF2-40B4-BE49-F238E27FC236}">
                <a16:creationId xmlns:a16="http://schemas.microsoft.com/office/drawing/2014/main" id="{DB1E2795-F114-BEF8-387D-B533AC6ACB77}"/>
              </a:ext>
            </a:extLst>
          </p:cNvPr>
          <p:cNvCxnSpPr>
            <a:cxnSpLocks noChangeShapeType="1"/>
            <a:stCxn id="212012" idx="0"/>
            <a:endCxn id="211994" idx="4"/>
          </p:cNvCxnSpPr>
          <p:nvPr/>
        </p:nvCxnSpPr>
        <p:spPr bwMode="auto">
          <a:xfrm flipV="1">
            <a:off x="6683046" y="4151787"/>
            <a:ext cx="1143122" cy="64962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12035" name="Line 67">
            <a:extLst>
              <a:ext uri="{FF2B5EF4-FFF2-40B4-BE49-F238E27FC236}">
                <a16:creationId xmlns:a16="http://schemas.microsoft.com/office/drawing/2014/main" id="{E6E2F4FD-C048-50F0-99D3-F89B9B8AA776}"/>
              </a:ext>
            </a:extLst>
          </p:cNvPr>
          <p:cNvSpPr>
            <a:spLocks noChangeShapeType="1"/>
          </p:cNvSpPr>
          <p:nvPr/>
        </p:nvSpPr>
        <p:spPr bwMode="auto">
          <a:xfrm>
            <a:off x="3821532" y="3239266"/>
            <a:ext cx="355438" cy="431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endParaRPr lang="en-GB"/>
          </a:p>
        </p:txBody>
      </p:sp>
      <p:sp>
        <p:nvSpPr>
          <p:cNvPr id="212036" name="Line 68">
            <a:extLst>
              <a:ext uri="{FF2B5EF4-FFF2-40B4-BE49-F238E27FC236}">
                <a16:creationId xmlns:a16="http://schemas.microsoft.com/office/drawing/2014/main" id="{1D98192D-F664-9316-FC8E-A5E60C213BE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825240" y="5248033"/>
            <a:ext cx="351730" cy="2784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GB"/>
          </a:p>
        </p:txBody>
      </p:sp>
      <p:sp>
        <p:nvSpPr>
          <p:cNvPr id="212037" name="Line 69">
            <a:extLst>
              <a:ext uri="{FF2B5EF4-FFF2-40B4-BE49-F238E27FC236}">
                <a16:creationId xmlns:a16="http://schemas.microsoft.com/office/drawing/2014/main" id="{D661CB24-C5ED-D263-8DDC-119D0EB3A296}"/>
              </a:ext>
            </a:extLst>
          </p:cNvPr>
          <p:cNvSpPr>
            <a:spLocks noChangeShapeType="1"/>
          </p:cNvSpPr>
          <p:nvPr/>
        </p:nvSpPr>
        <p:spPr bwMode="auto">
          <a:xfrm>
            <a:off x="4722929" y="2092700"/>
            <a:ext cx="52759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GB"/>
          </a:p>
        </p:txBody>
      </p:sp>
      <p:sp>
        <p:nvSpPr>
          <p:cNvPr id="212038" name="Text Box 70">
            <a:extLst>
              <a:ext uri="{FF2B5EF4-FFF2-40B4-BE49-F238E27FC236}">
                <a16:creationId xmlns:a16="http://schemas.microsoft.com/office/drawing/2014/main" id="{E8AAC352-6035-57AD-C806-B5B86E4ACC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42234" y="1915792"/>
            <a:ext cx="2249606" cy="4466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it-IT" altLang="it-IT" dirty="0" err="1"/>
              <a:t>aggregation</a:t>
            </a:r>
            <a:r>
              <a:rPr lang="it-IT" altLang="it-IT" dirty="0"/>
              <a:t> </a:t>
            </a:r>
            <a:r>
              <a:rPr lang="it-IT" altLang="it-IT" dirty="0" err="1"/>
              <a:t>layer</a:t>
            </a:r>
            <a:endParaRPr lang="en-US" altLang="it-IT" dirty="0"/>
          </a:p>
        </p:txBody>
      </p:sp>
      <p:sp>
        <p:nvSpPr>
          <p:cNvPr id="212039" name="Line 71">
            <a:extLst>
              <a:ext uri="{FF2B5EF4-FFF2-40B4-BE49-F238E27FC236}">
                <a16:creationId xmlns:a16="http://schemas.microsoft.com/office/drawing/2014/main" id="{38837675-391E-C80D-F0B6-D3334AB82BF5}"/>
              </a:ext>
            </a:extLst>
          </p:cNvPr>
          <p:cNvSpPr>
            <a:spLocks noChangeShapeType="1"/>
          </p:cNvSpPr>
          <p:nvPr/>
        </p:nvSpPr>
        <p:spPr bwMode="auto">
          <a:xfrm rot="16200000" flipH="1">
            <a:off x="4334536" y="5299306"/>
            <a:ext cx="278412" cy="17586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GB"/>
          </a:p>
        </p:txBody>
      </p:sp>
      <p:sp>
        <p:nvSpPr>
          <p:cNvPr id="212040" name="Line 72">
            <a:extLst>
              <a:ext uri="{FF2B5EF4-FFF2-40B4-BE49-F238E27FC236}">
                <a16:creationId xmlns:a16="http://schemas.microsoft.com/office/drawing/2014/main" id="{83B4ED8B-C391-E449-9566-0440729E7D5D}"/>
              </a:ext>
            </a:extLst>
          </p:cNvPr>
          <p:cNvSpPr>
            <a:spLocks noChangeShapeType="1"/>
          </p:cNvSpPr>
          <p:nvPr/>
        </p:nvSpPr>
        <p:spPr bwMode="auto">
          <a:xfrm rot="16200000" flipH="1" flipV="1">
            <a:off x="4158672" y="5299306"/>
            <a:ext cx="278412" cy="17586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GB"/>
          </a:p>
        </p:txBody>
      </p:sp>
      <p:sp>
        <p:nvSpPr>
          <p:cNvPr id="212041" name="Line 73">
            <a:extLst>
              <a:ext uri="{FF2B5EF4-FFF2-40B4-BE49-F238E27FC236}">
                <a16:creationId xmlns:a16="http://schemas.microsoft.com/office/drawing/2014/main" id="{BA633EA2-F0CD-E313-213D-A3CD4A571ECE}"/>
              </a:ext>
            </a:extLst>
          </p:cNvPr>
          <p:cNvSpPr>
            <a:spLocks noChangeShapeType="1"/>
          </p:cNvSpPr>
          <p:nvPr/>
        </p:nvSpPr>
        <p:spPr bwMode="auto">
          <a:xfrm rot="16200000" flipH="1">
            <a:off x="5477659" y="5299306"/>
            <a:ext cx="278412" cy="17586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GB"/>
          </a:p>
        </p:txBody>
      </p:sp>
      <p:sp>
        <p:nvSpPr>
          <p:cNvPr id="212042" name="Line 74">
            <a:extLst>
              <a:ext uri="{FF2B5EF4-FFF2-40B4-BE49-F238E27FC236}">
                <a16:creationId xmlns:a16="http://schemas.microsoft.com/office/drawing/2014/main" id="{C9E8446C-763B-FFCC-7539-241841DC4EF4}"/>
              </a:ext>
            </a:extLst>
          </p:cNvPr>
          <p:cNvSpPr>
            <a:spLocks noChangeShapeType="1"/>
          </p:cNvSpPr>
          <p:nvPr/>
        </p:nvSpPr>
        <p:spPr bwMode="auto">
          <a:xfrm rot="16200000" flipH="1" flipV="1">
            <a:off x="5301794" y="5299306"/>
            <a:ext cx="278412" cy="17586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GB"/>
          </a:p>
        </p:txBody>
      </p:sp>
      <p:sp>
        <p:nvSpPr>
          <p:cNvPr id="212043" name="Line 75">
            <a:extLst>
              <a:ext uri="{FF2B5EF4-FFF2-40B4-BE49-F238E27FC236}">
                <a16:creationId xmlns:a16="http://schemas.microsoft.com/office/drawing/2014/main" id="{9FFE48F0-D362-C623-1974-DFF8CFAB655E}"/>
              </a:ext>
            </a:extLst>
          </p:cNvPr>
          <p:cNvSpPr>
            <a:spLocks noChangeShapeType="1"/>
          </p:cNvSpPr>
          <p:nvPr/>
        </p:nvSpPr>
        <p:spPr bwMode="auto">
          <a:xfrm rot="16200000" flipH="1">
            <a:off x="6620781" y="5299306"/>
            <a:ext cx="278412" cy="17586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GB"/>
          </a:p>
        </p:txBody>
      </p:sp>
      <p:sp>
        <p:nvSpPr>
          <p:cNvPr id="212044" name="Line 76">
            <a:extLst>
              <a:ext uri="{FF2B5EF4-FFF2-40B4-BE49-F238E27FC236}">
                <a16:creationId xmlns:a16="http://schemas.microsoft.com/office/drawing/2014/main" id="{BFCCC9EB-8733-289C-C2EA-A417BCC787A8}"/>
              </a:ext>
            </a:extLst>
          </p:cNvPr>
          <p:cNvSpPr>
            <a:spLocks noChangeShapeType="1"/>
          </p:cNvSpPr>
          <p:nvPr/>
        </p:nvSpPr>
        <p:spPr bwMode="auto">
          <a:xfrm rot="16200000" flipH="1" flipV="1">
            <a:off x="6444916" y="5299306"/>
            <a:ext cx="278412" cy="17586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GB"/>
          </a:p>
        </p:txBody>
      </p:sp>
      <p:sp>
        <p:nvSpPr>
          <p:cNvPr id="212045" name="Line 77">
            <a:extLst>
              <a:ext uri="{FF2B5EF4-FFF2-40B4-BE49-F238E27FC236}">
                <a16:creationId xmlns:a16="http://schemas.microsoft.com/office/drawing/2014/main" id="{462A0DF7-9449-49EF-773C-E3E0B953F254}"/>
              </a:ext>
            </a:extLst>
          </p:cNvPr>
          <p:cNvSpPr>
            <a:spLocks noChangeShapeType="1"/>
          </p:cNvSpPr>
          <p:nvPr/>
        </p:nvSpPr>
        <p:spPr bwMode="auto">
          <a:xfrm rot="16200000" flipH="1">
            <a:off x="7763903" y="5299306"/>
            <a:ext cx="278412" cy="17586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GB"/>
          </a:p>
        </p:txBody>
      </p:sp>
      <p:sp>
        <p:nvSpPr>
          <p:cNvPr id="212046" name="Line 78">
            <a:extLst>
              <a:ext uri="{FF2B5EF4-FFF2-40B4-BE49-F238E27FC236}">
                <a16:creationId xmlns:a16="http://schemas.microsoft.com/office/drawing/2014/main" id="{65FC7361-0503-3CE9-7963-321A6B277D0A}"/>
              </a:ext>
            </a:extLst>
          </p:cNvPr>
          <p:cNvSpPr>
            <a:spLocks noChangeShapeType="1"/>
          </p:cNvSpPr>
          <p:nvPr/>
        </p:nvSpPr>
        <p:spPr bwMode="auto">
          <a:xfrm rot="16200000" flipH="1" flipV="1">
            <a:off x="7588038" y="5299306"/>
            <a:ext cx="278412" cy="17586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GB"/>
          </a:p>
        </p:txBody>
      </p:sp>
      <p:sp>
        <p:nvSpPr>
          <p:cNvPr id="212055" name="Text Box 87">
            <a:extLst>
              <a:ext uri="{FF2B5EF4-FFF2-40B4-BE49-F238E27FC236}">
                <a16:creationId xmlns:a16="http://schemas.microsoft.com/office/drawing/2014/main" id="{B5B5ECA7-E90C-D2F5-2DF3-52743A64DC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589" y="4223709"/>
            <a:ext cx="3184168" cy="4498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it-IT" altLang="it-IT" dirty="0" err="1"/>
              <a:t>PoD</a:t>
            </a:r>
            <a:r>
              <a:rPr lang="it-IT" altLang="it-IT" dirty="0"/>
              <a:t> (</a:t>
            </a:r>
            <a:r>
              <a:rPr lang="it-IT" altLang="it-IT" sz="1800" dirty="0"/>
              <a:t>Point of Delivery</a:t>
            </a:r>
            <a:r>
              <a:rPr lang="it-IT" altLang="it-IT" dirty="0"/>
              <a:t>)</a:t>
            </a:r>
            <a:endParaRPr lang="en-US" altLang="it-IT" dirty="0"/>
          </a:p>
        </p:txBody>
      </p:sp>
      <p:sp>
        <p:nvSpPr>
          <p:cNvPr id="212059" name="Oval 91">
            <a:extLst>
              <a:ext uri="{FF2B5EF4-FFF2-40B4-BE49-F238E27FC236}">
                <a16:creationId xmlns:a16="http://schemas.microsoft.com/office/drawing/2014/main" id="{7E4A44F5-C331-8F81-3072-55500B582B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15630" y="1907092"/>
            <a:ext cx="439662" cy="464020"/>
          </a:xfrm>
          <a:prstGeom prst="ellipse">
            <a:avLst/>
          </a:prstGeom>
          <a:solidFill>
            <a:srgbClr val="99CC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cxnSp>
        <p:nvCxnSpPr>
          <p:cNvPr id="212061" name="AutoShape 93">
            <a:extLst>
              <a:ext uri="{FF2B5EF4-FFF2-40B4-BE49-F238E27FC236}">
                <a16:creationId xmlns:a16="http://schemas.microsoft.com/office/drawing/2014/main" id="{3D6A79CA-CE9F-B6A7-9823-17B0938FC6D0}"/>
              </a:ext>
            </a:extLst>
          </p:cNvPr>
          <p:cNvCxnSpPr>
            <a:cxnSpLocks noChangeShapeType="1"/>
            <a:stCxn id="212059" idx="4"/>
            <a:endCxn id="211993" idx="0"/>
          </p:cNvCxnSpPr>
          <p:nvPr/>
        </p:nvCxnSpPr>
        <p:spPr bwMode="auto">
          <a:xfrm>
            <a:off x="6635461" y="2371111"/>
            <a:ext cx="47585" cy="131665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2064" name="AutoShape 96">
            <a:extLst>
              <a:ext uri="{FF2B5EF4-FFF2-40B4-BE49-F238E27FC236}">
                <a16:creationId xmlns:a16="http://schemas.microsoft.com/office/drawing/2014/main" id="{0F0ADA77-AE24-2AEE-E3D4-C973B0D980C1}"/>
              </a:ext>
            </a:extLst>
          </p:cNvPr>
          <p:cNvCxnSpPr>
            <a:cxnSpLocks noChangeShapeType="1"/>
            <a:stCxn id="211990" idx="4"/>
            <a:endCxn id="211992" idx="0"/>
          </p:cNvCxnSpPr>
          <p:nvPr/>
        </p:nvCxnSpPr>
        <p:spPr bwMode="auto">
          <a:xfrm flipH="1">
            <a:off x="5539924" y="2371111"/>
            <a:ext cx="18364" cy="131665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2065" name="AutoShape 97">
            <a:extLst>
              <a:ext uri="{FF2B5EF4-FFF2-40B4-BE49-F238E27FC236}">
                <a16:creationId xmlns:a16="http://schemas.microsoft.com/office/drawing/2014/main" id="{BEE1C0D7-EADC-0AA4-3AAB-93E19C5B5F07}"/>
              </a:ext>
            </a:extLst>
          </p:cNvPr>
          <p:cNvCxnSpPr>
            <a:cxnSpLocks noChangeShapeType="1"/>
            <a:stCxn id="212059" idx="4"/>
            <a:endCxn id="211994" idx="0"/>
          </p:cNvCxnSpPr>
          <p:nvPr/>
        </p:nvCxnSpPr>
        <p:spPr bwMode="auto">
          <a:xfrm>
            <a:off x="6635461" y="2371111"/>
            <a:ext cx="1190707" cy="131665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2070" name="AutoShape 102">
            <a:extLst>
              <a:ext uri="{FF2B5EF4-FFF2-40B4-BE49-F238E27FC236}">
                <a16:creationId xmlns:a16="http://schemas.microsoft.com/office/drawing/2014/main" id="{ED673625-DA72-4C1B-7DCA-8D47CBE4C238}"/>
              </a:ext>
            </a:extLst>
          </p:cNvPr>
          <p:cNvCxnSpPr>
            <a:cxnSpLocks noChangeShapeType="1"/>
            <a:stCxn id="212059" idx="4"/>
            <a:endCxn id="212006" idx="0"/>
          </p:cNvCxnSpPr>
          <p:nvPr/>
        </p:nvCxnSpPr>
        <p:spPr bwMode="auto">
          <a:xfrm flipH="1">
            <a:off x="4396801" y="2371111"/>
            <a:ext cx="2238659" cy="131665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16A58C1-10EF-A1B3-FAE3-65EC43434D8C}"/>
              </a:ext>
            </a:extLst>
          </p:cNvPr>
          <p:cNvSpPr/>
          <p:nvPr/>
        </p:nvSpPr>
        <p:spPr>
          <a:xfrm>
            <a:off x="3993778" y="3534212"/>
            <a:ext cx="1985808" cy="1916828"/>
          </a:xfrm>
          <a:prstGeom prst="roundRect">
            <a:avLst/>
          </a:prstGeom>
          <a:noFill/>
          <a:ln w="9525">
            <a:solidFill>
              <a:schemeClr val="tx1"/>
            </a:solidFill>
            <a:prstDash val="dash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9" name="Rectangle: Rounded Corners 108">
            <a:extLst>
              <a:ext uri="{FF2B5EF4-FFF2-40B4-BE49-F238E27FC236}">
                <a16:creationId xmlns:a16="http://schemas.microsoft.com/office/drawing/2014/main" id="{C2A6AA1E-E3C5-DC86-475C-EC0583DF30FA}"/>
              </a:ext>
            </a:extLst>
          </p:cNvPr>
          <p:cNvSpPr/>
          <p:nvPr/>
        </p:nvSpPr>
        <p:spPr>
          <a:xfrm>
            <a:off x="6239720" y="3540124"/>
            <a:ext cx="1985808" cy="1916828"/>
          </a:xfrm>
          <a:prstGeom prst="roundRect">
            <a:avLst/>
          </a:prstGeom>
          <a:noFill/>
          <a:ln w="9525">
            <a:solidFill>
              <a:schemeClr val="tx1"/>
            </a:solidFill>
            <a:prstDash val="dash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2" name="Line 67">
            <a:extLst>
              <a:ext uri="{FF2B5EF4-FFF2-40B4-BE49-F238E27FC236}">
                <a16:creationId xmlns:a16="http://schemas.microsoft.com/office/drawing/2014/main" id="{F7F552AF-582C-D286-46C5-CBB6CF132651}"/>
              </a:ext>
            </a:extLst>
          </p:cNvPr>
          <p:cNvSpPr>
            <a:spLocks noChangeShapeType="1"/>
          </p:cNvSpPr>
          <p:nvPr/>
        </p:nvSpPr>
        <p:spPr bwMode="auto">
          <a:xfrm>
            <a:off x="2967293" y="4412796"/>
            <a:ext cx="989846" cy="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endParaRPr lang="en-GB"/>
          </a:p>
        </p:txBody>
      </p:sp>
      <p:sp>
        <p:nvSpPr>
          <p:cNvPr id="113" name="Rectangle: Rounded Corners 112">
            <a:extLst>
              <a:ext uri="{FF2B5EF4-FFF2-40B4-BE49-F238E27FC236}">
                <a16:creationId xmlns:a16="http://schemas.microsoft.com/office/drawing/2014/main" id="{3204FD70-B1DE-EAD6-316D-6FE68BE1728B}"/>
              </a:ext>
            </a:extLst>
          </p:cNvPr>
          <p:cNvSpPr/>
          <p:nvPr/>
        </p:nvSpPr>
        <p:spPr>
          <a:xfrm>
            <a:off x="5092932" y="1752600"/>
            <a:ext cx="1985810" cy="812221"/>
          </a:xfrm>
          <a:prstGeom prst="roundRect">
            <a:avLst/>
          </a:prstGeom>
          <a:noFill/>
          <a:ln w="9525">
            <a:solidFill>
              <a:schemeClr val="tx1"/>
            </a:solidFill>
            <a:prstDash val="dash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14" name="AutoShape 96">
            <a:extLst>
              <a:ext uri="{FF2B5EF4-FFF2-40B4-BE49-F238E27FC236}">
                <a16:creationId xmlns:a16="http://schemas.microsoft.com/office/drawing/2014/main" id="{9F93807A-38A7-65CF-84F5-30C79C9C1219}"/>
              </a:ext>
            </a:extLst>
          </p:cNvPr>
          <p:cNvCxnSpPr>
            <a:cxnSpLocks noChangeShapeType="1"/>
            <a:stCxn id="212059" idx="4"/>
            <a:endCxn id="211992" idx="0"/>
          </p:cNvCxnSpPr>
          <p:nvPr/>
        </p:nvCxnSpPr>
        <p:spPr bwMode="auto">
          <a:xfrm flipH="1">
            <a:off x="5539924" y="2371111"/>
            <a:ext cx="1095537" cy="131665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5" name="Text Box 70">
            <a:extLst>
              <a:ext uri="{FF2B5EF4-FFF2-40B4-BE49-F238E27FC236}">
                <a16:creationId xmlns:a16="http://schemas.microsoft.com/office/drawing/2014/main" id="{6FAD6DBA-FA80-F11D-F586-7FAE981438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3958" y="5704623"/>
            <a:ext cx="4191569" cy="449809"/>
          </a:xfrm>
          <a:prstGeom prst="rect">
            <a:avLst/>
          </a:prstGeom>
          <a:noFill/>
          <a:ln w="9525" algn="ctr">
            <a:solidFill>
              <a:schemeClr val="tx1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it-IT" altLang="it-IT" dirty="0"/>
              <a:t>Server Farm</a:t>
            </a:r>
            <a:endParaRPr lang="en-US" altLang="it-IT" dirty="0"/>
          </a:p>
        </p:txBody>
      </p:sp>
    </p:spTree>
    <p:extLst>
      <p:ext uri="{BB962C8B-B14F-4D97-AF65-F5344CB8AC3E}">
        <p14:creationId xmlns:p14="http://schemas.microsoft.com/office/powerpoint/2010/main" val="1243179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1990" grpId="0" animBg="1"/>
      <p:bldP spid="211992" grpId="0" animBg="1"/>
      <p:bldP spid="211993" grpId="0" animBg="1"/>
      <p:bldP spid="211994" grpId="0" animBg="1"/>
      <p:bldP spid="212004" grpId="0"/>
      <p:bldP spid="212005" grpId="0"/>
      <p:bldP spid="212006" grpId="0" animBg="1"/>
      <p:bldP spid="212010" grpId="0"/>
      <p:bldP spid="212011" grpId="0" animBg="1"/>
      <p:bldP spid="212012" grpId="0" animBg="1"/>
      <p:bldP spid="212013" grpId="0" animBg="1"/>
      <p:bldP spid="212017" grpId="0" animBg="1"/>
      <p:bldP spid="212035" grpId="0" animBg="1"/>
      <p:bldP spid="212036" grpId="0" animBg="1"/>
      <p:bldP spid="212037" grpId="0" animBg="1"/>
      <p:bldP spid="212038" grpId="0"/>
      <p:bldP spid="212039" grpId="0" animBg="1"/>
      <p:bldP spid="212040" grpId="0" animBg="1"/>
      <p:bldP spid="212041" grpId="0" animBg="1"/>
      <p:bldP spid="212042" grpId="0" animBg="1"/>
      <p:bldP spid="212043" grpId="0" animBg="1"/>
      <p:bldP spid="212044" grpId="0" animBg="1"/>
      <p:bldP spid="212045" grpId="0" animBg="1"/>
      <p:bldP spid="212046" grpId="0" animBg="1"/>
      <p:bldP spid="212055" grpId="0"/>
      <p:bldP spid="212059" grpId="0" animBg="1"/>
      <p:bldP spid="2" grpId="0" animBg="1"/>
      <p:bldP spid="109" grpId="0" animBg="1"/>
      <p:bldP spid="112" grpId="0" animBg="1"/>
      <p:bldP spid="113" grpId="0" animBg="1"/>
      <p:bldP spid="11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585B45-0664-4F56-0127-07A6FDF63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redundancy factor (R)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64E548-FAE8-6EF0-6595-C5869862D5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T" dirty="0"/>
              <a:t>number of links between a ToF node and a PoD</a:t>
            </a:r>
          </a:p>
          <a:p>
            <a:r>
              <a:rPr lang="en-IT" dirty="0"/>
              <a:t>allow to connect more PoDs reducing the redundancy</a:t>
            </a:r>
          </a:p>
        </p:txBody>
      </p:sp>
      <p:sp>
        <p:nvSpPr>
          <p:cNvPr id="5" name="Oval 22">
            <a:extLst>
              <a:ext uri="{FF2B5EF4-FFF2-40B4-BE49-F238E27FC236}">
                <a16:creationId xmlns:a16="http://schemas.microsoft.com/office/drawing/2014/main" id="{E1D47446-2600-BB31-0D3A-56CA1EB91E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84090" y="3088000"/>
            <a:ext cx="330691" cy="349012"/>
          </a:xfrm>
          <a:prstGeom prst="ellipse">
            <a:avLst/>
          </a:prstGeom>
          <a:solidFill>
            <a:srgbClr val="99CC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sp>
        <p:nvSpPr>
          <p:cNvPr id="7" name="Oval 25">
            <a:extLst>
              <a:ext uri="{FF2B5EF4-FFF2-40B4-BE49-F238E27FC236}">
                <a16:creationId xmlns:a16="http://schemas.microsoft.com/office/drawing/2014/main" id="{EB464517-5B63-78FF-1CBE-7C6B49902A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30076" y="4427334"/>
            <a:ext cx="330691" cy="349012"/>
          </a:xfrm>
          <a:prstGeom prst="ellipse">
            <a:avLst/>
          </a:prstGeom>
          <a:solidFill>
            <a:srgbClr val="99CC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sp>
        <p:nvSpPr>
          <p:cNvPr id="8" name="Oval 26">
            <a:extLst>
              <a:ext uri="{FF2B5EF4-FFF2-40B4-BE49-F238E27FC236}">
                <a16:creationId xmlns:a16="http://schemas.microsoft.com/office/drawing/2014/main" id="{12BDFDA0-714E-5C73-D6E8-6E60B13B50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89875" y="4427334"/>
            <a:ext cx="330691" cy="349012"/>
          </a:xfrm>
          <a:prstGeom prst="ellipse">
            <a:avLst/>
          </a:prstGeom>
          <a:solidFill>
            <a:srgbClr val="99CC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cxnSp>
        <p:nvCxnSpPr>
          <p:cNvPr id="9" name="AutoShape 30">
            <a:extLst>
              <a:ext uri="{FF2B5EF4-FFF2-40B4-BE49-F238E27FC236}">
                <a16:creationId xmlns:a16="http://schemas.microsoft.com/office/drawing/2014/main" id="{3D0AF195-B08C-2487-1DBF-9F7FD2B4DC83}"/>
              </a:ext>
            </a:extLst>
          </p:cNvPr>
          <p:cNvCxnSpPr>
            <a:cxnSpLocks noChangeShapeType="1"/>
            <a:stCxn id="5" idx="4"/>
            <a:endCxn id="7" idx="0"/>
          </p:cNvCxnSpPr>
          <p:nvPr/>
        </p:nvCxnSpPr>
        <p:spPr bwMode="auto">
          <a:xfrm>
            <a:off x="2249436" y="3437012"/>
            <a:ext cx="845986" cy="99032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AutoShape 35">
            <a:extLst>
              <a:ext uri="{FF2B5EF4-FFF2-40B4-BE49-F238E27FC236}">
                <a16:creationId xmlns:a16="http://schemas.microsoft.com/office/drawing/2014/main" id="{4CAF3D48-3FE1-4805-14EC-B4578C368289}"/>
              </a:ext>
            </a:extLst>
          </p:cNvPr>
          <p:cNvCxnSpPr>
            <a:cxnSpLocks noChangeShapeType="1"/>
            <a:stCxn id="5" idx="4"/>
            <a:endCxn id="8" idx="0"/>
          </p:cNvCxnSpPr>
          <p:nvPr/>
        </p:nvCxnSpPr>
        <p:spPr bwMode="auto">
          <a:xfrm>
            <a:off x="2249436" y="3437012"/>
            <a:ext cx="1705784" cy="99032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AutoShape 40">
            <a:extLst>
              <a:ext uri="{FF2B5EF4-FFF2-40B4-BE49-F238E27FC236}">
                <a16:creationId xmlns:a16="http://schemas.microsoft.com/office/drawing/2014/main" id="{48D4B5B3-98E3-4A8F-64B7-079EC9BB7E74}"/>
              </a:ext>
            </a:extLst>
          </p:cNvPr>
          <p:cNvCxnSpPr>
            <a:cxnSpLocks noChangeShapeType="1"/>
            <a:stCxn id="5" idx="4"/>
            <a:endCxn id="13" idx="0"/>
          </p:cNvCxnSpPr>
          <p:nvPr/>
        </p:nvCxnSpPr>
        <p:spPr bwMode="auto">
          <a:xfrm flipH="1">
            <a:off x="1375824" y="3437012"/>
            <a:ext cx="873611" cy="990322"/>
          </a:xfrm>
          <a:prstGeom prst="straightConnector1">
            <a:avLst/>
          </a:prstGeom>
          <a:noFill/>
          <a:ln w="38100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7" name="Oval 44">
            <a:extLst>
              <a:ext uri="{FF2B5EF4-FFF2-40B4-BE49-F238E27FC236}">
                <a16:creationId xmlns:a16="http://schemas.microsoft.com/office/drawing/2014/main" id="{16D53781-FED4-787B-A76E-01FCBDBA84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30076" y="5264962"/>
            <a:ext cx="330691" cy="349012"/>
          </a:xfrm>
          <a:prstGeom prst="ellipse">
            <a:avLst/>
          </a:prstGeom>
          <a:solidFill>
            <a:srgbClr val="99CC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sp>
        <p:nvSpPr>
          <p:cNvPr id="18" name="Oval 45">
            <a:extLst>
              <a:ext uri="{FF2B5EF4-FFF2-40B4-BE49-F238E27FC236}">
                <a16:creationId xmlns:a16="http://schemas.microsoft.com/office/drawing/2014/main" id="{BBB16EEC-8B88-86A5-5396-7BF0692B5C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89875" y="5264962"/>
            <a:ext cx="330691" cy="349012"/>
          </a:xfrm>
          <a:prstGeom prst="ellipse">
            <a:avLst/>
          </a:prstGeom>
          <a:solidFill>
            <a:srgbClr val="99CC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cxnSp>
        <p:nvCxnSpPr>
          <p:cNvPr id="24" name="AutoShape 55">
            <a:extLst>
              <a:ext uri="{FF2B5EF4-FFF2-40B4-BE49-F238E27FC236}">
                <a16:creationId xmlns:a16="http://schemas.microsoft.com/office/drawing/2014/main" id="{C588253F-AD19-F335-E107-5B5A8906C3DD}"/>
              </a:ext>
            </a:extLst>
          </p:cNvPr>
          <p:cNvCxnSpPr>
            <a:cxnSpLocks noChangeShapeType="1"/>
            <a:stCxn id="18" idx="0"/>
            <a:endCxn id="7" idx="4"/>
          </p:cNvCxnSpPr>
          <p:nvPr/>
        </p:nvCxnSpPr>
        <p:spPr bwMode="auto">
          <a:xfrm flipH="1" flipV="1">
            <a:off x="3095422" y="4776346"/>
            <a:ext cx="859798" cy="48861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AutoShape 56">
            <a:extLst>
              <a:ext uri="{FF2B5EF4-FFF2-40B4-BE49-F238E27FC236}">
                <a16:creationId xmlns:a16="http://schemas.microsoft.com/office/drawing/2014/main" id="{18C75734-06B3-C568-3000-346B1EDD9209}"/>
              </a:ext>
            </a:extLst>
          </p:cNvPr>
          <p:cNvCxnSpPr>
            <a:cxnSpLocks noChangeShapeType="1"/>
            <a:stCxn id="18" idx="0"/>
            <a:endCxn id="8" idx="4"/>
          </p:cNvCxnSpPr>
          <p:nvPr/>
        </p:nvCxnSpPr>
        <p:spPr bwMode="auto">
          <a:xfrm flipV="1">
            <a:off x="3955221" y="4776346"/>
            <a:ext cx="0" cy="48861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AutoShape 57">
            <a:extLst>
              <a:ext uri="{FF2B5EF4-FFF2-40B4-BE49-F238E27FC236}">
                <a16:creationId xmlns:a16="http://schemas.microsoft.com/office/drawing/2014/main" id="{4B0F5B26-3970-18B7-8609-FC3FE347D75E}"/>
              </a:ext>
            </a:extLst>
          </p:cNvPr>
          <p:cNvCxnSpPr>
            <a:cxnSpLocks noChangeShapeType="1"/>
            <a:stCxn id="17" idx="0"/>
            <a:endCxn id="7" idx="4"/>
          </p:cNvCxnSpPr>
          <p:nvPr/>
        </p:nvCxnSpPr>
        <p:spPr bwMode="auto">
          <a:xfrm flipV="1">
            <a:off x="3095422" y="4776346"/>
            <a:ext cx="0" cy="48861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" name="AutoShape 58">
            <a:extLst>
              <a:ext uri="{FF2B5EF4-FFF2-40B4-BE49-F238E27FC236}">
                <a16:creationId xmlns:a16="http://schemas.microsoft.com/office/drawing/2014/main" id="{E9DE126A-436E-C4D2-39CD-336CA58C161C}"/>
              </a:ext>
            </a:extLst>
          </p:cNvPr>
          <p:cNvCxnSpPr>
            <a:cxnSpLocks noChangeShapeType="1"/>
            <a:stCxn id="17" idx="0"/>
            <a:endCxn id="8" idx="4"/>
          </p:cNvCxnSpPr>
          <p:nvPr/>
        </p:nvCxnSpPr>
        <p:spPr bwMode="auto">
          <a:xfrm flipV="1">
            <a:off x="3095422" y="4776346"/>
            <a:ext cx="859798" cy="48861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6" name="Line 75">
            <a:extLst>
              <a:ext uri="{FF2B5EF4-FFF2-40B4-BE49-F238E27FC236}">
                <a16:creationId xmlns:a16="http://schemas.microsoft.com/office/drawing/2014/main" id="{1D2FF65F-C663-BFF9-1886-1360DD956491}"/>
              </a:ext>
            </a:extLst>
          </p:cNvPr>
          <p:cNvSpPr>
            <a:spLocks noChangeShapeType="1"/>
          </p:cNvSpPr>
          <p:nvPr/>
        </p:nvSpPr>
        <p:spPr bwMode="auto">
          <a:xfrm rot="16200000" flipH="1">
            <a:off x="3048590" y="5639452"/>
            <a:ext cx="209407" cy="13227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GB"/>
          </a:p>
        </p:txBody>
      </p:sp>
      <p:sp>
        <p:nvSpPr>
          <p:cNvPr id="37" name="Line 76">
            <a:extLst>
              <a:ext uri="{FF2B5EF4-FFF2-40B4-BE49-F238E27FC236}">
                <a16:creationId xmlns:a16="http://schemas.microsoft.com/office/drawing/2014/main" id="{438E6C09-B0D4-A5E0-97AD-20CC8BAE538D}"/>
              </a:ext>
            </a:extLst>
          </p:cNvPr>
          <p:cNvSpPr>
            <a:spLocks noChangeShapeType="1"/>
          </p:cNvSpPr>
          <p:nvPr/>
        </p:nvSpPr>
        <p:spPr bwMode="auto">
          <a:xfrm rot="16200000" flipH="1" flipV="1">
            <a:off x="2916313" y="5639452"/>
            <a:ext cx="209407" cy="13227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GB"/>
          </a:p>
        </p:txBody>
      </p:sp>
      <p:sp>
        <p:nvSpPr>
          <p:cNvPr id="38" name="Line 77">
            <a:extLst>
              <a:ext uri="{FF2B5EF4-FFF2-40B4-BE49-F238E27FC236}">
                <a16:creationId xmlns:a16="http://schemas.microsoft.com/office/drawing/2014/main" id="{3CF99E58-1EC5-FF04-BEE3-04C5A74EC654}"/>
              </a:ext>
            </a:extLst>
          </p:cNvPr>
          <p:cNvSpPr>
            <a:spLocks noChangeShapeType="1"/>
          </p:cNvSpPr>
          <p:nvPr/>
        </p:nvSpPr>
        <p:spPr bwMode="auto">
          <a:xfrm rot="16200000" flipH="1">
            <a:off x="3908388" y="5639452"/>
            <a:ext cx="209407" cy="13227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GB"/>
          </a:p>
        </p:txBody>
      </p:sp>
      <p:sp>
        <p:nvSpPr>
          <p:cNvPr id="39" name="Line 78">
            <a:extLst>
              <a:ext uri="{FF2B5EF4-FFF2-40B4-BE49-F238E27FC236}">
                <a16:creationId xmlns:a16="http://schemas.microsoft.com/office/drawing/2014/main" id="{723CF532-F102-369C-049E-E70BCD49DF6D}"/>
              </a:ext>
            </a:extLst>
          </p:cNvPr>
          <p:cNvSpPr>
            <a:spLocks noChangeShapeType="1"/>
          </p:cNvSpPr>
          <p:nvPr/>
        </p:nvSpPr>
        <p:spPr bwMode="auto">
          <a:xfrm rot="16200000" flipH="1" flipV="1">
            <a:off x="3776111" y="5639452"/>
            <a:ext cx="209407" cy="13227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GB"/>
          </a:p>
        </p:txBody>
      </p:sp>
      <p:sp>
        <p:nvSpPr>
          <p:cNvPr id="40" name="Oval 91">
            <a:extLst>
              <a:ext uri="{FF2B5EF4-FFF2-40B4-BE49-F238E27FC236}">
                <a16:creationId xmlns:a16="http://schemas.microsoft.com/office/drawing/2014/main" id="{3CBE7033-61A5-E1A4-57B6-FC10E6F925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4285" y="3088000"/>
            <a:ext cx="330691" cy="349012"/>
          </a:xfrm>
          <a:prstGeom prst="ellipse">
            <a:avLst/>
          </a:prstGeom>
          <a:solidFill>
            <a:srgbClr val="99CC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cxnSp>
        <p:nvCxnSpPr>
          <p:cNvPr id="41" name="AutoShape 93">
            <a:extLst>
              <a:ext uri="{FF2B5EF4-FFF2-40B4-BE49-F238E27FC236}">
                <a16:creationId xmlns:a16="http://schemas.microsoft.com/office/drawing/2014/main" id="{668CEF3E-D171-D4C5-C32E-F349E816141C}"/>
              </a:ext>
            </a:extLst>
          </p:cNvPr>
          <p:cNvCxnSpPr>
            <a:cxnSpLocks noChangeShapeType="1"/>
            <a:stCxn id="40" idx="4"/>
            <a:endCxn id="7" idx="0"/>
          </p:cNvCxnSpPr>
          <p:nvPr/>
        </p:nvCxnSpPr>
        <p:spPr bwMode="auto">
          <a:xfrm>
            <a:off x="3059631" y="3437012"/>
            <a:ext cx="35791" cy="99032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AutoShape 96">
            <a:extLst>
              <a:ext uri="{FF2B5EF4-FFF2-40B4-BE49-F238E27FC236}">
                <a16:creationId xmlns:a16="http://schemas.microsoft.com/office/drawing/2014/main" id="{ACEED517-D7BC-508D-6100-72B61A33861D}"/>
              </a:ext>
            </a:extLst>
          </p:cNvPr>
          <p:cNvCxnSpPr>
            <a:cxnSpLocks noChangeShapeType="1"/>
            <a:stCxn id="5" idx="4"/>
            <a:endCxn id="6" idx="0"/>
          </p:cNvCxnSpPr>
          <p:nvPr/>
        </p:nvCxnSpPr>
        <p:spPr bwMode="auto">
          <a:xfrm flipH="1">
            <a:off x="2235624" y="3437012"/>
            <a:ext cx="13812" cy="990322"/>
          </a:xfrm>
          <a:prstGeom prst="straightConnector1">
            <a:avLst/>
          </a:prstGeom>
          <a:noFill/>
          <a:ln w="38100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" name="AutoShape 97">
            <a:extLst>
              <a:ext uri="{FF2B5EF4-FFF2-40B4-BE49-F238E27FC236}">
                <a16:creationId xmlns:a16="http://schemas.microsoft.com/office/drawing/2014/main" id="{ECED2F71-30E0-EB2F-2BDB-219D08F4CE80}"/>
              </a:ext>
            </a:extLst>
          </p:cNvPr>
          <p:cNvCxnSpPr>
            <a:cxnSpLocks noChangeShapeType="1"/>
            <a:stCxn id="40" idx="4"/>
            <a:endCxn id="8" idx="0"/>
          </p:cNvCxnSpPr>
          <p:nvPr/>
        </p:nvCxnSpPr>
        <p:spPr bwMode="auto">
          <a:xfrm>
            <a:off x="3059631" y="3437012"/>
            <a:ext cx="895589" cy="99032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AutoShape 102">
            <a:extLst>
              <a:ext uri="{FF2B5EF4-FFF2-40B4-BE49-F238E27FC236}">
                <a16:creationId xmlns:a16="http://schemas.microsoft.com/office/drawing/2014/main" id="{8BBB5F08-D0B1-4F38-FB6C-91171C735827}"/>
              </a:ext>
            </a:extLst>
          </p:cNvPr>
          <p:cNvCxnSpPr>
            <a:cxnSpLocks noChangeShapeType="1"/>
            <a:stCxn id="40" idx="4"/>
            <a:endCxn id="13" idx="0"/>
          </p:cNvCxnSpPr>
          <p:nvPr/>
        </p:nvCxnSpPr>
        <p:spPr bwMode="auto">
          <a:xfrm flipH="1">
            <a:off x="1375824" y="3437012"/>
            <a:ext cx="1683806" cy="99032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1525DAD8-4731-6C94-A20D-52423D866772}"/>
              </a:ext>
            </a:extLst>
          </p:cNvPr>
          <p:cNvGrpSpPr/>
          <p:nvPr/>
        </p:nvGrpSpPr>
        <p:grpSpPr>
          <a:xfrm>
            <a:off x="1072691" y="4311837"/>
            <a:ext cx="1493624" cy="1498457"/>
            <a:chOff x="1072691" y="4311837"/>
            <a:chExt cx="1493624" cy="1498457"/>
          </a:xfrm>
        </p:grpSpPr>
        <p:sp>
          <p:nvSpPr>
            <p:cNvPr id="6" name="Oval 24">
              <a:extLst>
                <a:ext uri="{FF2B5EF4-FFF2-40B4-BE49-F238E27FC236}">
                  <a16:creationId xmlns:a16="http://schemas.microsoft.com/office/drawing/2014/main" id="{CB8F95DE-76B8-0AA7-AA35-01E3006186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70277" y="4427334"/>
              <a:ext cx="330691" cy="349012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13" name="Oval 38">
              <a:extLst>
                <a:ext uri="{FF2B5EF4-FFF2-40B4-BE49-F238E27FC236}">
                  <a16:creationId xmlns:a16="http://schemas.microsoft.com/office/drawing/2014/main" id="{BFA3673E-09CE-FAD2-22FE-29EBBCBE4C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0479" y="4427334"/>
              <a:ext cx="330691" cy="349012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16" name="Oval 43">
              <a:extLst>
                <a:ext uri="{FF2B5EF4-FFF2-40B4-BE49-F238E27FC236}">
                  <a16:creationId xmlns:a16="http://schemas.microsoft.com/office/drawing/2014/main" id="{312FC6A8-6DEB-F154-D387-D9E8F99B0F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70277" y="5264962"/>
              <a:ext cx="330691" cy="349012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19" name="Oval 49">
              <a:extLst>
                <a:ext uri="{FF2B5EF4-FFF2-40B4-BE49-F238E27FC236}">
                  <a16:creationId xmlns:a16="http://schemas.microsoft.com/office/drawing/2014/main" id="{92E5970B-1438-EEA1-36B6-8DD877A0DB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0479" y="5264962"/>
              <a:ext cx="330691" cy="349012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cxnSp>
          <p:nvCxnSpPr>
            <p:cNvPr id="20" name="AutoShape 51">
              <a:extLst>
                <a:ext uri="{FF2B5EF4-FFF2-40B4-BE49-F238E27FC236}">
                  <a16:creationId xmlns:a16="http://schemas.microsoft.com/office/drawing/2014/main" id="{527E96EC-BC14-434A-1341-2640999C2AE6}"/>
                </a:ext>
              </a:extLst>
            </p:cNvPr>
            <p:cNvCxnSpPr>
              <a:cxnSpLocks noChangeShapeType="1"/>
              <a:stCxn id="16" idx="0"/>
              <a:endCxn id="13" idx="4"/>
            </p:cNvCxnSpPr>
            <p:nvPr/>
          </p:nvCxnSpPr>
          <p:spPr bwMode="auto">
            <a:xfrm flipH="1" flipV="1">
              <a:off x="1375824" y="4776346"/>
              <a:ext cx="859798" cy="48861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AutoShape 52">
              <a:extLst>
                <a:ext uri="{FF2B5EF4-FFF2-40B4-BE49-F238E27FC236}">
                  <a16:creationId xmlns:a16="http://schemas.microsoft.com/office/drawing/2014/main" id="{CE7D2C07-76A3-05BE-A24F-67BAF3D04231}"/>
                </a:ext>
              </a:extLst>
            </p:cNvPr>
            <p:cNvCxnSpPr>
              <a:cxnSpLocks noChangeShapeType="1"/>
              <a:stCxn id="16" idx="0"/>
              <a:endCxn id="6" idx="4"/>
            </p:cNvCxnSpPr>
            <p:nvPr/>
          </p:nvCxnSpPr>
          <p:spPr bwMode="auto">
            <a:xfrm flipV="1">
              <a:off x="2235624" y="4776346"/>
              <a:ext cx="0" cy="48861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AutoShape 53">
              <a:extLst>
                <a:ext uri="{FF2B5EF4-FFF2-40B4-BE49-F238E27FC236}">
                  <a16:creationId xmlns:a16="http://schemas.microsoft.com/office/drawing/2014/main" id="{96919DDF-3BE2-AB57-75FD-B29823C6E137}"/>
                </a:ext>
              </a:extLst>
            </p:cNvPr>
            <p:cNvCxnSpPr>
              <a:cxnSpLocks noChangeShapeType="1"/>
              <a:stCxn id="19" idx="0"/>
              <a:endCxn id="13" idx="4"/>
            </p:cNvCxnSpPr>
            <p:nvPr/>
          </p:nvCxnSpPr>
          <p:spPr bwMode="auto">
            <a:xfrm flipV="1">
              <a:off x="1375824" y="4776346"/>
              <a:ext cx="0" cy="48861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AutoShape 54">
              <a:extLst>
                <a:ext uri="{FF2B5EF4-FFF2-40B4-BE49-F238E27FC236}">
                  <a16:creationId xmlns:a16="http://schemas.microsoft.com/office/drawing/2014/main" id="{26E5C70D-8675-05D0-6F3B-963A4F9F1CCE}"/>
                </a:ext>
              </a:extLst>
            </p:cNvPr>
            <p:cNvCxnSpPr>
              <a:cxnSpLocks noChangeShapeType="1"/>
              <a:stCxn id="19" idx="0"/>
              <a:endCxn id="6" idx="4"/>
            </p:cNvCxnSpPr>
            <p:nvPr/>
          </p:nvCxnSpPr>
          <p:spPr bwMode="auto">
            <a:xfrm flipV="1">
              <a:off x="1375824" y="4776346"/>
              <a:ext cx="859798" cy="48861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32" name="Line 71">
              <a:extLst>
                <a:ext uri="{FF2B5EF4-FFF2-40B4-BE49-F238E27FC236}">
                  <a16:creationId xmlns:a16="http://schemas.microsoft.com/office/drawing/2014/main" id="{BE4E69B0-8055-7D6F-3CDA-2D76D6A3385B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>
              <a:off x="1328992" y="5639452"/>
              <a:ext cx="209407" cy="1322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33" name="Line 72">
              <a:extLst>
                <a:ext uri="{FF2B5EF4-FFF2-40B4-BE49-F238E27FC236}">
                  <a16:creationId xmlns:a16="http://schemas.microsoft.com/office/drawing/2014/main" id="{FEE58BE5-3E69-D0F3-528B-1F6CC03F2B0F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 flipV="1">
              <a:off x="1196716" y="5639452"/>
              <a:ext cx="209407" cy="1322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34" name="Line 73">
              <a:extLst>
                <a:ext uri="{FF2B5EF4-FFF2-40B4-BE49-F238E27FC236}">
                  <a16:creationId xmlns:a16="http://schemas.microsoft.com/office/drawing/2014/main" id="{F6FB5F95-45DF-1FFC-7592-8127144C979E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>
              <a:off x="2188791" y="5639452"/>
              <a:ext cx="209407" cy="1322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35" name="Line 74">
              <a:extLst>
                <a:ext uri="{FF2B5EF4-FFF2-40B4-BE49-F238E27FC236}">
                  <a16:creationId xmlns:a16="http://schemas.microsoft.com/office/drawing/2014/main" id="{81921DFF-167A-1530-6193-C4ECD5409CF0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 flipV="1">
              <a:off x="2056514" y="5639452"/>
              <a:ext cx="209407" cy="1322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45" name="Rectangle: Rounded Corners 1">
              <a:extLst>
                <a:ext uri="{FF2B5EF4-FFF2-40B4-BE49-F238E27FC236}">
                  <a16:creationId xmlns:a16="http://schemas.microsoft.com/office/drawing/2014/main" id="{35C4B788-6FF0-0544-5902-5692EE317580}"/>
                </a:ext>
              </a:extLst>
            </p:cNvPr>
            <p:cNvSpPr/>
            <p:nvPr/>
          </p:nvSpPr>
          <p:spPr>
            <a:xfrm>
              <a:off x="1072691" y="4311837"/>
              <a:ext cx="1493624" cy="1441741"/>
            </a:xfrm>
            <a:prstGeom prst="roundRect">
              <a:avLst/>
            </a:prstGeom>
            <a:noFill/>
            <a:ln w="9525">
              <a:solidFill>
                <a:schemeClr val="tx1"/>
              </a:solidFill>
              <a:prstDash val="dash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46" name="Rectangle: Rounded Corners 108">
            <a:extLst>
              <a:ext uri="{FF2B5EF4-FFF2-40B4-BE49-F238E27FC236}">
                <a16:creationId xmlns:a16="http://schemas.microsoft.com/office/drawing/2014/main" id="{14F0DF63-29B6-F712-04DB-252D44005CE8}"/>
              </a:ext>
            </a:extLst>
          </p:cNvPr>
          <p:cNvSpPr/>
          <p:nvPr/>
        </p:nvSpPr>
        <p:spPr>
          <a:xfrm>
            <a:off x="2761975" y="4316284"/>
            <a:ext cx="1493624" cy="1441741"/>
          </a:xfrm>
          <a:prstGeom prst="roundRect">
            <a:avLst/>
          </a:prstGeom>
          <a:noFill/>
          <a:ln w="9525">
            <a:solidFill>
              <a:schemeClr val="tx1"/>
            </a:solidFill>
            <a:prstDash val="dash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9" name="AutoShape 96">
            <a:extLst>
              <a:ext uri="{FF2B5EF4-FFF2-40B4-BE49-F238E27FC236}">
                <a16:creationId xmlns:a16="http://schemas.microsoft.com/office/drawing/2014/main" id="{02F2261D-7BE0-9925-DBA3-83B397628FFE}"/>
              </a:ext>
            </a:extLst>
          </p:cNvPr>
          <p:cNvCxnSpPr>
            <a:cxnSpLocks noChangeShapeType="1"/>
            <a:stCxn id="40" idx="4"/>
            <a:endCxn id="6" idx="0"/>
          </p:cNvCxnSpPr>
          <p:nvPr/>
        </p:nvCxnSpPr>
        <p:spPr bwMode="auto">
          <a:xfrm flipH="1">
            <a:off x="2235624" y="3437012"/>
            <a:ext cx="824007" cy="99032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0" name="Text Box 70">
            <a:extLst>
              <a:ext uri="{FF2B5EF4-FFF2-40B4-BE49-F238E27FC236}">
                <a16:creationId xmlns:a16="http://schemas.microsoft.com/office/drawing/2014/main" id="{B28E198A-4866-7EE8-4F2A-FCEF72C9E8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02912" y="5944310"/>
            <a:ext cx="3152686" cy="338324"/>
          </a:xfrm>
          <a:prstGeom prst="rect">
            <a:avLst/>
          </a:prstGeom>
          <a:noFill/>
          <a:ln w="9525" algn="ctr">
            <a:solidFill>
              <a:schemeClr val="tx1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it-IT" altLang="it-IT" dirty="0"/>
              <a:t>Server Farm</a:t>
            </a:r>
            <a:endParaRPr lang="en-US" altLang="it-IT" dirty="0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2CB865FA-3C3D-00B9-A95F-98D521BBB0C7}"/>
              </a:ext>
            </a:extLst>
          </p:cNvPr>
          <p:cNvCxnSpPr>
            <a:cxnSpLocks/>
          </p:cNvCxnSpPr>
          <p:nvPr/>
        </p:nvCxnSpPr>
        <p:spPr>
          <a:xfrm>
            <a:off x="838200" y="3853934"/>
            <a:ext cx="8977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42B889C2-E968-9BCE-C87D-7F5C9E73867C}"/>
              </a:ext>
            </a:extLst>
          </p:cNvPr>
          <p:cNvSpPr txBox="1"/>
          <p:nvPr/>
        </p:nvSpPr>
        <p:spPr>
          <a:xfrm>
            <a:off x="25395" y="3669268"/>
            <a:ext cx="742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R = 2</a:t>
            </a:r>
          </a:p>
        </p:txBody>
      </p:sp>
      <p:sp>
        <p:nvSpPr>
          <p:cNvPr id="58" name="Oval 22">
            <a:extLst>
              <a:ext uri="{FF2B5EF4-FFF2-40B4-BE49-F238E27FC236}">
                <a16:creationId xmlns:a16="http://schemas.microsoft.com/office/drawing/2014/main" id="{944CD58B-0766-211F-812F-393C50F5F1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64894" y="3094192"/>
            <a:ext cx="310540" cy="350808"/>
          </a:xfrm>
          <a:prstGeom prst="ellipse">
            <a:avLst/>
          </a:prstGeom>
          <a:solidFill>
            <a:srgbClr val="99CC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sp>
        <p:nvSpPr>
          <p:cNvPr id="59" name="Oval 23">
            <a:extLst>
              <a:ext uri="{FF2B5EF4-FFF2-40B4-BE49-F238E27FC236}">
                <a16:creationId xmlns:a16="http://schemas.microsoft.com/office/drawing/2014/main" id="{F49D38D6-B1AE-75B4-4152-2A8BD25851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40522" y="3094192"/>
            <a:ext cx="310540" cy="350808"/>
          </a:xfrm>
          <a:prstGeom prst="ellipse">
            <a:avLst/>
          </a:prstGeom>
          <a:solidFill>
            <a:srgbClr val="99CC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cxnSp>
        <p:nvCxnSpPr>
          <p:cNvPr id="66" name="AutoShape 30">
            <a:extLst>
              <a:ext uri="{FF2B5EF4-FFF2-40B4-BE49-F238E27FC236}">
                <a16:creationId xmlns:a16="http://schemas.microsoft.com/office/drawing/2014/main" id="{C44A73BF-68EF-3E46-8E5B-AE31464F98E9}"/>
              </a:ext>
            </a:extLst>
          </p:cNvPr>
          <p:cNvCxnSpPr>
            <a:cxnSpLocks noChangeShapeType="1"/>
            <a:stCxn id="58" idx="4"/>
          </p:cNvCxnSpPr>
          <p:nvPr/>
        </p:nvCxnSpPr>
        <p:spPr bwMode="auto">
          <a:xfrm>
            <a:off x="7120164" y="3445000"/>
            <a:ext cx="77635" cy="995419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7" name="AutoShape 31">
            <a:extLst>
              <a:ext uri="{FF2B5EF4-FFF2-40B4-BE49-F238E27FC236}">
                <a16:creationId xmlns:a16="http://schemas.microsoft.com/office/drawing/2014/main" id="{171FEE46-CFB7-448B-52E1-9F6B05FFA15B}"/>
              </a:ext>
            </a:extLst>
          </p:cNvPr>
          <p:cNvCxnSpPr>
            <a:cxnSpLocks noChangeShapeType="1"/>
            <a:stCxn id="59" idx="4"/>
            <a:endCxn id="146" idx="0"/>
          </p:cNvCxnSpPr>
          <p:nvPr/>
        </p:nvCxnSpPr>
        <p:spPr bwMode="auto">
          <a:xfrm flipH="1">
            <a:off x="6466301" y="3445000"/>
            <a:ext cx="3029491" cy="982334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8" name="AutoShape 32">
            <a:extLst>
              <a:ext uri="{FF2B5EF4-FFF2-40B4-BE49-F238E27FC236}">
                <a16:creationId xmlns:a16="http://schemas.microsoft.com/office/drawing/2014/main" id="{472CC679-44CB-8453-62FC-780608A41AF9}"/>
              </a:ext>
            </a:extLst>
          </p:cNvPr>
          <p:cNvCxnSpPr>
            <a:cxnSpLocks noChangeShapeType="1"/>
            <a:stCxn id="58" idx="4"/>
            <a:endCxn id="177" idx="0"/>
          </p:cNvCxnSpPr>
          <p:nvPr/>
        </p:nvCxnSpPr>
        <p:spPr bwMode="auto">
          <a:xfrm>
            <a:off x="7120164" y="3445000"/>
            <a:ext cx="1644000" cy="9807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9" name="AutoShape 33">
            <a:extLst>
              <a:ext uri="{FF2B5EF4-FFF2-40B4-BE49-F238E27FC236}">
                <a16:creationId xmlns:a16="http://schemas.microsoft.com/office/drawing/2014/main" id="{8E8831FB-0015-1D97-CD67-D04FDB7733B5}"/>
              </a:ext>
            </a:extLst>
          </p:cNvPr>
          <p:cNvCxnSpPr>
            <a:cxnSpLocks noChangeShapeType="1"/>
            <a:stCxn id="58" idx="4"/>
            <a:endCxn id="191" idx="0"/>
          </p:cNvCxnSpPr>
          <p:nvPr/>
        </p:nvCxnSpPr>
        <p:spPr bwMode="auto">
          <a:xfrm>
            <a:off x="7120164" y="3445000"/>
            <a:ext cx="3229383" cy="9807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0" name="AutoShape 34">
            <a:extLst>
              <a:ext uri="{FF2B5EF4-FFF2-40B4-BE49-F238E27FC236}">
                <a16:creationId xmlns:a16="http://schemas.microsoft.com/office/drawing/2014/main" id="{178920DE-CC2D-8955-735C-18C8A55555B7}"/>
              </a:ext>
            </a:extLst>
          </p:cNvPr>
          <p:cNvCxnSpPr>
            <a:cxnSpLocks noChangeShapeType="1"/>
            <a:stCxn id="59" idx="4"/>
          </p:cNvCxnSpPr>
          <p:nvPr/>
        </p:nvCxnSpPr>
        <p:spPr bwMode="auto">
          <a:xfrm>
            <a:off x="9495792" y="3445000"/>
            <a:ext cx="124216" cy="995419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1" name="AutoShape 35">
            <a:extLst>
              <a:ext uri="{FF2B5EF4-FFF2-40B4-BE49-F238E27FC236}">
                <a16:creationId xmlns:a16="http://schemas.microsoft.com/office/drawing/2014/main" id="{B6139CAE-407E-6E7C-226A-067C970F33A5}"/>
              </a:ext>
            </a:extLst>
          </p:cNvPr>
          <p:cNvCxnSpPr>
            <a:cxnSpLocks noChangeShapeType="1"/>
            <a:stCxn id="59" idx="4"/>
          </p:cNvCxnSpPr>
          <p:nvPr/>
        </p:nvCxnSpPr>
        <p:spPr bwMode="auto">
          <a:xfrm flipH="1">
            <a:off x="8005201" y="3445000"/>
            <a:ext cx="1490590" cy="995419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5" name="AutoShape 40">
            <a:extLst>
              <a:ext uri="{FF2B5EF4-FFF2-40B4-BE49-F238E27FC236}">
                <a16:creationId xmlns:a16="http://schemas.microsoft.com/office/drawing/2014/main" id="{98C04F70-D071-CB6F-29FC-AA4CB9A7BA21}"/>
              </a:ext>
            </a:extLst>
          </p:cNvPr>
          <p:cNvCxnSpPr>
            <a:cxnSpLocks noChangeShapeType="1"/>
            <a:stCxn id="58" idx="4"/>
          </p:cNvCxnSpPr>
          <p:nvPr/>
        </p:nvCxnSpPr>
        <p:spPr bwMode="auto">
          <a:xfrm flipH="1">
            <a:off x="5582992" y="3445000"/>
            <a:ext cx="1537171" cy="995419"/>
          </a:xfrm>
          <a:prstGeom prst="straightConnector1">
            <a:avLst/>
          </a:prstGeom>
          <a:noFill/>
          <a:ln w="38100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6" name="AutoShape 41">
            <a:extLst>
              <a:ext uri="{FF2B5EF4-FFF2-40B4-BE49-F238E27FC236}">
                <a16:creationId xmlns:a16="http://schemas.microsoft.com/office/drawing/2014/main" id="{E10E1395-EB89-93D6-AB70-CE30AC6CE6E9}"/>
              </a:ext>
            </a:extLst>
          </p:cNvPr>
          <p:cNvCxnSpPr>
            <a:cxnSpLocks noChangeShapeType="1"/>
            <a:stCxn id="59" idx="4"/>
            <a:endCxn id="190" idx="0"/>
          </p:cNvCxnSpPr>
          <p:nvPr/>
        </p:nvCxnSpPr>
        <p:spPr bwMode="auto">
          <a:xfrm>
            <a:off x="9495792" y="3445000"/>
            <a:ext cx="1713553" cy="9807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2" name="Oval 91">
            <a:extLst>
              <a:ext uri="{FF2B5EF4-FFF2-40B4-BE49-F238E27FC236}">
                <a16:creationId xmlns:a16="http://schemas.microsoft.com/office/drawing/2014/main" id="{7355A978-341E-255C-E3C4-CA9CD377CB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25716" y="3094192"/>
            <a:ext cx="310540" cy="350808"/>
          </a:xfrm>
          <a:prstGeom prst="ellipse">
            <a:avLst/>
          </a:prstGeom>
          <a:solidFill>
            <a:srgbClr val="99CC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sp>
        <p:nvSpPr>
          <p:cNvPr id="123" name="Oval 92">
            <a:extLst>
              <a:ext uri="{FF2B5EF4-FFF2-40B4-BE49-F238E27FC236}">
                <a16:creationId xmlns:a16="http://schemas.microsoft.com/office/drawing/2014/main" id="{B4953D65-E26C-E871-7D0E-2B370C93BE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95227" y="3094192"/>
            <a:ext cx="310540" cy="350808"/>
          </a:xfrm>
          <a:prstGeom prst="ellipse">
            <a:avLst/>
          </a:prstGeom>
          <a:solidFill>
            <a:srgbClr val="99CC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cxnSp>
        <p:nvCxnSpPr>
          <p:cNvPr id="124" name="AutoShape 93">
            <a:extLst>
              <a:ext uri="{FF2B5EF4-FFF2-40B4-BE49-F238E27FC236}">
                <a16:creationId xmlns:a16="http://schemas.microsoft.com/office/drawing/2014/main" id="{CF915168-D235-42E9-9C2A-F5388A7FE0FA}"/>
              </a:ext>
            </a:extLst>
          </p:cNvPr>
          <p:cNvCxnSpPr>
            <a:cxnSpLocks noChangeShapeType="1"/>
            <a:stCxn id="122" idx="4"/>
          </p:cNvCxnSpPr>
          <p:nvPr/>
        </p:nvCxnSpPr>
        <p:spPr bwMode="auto">
          <a:xfrm flipH="1">
            <a:off x="7197798" y="3445000"/>
            <a:ext cx="683187" cy="995419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5" name="AutoShape 94">
            <a:extLst>
              <a:ext uri="{FF2B5EF4-FFF2-40B4-BE49-F238E27FC236}">
                <a16:creationId xmlns:a16="http://schemas.microsoft.com/office/drawing/2014/main" id="{B99440B4-4DD4-3259-1D09-806A8A2A99EC}"/>
              </a:ext>
            </a:extLst>
          </p:cNvPr>
          <p:cNvCxnSpPr>
            <a:cxnSpLocks noChangeShapeType="1"/>
            <a:stCxn id="122" idx="4"/>
            <a:endCxn id="177" idx="0"/>
          </p:cNvCxnSpPr>
          <p:nvPr/>
        </p:nvCxnSpPr>
        <p:spPr bwMode="auto">
          <a:xfrm>
            <a:off x="7880986" y="3445000"/>
            <a:ext cx="883178" cy="9807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6" name="AutoShape 95">
            <a:extLst>
              <a:ext uri="{FF2B5EF4-FFF2-40B4-BE49-F238E27FC236}">
                <a16:creationId xmlns:a16="http://schemas.microsoft.com/office/drawing/2014/main" id="{D833ADA5-6016-A986-EA74-3038009A5991}"/>
              </a:ext>
            </a:extLst>
          </p:cNvPr>
          <p:cNvCxnSpPr>
            <a:cxnSpLocks noChangeShapeType="1"/>
            <a:stCxn id="122" idx="4"/>
            <a:endCxn id="191" idx="0"/>
          </p:cNvCxnSpPr>
          <p:nvPr/>
        </p:nvCxnSpPr>
        <p:spPr bwMode="auto">
          <a:xfrm>
            <a:off x="7880986" y="3445000"/>
            <a:ext cx="2468561" cy="9807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7" name="AutoShape 96">
            <a:extLst>
              <a:ext uri="{FF2B5EF4-FFF2-40B4-BE49-F238E27FC236}">
                <a16:creationId xmlns:a16="http://schemas.microsoft.com/office/drawing/2014/main" id="{4FEC1F86-0B39-5A87-6AE9-BE10EE91F4B1}"/>
              </a:ext>
            </a:extLst>
          </p:cNvPr>
          <p:cNvCxnSpPr>
            <a:cxnSpLocks noChangeShapeType="1"/>
            <a:stCxn id="123" idx="4"/>
            <a:endCxn id="146" idx="0"/>
          </p:cNvCxnSpPr>
          <p:nvPr/>
        </p:nvCxnSpPr>
        <p:spPr bwMode="auto">
          <a:xfrm flipH="1">
            <a:off x="6466301" y="3445000"/>
            <a:ext cx="2284196" cy="982334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8" name="AutoShape 97">
            <a:extLst>
              <a:ext uri="{FF2B5EF4-FFF2-40B4-BE49-F238E27FC236}">
                <a16:creationId xmlns:a16="http://schemas.microsoft.com/office/drawing/2014/main" id="{483A8E21-2213-B466-C0B3-D075611AB72E}"/>
              </a:ext>
            </a:extLst>
          </p:cNvPr>
          <p:cNvCxnSpPr>
            <a:cxnSpLocks noChangeShapeType="1"/>
            <a:stCxn id="123" idx="4"/>
          </p:cNvCxnSpPr>
          <p:nvPr/>
        </p:nvCxnSpPr>
        <p:spPr bwMode="auto">
          <a:xfrm flipH="1">
            <a:off x="8005201" y="3445000"/>
            <a:ext cx="745295" cy="995419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9" name="AutoShape 98">
            <a:extLst>
              <a:ext uri="{FF2B5EF4-FFF2-40B4-BE49-F238E27FC236}">
                <a16:creationId xmlns:a16="http://schemas.microsoft.com/office/drawing/2014/main" id="{FB065D79-0DFE-1C49-4878-D984A8EAF573}"/>
              </a:ext>
            </a:extLst>
          </p:cNvPr>
          <p:cNvCxnSpPr>
            <a:cxnSpLocks noChangeShapeType="1"/>
            <a:stCxn id="123" idx="4"/>
          </p:cNvCxnSpPr>
          <p:nvPr/>
        </p:nvCxnSpPr>
        <p:spPr bwMode="auto">
          <a:xfrm>
            <a:off x="8750497" y="3445000"/>
            <a:ext cx="869511" cy="995419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0" name="AutoShape 99">
            <a:extLst>
              <a:ext uri="{FF2B5EF4-FFF2-40B4-BE49-F238E27FC236}">
                <a16:creationId xmlns:a16="http://schemas.microsoft.com/office/drawing/2014/main" id="{A54F052F-F1E7-8B63-1314-2FC7708B0239}"/>
              </a:ext>
            </a:extLst>
          </p:cNvPr>
          <p:cNvCxnSpPr>
            <a:cxnSpLocks noChangeShapeType="1"/>
            <a:stCxn id="123" idx="4"/>
            <a:endCxn id="190" idx="0"/>
          </p:cNvCxnSpPr>
          <p:nvPr/>
        </p:nvCxnSpPr>
        <p:spPr bwMode="auto">
          <a:xfrm>
            <a:off x="8750497" y="3445000"/>
            <a:ext cx="2458848" cy="9807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1" name="AutoShape 102">
            <a:extLst>
              <a:ext uri="{FF2B5EF4-FFF2-40B4-BE49-F238E27FC236}">
                <a16:creationId xmlns:a16="http://schemas.microsoft.com/office/drawing/2014/main" id="{FA6062F0-ED0D-CA0D-CAD9-99E91B32CC10}"/>
              </a:ext>
            </a:extLst>
          </p:cNvPr>
          <p:cNvCxnSpPr>
            <a:cxnSpLocks noChangeShapeType="1"/>
            <a:stCxn id="122" idx="4"/>
          </p:cNvCxnSpPr>
          <p:nvPr/>
        </p:nvCxnSpPr>
        <p:spPr bwMode="auto">
          <a:xfrm flipH="1">
            <a:off x="5582992" y="3445000"/>
            <a:ext cx="2297993" cy="995419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41" name="Text Box 70">
            <a:extLst>
              <a:ext uri="{FF2B5EF4-FFF2-40B4-BE49-F238E27FC236}">
                <a16:creationId xmlns:a16="http://schemas.microsoft.com/office/drawing/2014/main" id="{2F2463C7-261A-ABDE-E80C-756B227459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98330" y="5944310"/>
            <a:ext cx="6241707" cy="338400"/>
          </a:xfrm>
          <a:prstGeom prst="rect">
            <a:avLst/>
          </a:prstGeom>
          <a:noFill/>
          <a:ln w="9525" algn="ctr">
            <a:solidFill>
              <a:schemeClr val="tx1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it-IT" altLang="it-IT" dirty="0"/>
              <a:t>Server Farm</a:t>
            </a:r>
            <a:endParaRPr lang="en-US" altLang="it-IT" dirty="0"/>
          </a:p>
        </p:txBody>
      </p: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6E6DF0A6-15E3-1A34-0332-0ED67A2EE3CE}"/>
              </a:ext>
            </a:extLst>
          </p:cNvPr>
          <p:cNvCxnSpPr>
            <a:cxnSpLocks/>
          </p:cNvCxnSpPr>
          <p:nvPr/>
        </p:nvCxnSpPr>
        <p:spPr>
          <a:xfrm>
            <a:off x="5474590" y="3853934"/>
            <a:ext cx="8977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TextBox 142">
            <a:extLst>
              <a:ext uri="{FF2B5EF4-FFF2-40B4-BE49-F238E27FC236}">
                <a16:creationId xmlns:a16="http://schemas.microsoft.com/office/drawing/2014/main" id="{8B758694-B4F1-FB14-04D0-514A1C541C52}"/>
              </a:ext>
            </a:extLst>
          </p:cNvPr>
          <p:cNvSpPr txBox="1"/>
          <p:nvPr/>
        </p:nvSpPr>
        <p:spPr>
          <a:xfrm>
            <a:off x="4661785" y="3669268"/>
            <a:ext cx="742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R = 1</a:t>
            </a:r>
          </a:p>
        </p:txBody>
      </p: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270B79F6-0D68-6C1A-8DE2-06F209FFD04F}"/>
              </a:ext>
            </a:extLst>
          </p:cNvPr>
          <p:cNvGrpSpPr/>
          <p:nvPr/>
        </p:nvGrpSpPr>
        <p:grpSpPr>
          <a:xfrm>
            <a:off x="5303369" y="4311837"/>
            <a:ext cx="1493624" cy="1498457"/>
            <a:chOff x="1072691" y="4311837"/>
            <a:chExt cx="1493624" cy="1498457"/>
          </a:xfrm>
        </p:grpSpPr>
        <p:sp>
          <p:nvSpPr>
            <p:cNvPr id="146" name="Oval 24">
              <a:extLst>
                <a:ext uri="{FF2B5EF4-FFF2-40B4-BE49-F238E27FC236}">
                  <a16:creationId xmlns:a16="http://schemas.microsoft.com/office/drawing/2014/main" id="{F5609B24-2D88-FCA7-5CF6-E49ABD5D0F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70277" y="4427334"/>
              <a:ext cx="330691" cy="349012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147" name="Oval 38">
              <a:extLst>
                <a:ext uri="{FF2B5EF4-FFF2-40B4-BE49-F238E27FC236}">
                  <a16:creationId xmlns:a16="http://schemas.microsoft.com/office/drawing/2014/main" id="{F5597013-4573-7EF4-922D-490049FFF8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0479" y="4427334"/>
              <a:ext cx="330691" cy="349012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148" name="Oval 43">
              <a:extLst>
                <a:ext uri="{FF2B5EF4-FFF2-40B4-BE49-F238E27FC236}">
                  <a16:creationId xmlns:a16="http://schemas.microsoft.com/office/drawing/2014/main" id="{2488DE42-A19C-A5E7-E31B-FA015695F9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70277" y="5264962"/>
              <a:ext cx="330691" cy="349012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149" name="Oval 49">
              <a:extLst>
                <a:ext uri="{FF2B5EF4-FFF2-40B4-BE49-F238E27FC236}">
                  <a16:creationId xmlns:a16="http://schemas.microsoft.com/office/drawing/2014/main" id="{921876F3-A7A3-C22C-E9E8-2D1FE341AA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0479" y="5264962"/>
              <a:ext cx="330691" cy="349012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cxnSp>
          <p:nvCxnSpPr>
            <p:cNvPr id="150" name="AutoShape 51">
              <a:extLst>
                <a:ext uri="{FF2B5EF4-FFF2-40B4-BE49-F238E27FC236}">
                  <a16:creationId xmlns:a16="http://schemas.microsoft.com/office/drawing/2014/main" id="{677058DA-46C0-CAFA-DCD6-0BBA24751AD9}"/>
                </a:ext>
              </a:extLst>
            </p:cNvPr>
            <p:cNvCxnSpPr>
              <a:cxnSpLocks noChangeShapeType="1"/>
              <a:stCxn id="148" idx="0"/>
              <a:endCxn id="147" idx="4"/>
            </p:cNvCxnSpPr>
            <p:nvPr/>
          </p:nvCxnSpPr>
          <p:spPr bwMode="auto">
            <a:xfrm flipH="1" flipV="1">
              <a:off x="1375824" y="4776346"/>
              <a:ext cx="859798" cy="48861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1" name="AutoShape 52">
              <a:extLst>
                <a:ext uri="{FF2B5EF4-FFF2-40B4-BE49-F238E27FC236}">
                  <a16:creationId xmlns:a16="http://schemas.microsoft.com/office/drawing/2014/main" id="{BA3B0A9C-C304-94B3-18F3-F280FAD0B3F5}"/>
                </a:ext>
              </a:extLst>
            </p:cNvPr>
            <p:cNvCxnSpPr>
              <a:cxnSpLocks noChangeShapeType="1"/>
              <a:stCxn id="148" idx="0"/>
              <a:endCxn id="146" idx="4"/>
            </p:cNvCxnSpPr>
            <p:nvPr/>
          </p:nvCxnSpPr>
          <p:spPr bwMode="auto">
            <a:xfrm flipV="1">
              <a:off x="2235624" y="4776346"/>
              <a:ext cx="0" cy="48861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2" name="AutoShape 53">
              <a:extLst>
                <a:ext uri="{FF2B5EF4-FFF2-40B4-BE49-F238E27FC236}">
                  <a16:creationId xmlns:a16="http://schemas.microsoft.com/office/drawing/2014/main" id="{2EA2BBC6-A5FA-209C-DB89-DB8909DB216B}"/>
                </a:ext>
              </a:extLst>
            </p:cNvPr>
            <p:cNvCxnSpPr>
              <a:cxnSpLocks noChangeShapeType="1"/>
              <a:stCxn id="149" idx="0"/>
              <a:endCxn id="147" idx="4"/>
            </p:cNvCxnSpPr>
            <p:nvPr/>
          </p:nvCxnSpPr>
          <p:spPr bwMode="auto">
            <a:xfrm flipV="1">
              <a:off x="1375824" y="4776346"/>
              <a:ext cx="0" cy="48861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3" name="AutoShape 54">
              <a:extLst>
                <a:ext uri="{FF2B5EF4-FFF2-40B4-BE49-F238E27FC236}">
                  <a16:creationId xmlns:a16="http://schemas.microsoft.com/office/drawing/2014/main" id="{C85EAF7C-FBB2-8973-26B0-4E7103FC8764}"/>
                </a:ext>
              </a:extLst>
            </p:cNvPr>
            <p:cNvCxnSpPr>
              <a:cxnSpLocks noChangeShapeType="1"/>
              <a:stCxn id="149" idx="0"/>
              <a:endCxn id="146" idx="4"/>
            </p:cNvCxnSpPr>
            <p:nvPr/>
          </p:nvCxnSpPr>
          <p:spPr bwMode="auto">
            <a:xfrm flipV="1">
              <a:off x="1375824" y="4776346"/>
              <a:ext cx="859798" cy="48861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54" name="Line 71">
              <a:extLst>
                <a:ext uri="{FF2B5EF4-FFF2-40B4-BE49-F238E27FC236}">
                  <a16:creationId xmlns:a16="http://schemas.microsoft.com/office/drawing/2014/main" id="{195079AF-BF47-890D-65B9-DD300677F9BB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>
              <a:off x="1328992" y="5639452"/>
              <a:ext cx="209407" cy="1322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155" name="Line 72">
              <a:extLst>
                <a:ext uri="{FF2B5EF4-FFF2-40B4-BE49-F238E27FC236}">
                  <a16:creationId xmlns:a16="http://schemas.microsoft.com/office/drawing/2014/main" id="{DF8DFF0F-85B3-7651-9D57-9B8BB6B7F5B6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 flipV="1">
              <a:off x="1196716" y="5639452"/>
              <a:ext cx="209407" cy="1322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156" name="Line 73">
              <a:extLst>
                <a:ext uri="{FF2B5EF4-FFF2-40B4-BE49-F238E27FC236}">
                  <a16:creationId xmlns:a16="http://schemas.microsoft.com/office/drawing/2014/main" id="{421E6B38-EEFE-5588-C38E-1633E2B814A3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>
              <a:off x="2188791" y="5639452"/>
              <a:ext cx="209407" cy="1322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157" name="Line 74">
              <a:extLst>
                <a:ext uri="{FF2B5EF4-FFF2-40B4-BE49-F238E27FC236}">
                  <a16:creationId xmlns:a16="http://schemas.microsoft.com/office/drawing/2014/main" id="{974E64E0-3921-1F3E-EF70-274E1430211A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 flipV="1">
              <a:off x="2056514" y="5639452"/>
              <a:ext cx="209407" cy="1322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158" name="Rectangle: Rounded Corners 1">
              <a:extLst>
                <a:ext uri="{FF2B5EF4-FFF2-40B4-BE49-F238E27FC236}">
                  <a16:creationId xmlns:a16="http://schemas.microsoft.com/office/drawing/2014/main" id="{4AD47A69-1B15-59EF-7D21-96559CC04253}"/>
                </a:ext>
              </a:extLst>
            </p:cNvPr>
            <p:cNvSpPr/>
            <p:nvPr/>
          </p:nvSpPr>
          <p:spPr>
            <a:xfrm>
              <a:off x="1072691" y="4311837"/>
              <a:ext cx="1493624" cy="1441741"/>
            </a:xfrm>
            <a:prstGeom prst="roundRect">
              <a:avLst/>
            </a:prstGeom>
            <a:noFill/>
            <a:ln w="9525">
              <a:solidFill>
                <a:schemeClr val="tx1"/>
              </a:solidFill>
              <a:prstDash val="dash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E3F66749-6F35-3D2A-B7A0-C340C0B0FB3C}"/>
              </a:ext>
            </a:extLst>
          </p:cNvPr>
          <p:cNvGrpSpPr/>
          <p:nvPr/>
        </p:nvGrpSpPr>
        <p:grpSpPr>
          <a:xfrm>
            <a:off x="6883321" y="4311837"/>
            <a:ext cx="1493624" cy="1498457"/>
            <a:chOff x="1072691" y="4311837"/>
            <a:chExt cx="1493624" cy="1498457"/>
          </a:xfrm>
        </p:grpSpPr>
        <p:sp>
          <p:nvSpPr>
            <p:cNvPr id="162" name="Oval 24">
              <a:extLst>
                <a:ext uri="{FF2B5EF4-FFF2-40B4-BE49-F238E27FC236}">
                  <a16:creationId xmlns:a16="http://schemas.microsoft.com/office/drawing/2014/main" id="{84238D6A-024F-F83F-F5BA-58B2EDFA4F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70277" y="4427334"/>
              <a:ext cx="330691" cy="349012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163" name="Oval 38">
              <a:extLst>
                <a:ext uri="{FF2B5EF4-FFF2-40B4-BE49-F238E27FC236}">
                  <a16:creationId xmlns:a16="http://schemas.microsoft.com/office/drawing/2014/main" id="{47089570-3C83-75C4-284A-7DBA7525DE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0479" y="4427334"/>
              <a:ext cx="330691" cy="349012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164" name="Oval 43">
              <a:extLst>
                <a:ext uri="{FF2B5EF4-FFF2-40B4-BE49-F238E27FC236}">
                  <a16:creationId xmlns:a16="http://schemas.microsoft.com/office/drawing/2014/main" id="{A6822CD4-5936-DB4C-63B8-29152EEACC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70277" y="5264962"/>
              <a:ext cx="330691" cy="349012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165" name="Oval 49">
              <a:extLst>
                <a:ext uri="{FF2B5EF4-FFF2-40B4-BE49-F238E27FC236}">
                  <a16:creationId xmlns:a16="http://schemas.microsoft.com/office/drawing/2014/main" id="{E741A5A1-78C0-33BD-B184-ECC7F12199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0479" y="5264962"/>
              <a:ext cx="330691" cy="349012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cxnSp>
          <p:nvCxnSpPr>
            <p:cNvPr id="166" name="AutoShape 51">
              <a:extLst>
                <a:ext uri="{FF2B5EF4-FFF2-40B4-BE49-F238E27FC236}">
                  <a16:creationId xmlns:a16="http://schemas.microsoft.com/office/drawing/2014/main" id="{6BB12228-4516-DE85-A9DD-CF09253F3BD3}"/>
                </a:ext>
              </a:extLst>
            </p:cNvPr>
            <p:cNvCxnSpPr>
              <a:cxnSpLocks noChangeShapeType="1"/>
              <a:stCxn id="164" idx="0"/>
              <a:endCxn id="163" idx="4"/>
            </p:cNvCxnSpPr>
            <p:nvPr/>
          </p:nvCxnSpPr>
          <p:spPr bwMode="auto">
            <a:xfrm flipH="1" flipV="1">
              <a:off x="1375824" y="4776346"/>
              <a:ext cx="859798" cy="48861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7" name="AutoShape 52">
              <a:extLst>
                <a:ext uri="{FF2B5EF4-FFF2-40B4-BE49-F238E27FC236}">
                  <a16:creationId xmlns:a16="http://schemas.microsoft.com/office/drawing/2014/main" id="{563677A1-77B4-CA28-2CB2-E23D23A9B72C}"/>
                </a:ext>
              </a:extLst>
            </p:cNvPr>
            <p:cNvCxnSpPr>
              <a:cxnSpLocks noChangeShapeType="1"/>
              <a:stCxn id="164" idx="0"/>
              <a:endCxn id="162" idx="4"/>
            </p:cNvCxnSpPr>
            <p:nvPr/>
          </p:nvCxnSpPr>
          <p:spPr bwMode="auto">
            <a:xfrm flipV="1">
              <a:off x="2235624" y="4776346"/>
              <a:ext cx="0" cy="48861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8" name="AutoShape 53">
              <a:extLst>
                <a:ext uri="{FF2B5EF4-FFF2-40B4-BE49-F238E27FC236}">
                  <a16:creationId xmlns:a16="http://schemas.microsoft.com/office/drawing/2014/main" id="{A3CE9F01-6327-8FAE-98FB-4C871346BB92}"/>
                </a:ext>
              </a:extLst>
            </p:cNvPr>
            <p:cNvCxnSpPr>
              <a:cxnSpLocks noChangeShapeType="1"/>
              <a:stCxn id="165" idx="0"/>
              <a:endCxn id="163" idx="4"/>
            </p:cNvCxnSpPr>
            <p:nvPr/>
          </p:nvCxnSpPr>
          <p:spPr bwMode="auto">
            <a:xfrm flipV="1">
              <a:off x="1375824" y="4776346"/>
              <a:ext cx="0" cy="48861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9" name="AutoShape 54">
              <a:extLst>
                <a:ext uri="{FF2B5EF4-FFF2-40B4-BE49-F238E27FC236}">
                  <a16:creationId xmlns:a16="http://schemas.microsoft.com/office/drawing/2014/main" id="{1233D3EA-D658-29B9-2542-FF339ADFA31A}"/>
                </a:ext>
              </a:extLst>
            </p:cNvPr>
            <p:cNvCxnSpPr>
              <a:cxnSpLocks noChangeShapeType="1"/>
              <a:stCxn id="165" idx="0"/>
              <a:endCxn id="162" idx="4"/>
            </p:cNvCxnSpPr>
            <p:nvPr/>
          </p:nvCxnSpPr>
          <p:spPr bwMode="auto">
            <a:xfrm flipV="1">
              <a:off x="1375824" y="4776346"/>
              <a:ext cx="859798" cy="48861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70" name="Line 71">
              <a:extLst>
                <a:ext uri="{FF2B5EF4-FFF2-40B4-BE49-F238E27FC236}">
                  <a16:creationId xmlns:a16="http://schemas.microsoft.com/office/drawing/2014/main" id="{324E039D-F152-8EE8-AB65-807DF450B149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>
              <a:off x="1328992" y="5639452"/>
              <a:ext cx="209407" cy="1322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171" name="Line 72">
              <a:extLst>
                <a:ext uri="{FF2B5EF4-FFF2-40B4-BE49-F238E27FC236}">
                  <a16:creationId xmlns:a16="http://schemas.microsoft.com/office/drawing/2014/main" id="{890BBE21-68C7-F8E3-14BC-55C1F09BACF4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 flipV="1">
              <a:off x="1196716" y="5639452"/>
              <a:ext cx="209407" cy="1322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172" name="Line 73">
              <a:extLst>
                <a:ext uri="{FF2B5EF4-FFF2-40B4-BE49-F238E27FC236}">
                  <a16:creationId xmlns:a16="http://schemas.microsoft.com/office/drawing/2014/main" id="{F7C90B00-E5FF-2894-3873-6B5DE6F8481F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>
              <a:off x="2188791" y="5639452"/>
              <a:ext cx="209407" cy="1322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173" name="Line 74">
              <a:extLst>
                <a:ext uri="{FF2B5EF4-FFF2-40B4-BE49-F238E27FC236}">
                  <a16:creationId xmlns:a16="http://schemas.microsoft.com/office/drawing/2014/main" id="{14B50BAD-EF29-B059-CA87-57A6D30C7870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 flipV="1">
              <a:off x="2056514" y="5639452"/>
              <a:ext cx="209407" cy="1322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174" name="Rectangle: Rounded Corners 1">
              <a:extLst>
                <a:ext uri="{FF2B5EF4-FFF2-40B4-BE49-F238E27FC236}">
                  <a16:creationId xmlns:a16="http://schemas.microsoft.com/office/drawing/2014/main" id="{607D2136-36E2-0B14-31B1-F866AA869467}"/>
                </a:ext>
              </a:extLst>
            </p:cNvPr>
            <p:cNvSpPr/>
            <p:nvPr/>
          </p:nvSpPr>
          <p:spPr>
            <a:xfrm>
              <a:off x="1072691" y="4311837"/>
              <a:ext cx="1493624" cy="1441741"/>
            </a:xfrm>
            <a:prstGeom prst="roundRect">
              <a:avLst/>
            </a:prstGeom>
            <a:noFill/>
            <a:ln w="9525">
              <a:solidFill>
                <a:schemeClr val="tx1"/>
              </a:solidFill>
              <a:prstDash val="dash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75" name="Group 174">
            <a:extLst>
              <a:ext uri="{FF2B5EF4-FFF2-40B4-BE49-F238E27FC236}">
                <a16:creationId xmlns:a16="http://schemas.microsoft.com/office/drawing/2014/main" id="{B259B306-E303-6CA7-B48C-8EB493B8E5A9}"/>
              </a:ext>
            </a:extLst>
          </p:cNvPr>
          <p:cNvGrpSpPr/>
          <p:nvPr/>
        </p:nvGrpSpPr>
        <p:grpSpPr>
          <a:xfrm>
            <a:off x="8461030" y="4310266"/>
            <a:ext cx="1493624" cy="1498457"/>
            <a:chOff x="1072691" y="4311837"/>
            <a:chExt cx="1493624" cy="1498457"/>
          </a:xfrm>
        </p:grpSpPr>
        <p:sp>
          <p:nvSpPr>
            <p:cNvPr id="176" name="Oval 24">
              <a:extLst>
                <a:ext uri="{FF2B5EF4-FFF2-40B4-BE49-F238E27FC236}">
                  <a16:creationId xmlns:a16="http://schemas.microsoft.com/office/drawing/2014/main" id="{5F17CBCA-1D70-B887-3DCC-3B515CD505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70277" y="4427334"/>
              <a:ext cx="330691" cy="349012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177" name="Oval 38">
              <a:extLst>
                <a:ext uri="{FF2B5EF4-FFF2-40B4-BE49-F238E27FC236}">
                  <a16:creationId xmlns:a16="http://schemas.microsoft.com/office/drawing/2014/main" id="{B252F24F-6FE4-6ADB-7795-A4D5288900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0479" y="4427334"/>
              <a:ext cx="330691" cy="349012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178" name="Oval 43">
              <a:extLst>
                <a:ext uri="{FF2B5EF4-FFF2-40B4-BE49-F238E27FC236}">
                  <a16:creationId xmlns:a16="http://schemas.microsoft.com/office/drawing/2014/main" id="{433C2037-5345-3D7C-39E8-1E545509B6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70277" y="5264962"/>
              <a:ext cx="330691" cy="349012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179" name="Oval 49">
              <a:extLst>
                <a:ext uri="{FF2B5EF4-FFF2-40B4-BE49-F238E27FC236}">
                  <a16:creationId xmlns:a16="http://schemas.microsoft.com/office/drawing/2014/main" id="{6FA87E82-89B9-EAAD-3DEA-F38F37E94C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0479" y="5264962"/>
              <a:ext cx="330691" cy="349012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cxnSp>
          <p:nvCxnSpPr>
            <p:cNvPr id="180" name="AutoShape 51">
              <a:extLst>
                <a:ext uri="{FF2B5EF4-FFF2-40B4-BE49-F238E27FC236}">
                  <a16:creationId xmlns:a16="http://schemas.microsoft.com/office/drawing/2014/main" id="{A99CECE4-D3B0-2ED7-6121-11C34D98681C}"/>
                </a:ext>
              </a:extLst>
            </p:cNvPr>
            <p:cNvCxnSpPr>
              <a:cxnSpLocks noChangeShapeType="1"/>
              <a:stCxn id="178" idx="0"/>
              <a:endCxn id="177" idx="4"/>
            </p:cNvCxnSpPr>
            <p:nvPr/>
          </p:nvCxnSpPr>
          <p:spPr bwMode="auto">
            <a:xfrm flipH="1" flipV="1">
              <a:off x="1375824" y="4776346"/>
              <a:ext cx="859798" cy="48861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1" name="AutoShape 52">
              <a:extLst>
                <a:ext uri="{FF2B5EF4-FFF2-40B4-BE49-F238E27FC236}">
                  <a16:creationId xmlns:a16="http://schemas.microsoft.com/office/drawing/2014/main" id="{46B4BF4D-CF0E-54C7-A040-B7E5CEDDE151}"/>
                </a:ext>
              </a:extLst>
            </p:cNvPr>
            <p:cNvCxnSpPr>
              <a:cxnSpLocks noChangeShapeType="1"/>
              <a:stCxn id="178" idx="0"/>
              <a:endCxn id="176" idx="4"/>
            </p:cNvCxnSpPr>
            <p:nvPr/>
          </p:nvCxnSpPr>
          <p:spPr bwMode="auto">
            <a:xfrm flipV="1">
              <a:off x="2235624" y="4776346"/>
              <a:ext cx="0" cy="48861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2" name="AutoShape 53">
              <a:extLst>
                <a:ext uri="{FF2B5EF4-FFF2-40B4-BE49-F238E27FC236}">
                  <a16:creationId xmlns:a16="http://schemas.microsoft.com/office/drawing/2014/main" id="{B4ECE9BD-879C-8732-B78B-1D02E4F95A5E}"/>
                </a:ext>
              </a:extLst>
            </p:cNvPr>
            <p:cNvCxnSpPr>
              <a:cxnSpLocks noChangeShapeType="1"/>
              <a:stCxn id="179" idx="0"/>
              <a:endCxn id="177" idx="4"/>
            </p:cNvCxnSpPr>
            <p:nvPr/>
          </p:nvCxnSpPr>
          <p:spPr bwMode="auto">
            <a:xfrm flipV="1">
              <a:off x="1375824" y="4776346"/>
              <a:ext cx="0" cy="48861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3" name="AutoShape 54">
              <a:extLst>
                <a:ext uri="{FF2B5EF4-FFF2-40B4-BE49-F238E27FC236}">
                  <a16:creationId xmlns:a16="http://schemas.microsoft.com/office/drawing/2014/main" id="{3C5AAD1B-D8FF-AD92-9EE0-3D3557E1E1EE}"/>
                </a:ext>
              </a:extLst>
            </p:cNvPr>
            <p:cNvCxnSpPr>
              <a:cxnSpLocks noChangeShapeType="1"/>
              <a:stCxn id="179" idx="0"/>
              <a:endCxn id="176" idx="4"/>
            </p:cNvCxnSpPr>
            <p:nvPr/>
          </p:nvCxnSpPr>
          <p:spPr bwMode="auto">
            <a:xfrm flipV="1">
              <a:off x="1375824" y="4776346"/>
              <a:ext cx="859798" cy="48861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84" name="Line 71">
              <a:extLst>
                <a:ext uri="{FF2B5EF4-FFF2-40B4-BE49-F238E27FC236}">
                  <a16:creationId xmlns:a16="http://schemas.microsoft.com/office/drawing/2014/main" id="{34DE36D0-2E9E-9363-56FB-77D4BF68775A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>
              <a:off x="1328992" y="5639452"/>
              <a:ext cx="209407" cy="1322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185" name="Line 72">
              <a:extLst>
                <a:ext uri="{FF2B5EF4-FFF2-40B4-BE49-F238E27FC236}">
                  <a16:creationId xmlns:a16="http://schemas.microsoft.com/office/drawing/2014/main" id="{6542C712-5A83-2ECC-F573-232A1D8A9FE2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 flipV="1">
              <a:off x="1196716" y="5639452"/>
              <a:ext cx="209407" cy="1322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186" name="Line 73">
              <a:extLst>
                <a:ext uri="{FF2B5EF4-FFF2-40B4-BE49-F238E27FC236}">
                  <a16:creationId xmlns:a16="http://schemas.microsoft.com/office/drawing/2014/main" id="{59BE9541-184D-92CC-162F-31E8C7551151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>
              <a:off x="2188791" y="5639452"/>
              <a:ext cx="209407" cy="1322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187" name="Line 74">
              <a:extLst>
                <a:ext uri="{FF2B5EF4-FFF2-40B4-BE49-F238E27FC236}">
                  <a16:creationId xmlns:a16="http://schemas.microsoft.com/office/drawing/2014/main" id="{7E60E2D2-A463-5537-A5DA-1CCE9F48316B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 flipV="1">
              <a:off x="2056514" y="5639452"/>
              <a:ext cx="209407" cy="1322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188" name="Rectangle: Rounded Corners 1">
              <a:extLst>
                <a:ext uri="{FF2B5EF4-FFF2-40B4-BE49-F238E27FC236}">
                  <a16:creationId xmlns:a16="http://schemas.microsoft.com/office/drawing/2014/main" id="{46B76B28-D2E9-5694-228E-F45AF95ABD08}"/>
                </a:ext>
              </a:extLst>
            </p:cNvPr>
            <p:cNvSpPr/>
            <p:nvPr/>
          </p:nvSpPr>
          <p:spPr>
            <a:xfrm>
              <a:off x="1072691" y="4311837"/>
              <a:ext cx="1493624" cy="1441741"/>
            </a:xfrm>
            <a:prstGeom prst="roundRect">
              <a:avLst/>
            </a:prstGeom>
            <a:noFill/>
            <a:ln w="9525">
              <a:solidFill>
                <a:schemeClr val="tx1"/>
              </a:solidFill>
              <a:prstDash val="dash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89" name="Group 188">
            <a:extLst>
              <a:ext uri="{FF2B5EF4-FFF2-40B4-BE49-F238E27FC236}">
                <a16:creationId xmlns:a16="http://schemas.microsoft.com/office/drawing/2014/main" id="{F594BDCB-C5E8-C60F-0A23-F357AD1AB79F}"/>
              </a:ext>
            </a:extLst>
          </p:cNvPr>
          <p:cNvGrpSpPr/>
          <p:nvPr/>
        </p:nvGrpSpPr>
        <p:grpSpPr>
          <a:xfrm>
            <a:off x="10046413" y="4310266"/>
            <a:ext cx="1493624" cy="1498457"/>
            <a:chOff x="1072691" y="4311837"/>
            <a:chExt cx="1493624" cy="1498457"/>
          </a:xfrm>
        </p:grpSpPr>
        <p:sp>
          <p:nvSpPr>
            <p:cNvPr id="190" name="Oval 24">
              <a:extLst>
                <a:ext uri="{FF2B5EF4-FFF2-40B4-BE49-F238E27FC236}">
                  <a16:creationId xmlns:a16="http://schemas.microsoft.com/office/drawing/2014/main" id="{2C62B264-3B1A-AD5D-36E0-B1E2CB58D3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70277" y="4427334"/>
              <a:ext cx="330691" cy="349012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191" name="Oval 38">
              <a:extLst>
                <a:ext uri="{FF2B5EF4-FFF2-40B4-BE49-F238E27FC236}">
                  <a16:creationId xmlns:a16="http://schemas.microsoft.com/office/drawing/2014/main" id="{47F9FFA2-8F22-2F9C-77FF-ABB81CD391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0479" y="4427334"/>
              <a:ext cx="330691" cy="349012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192" name="Oval 43">
              <a:extLst>
                <a:ext uri="{FF2B5EF4-FFF2-40B4-BE49-F238E27FC236}">
                  <a16:creationId xmlns:a16="http://schemas.microsoft.com/office/drawing/2014/main" id="{0D043FA9-EC9D-EB41-6065-A9ABA6D0D8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70277" y="5264962"/>
              <a:ext cx="330691" cy="349012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193" name="Oval 49">
              <a:extLst>
                <a:ext uri="{FF2B5EF4-FFF2-40B4-BE49-F238E27FC236}">
                  <a16:creationId xmlns:a16="http://schemas.microsoft.com/office/drawing/2014/main" id="{B304DE94-A575-0B7E-1AB0-01756C758D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0479" y="5264962"/>
              <a:ext cx="330691" cy="349012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cxnSp>
          <p:nvCxnSpPr>
            <p:cNvPr id="194" name="AutoShape 51">
              <a:extLst>
                <a:ext uri="{FF2B5EF4-FFF2-40B4-BE49-F238E27FC236}">
                  <a16:creationId xmlns:a16="http://schemas.microsoft.com/office/drawing/2014/main" id="{12EF3A30-0BE1-F3A4-BFFD-A4C252BA395B}"/>
                </a:ext>
              </a:extLst>
            </p:cNvPr>
            <p:cNvCxnSpPr>
              <a:cxnSpLocks noChangeShapeType="1"/>
              <a:stCxn id="192" idx="0"/>
              <a:endCxn id="191" idx="4"/>
            </p:cNvCxnSpPr>
            <p:nvPr/>
          </p:nvCxnSpPr>
          <p:spPr bwMode="auto">
            <a:xfrm flipH="1" flipV="1">
              <a:off x="1375824" y="4776346"/>
              <a:ext cx="859798" cy="48861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5" name="AutoShape 52">
              <a:extLst>
                <a:ext uri="{FF2B5EF4-FFF2-40B4-BE49-F238E27FC236}">
                  <a16:creationId xmlns:a16="http://schemas.microsoft.com/office/drawing/2014/main" id="{81A0264A-F35D-8807-B4B2-050E5C4AB8B8}"/>
                </a:ext>
              </a:extLst>
            </p:cNvPr>
            <p:cNvCxnSpPr>
              <a:cxnSpLocks noChangeShapeType="1"/>
              <a:stCxn id="192" idx="0"/>
              <a:endCxn id="190" idx="4"/>
            </p:cNvCxnSpPr>
            <p:nvPr/>
          </p:nvCxnSpPr>
          <p:spPr bwMode="auto">
            <a:xfrm flipV="1">
              <a:off x="2235624" y="4776346"/>
              <a:ext cx="0" cy="48861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6" name="AutoShape 53">
              <a:extLst>
                <a:ext uri="{FF2B5EF4-FFF2-40B4-BE49-F238E27FC236}">
                  <a16:creationId xmlns:a16="http://schemas.microsoft.com/office/drawing/2014/main" id="{95190A53-6B68-7DA7-78F6-AC40192C2AE1}"/>
                </a:ext>
              </a:extLst>
            </p:cNvPr>
            <p:cNvCxnSpPr>
              <a:cxnSpLocks noChangeShapeType="1"/>
              <a:stCxn id="193" idx="0"/>
              <a:endCxn id="191" idx="4"/>
            </p:cNvCxnSpPr>
            <p:nvPr/>
          </p:nvCxnSpPr>
          <p:spPr bwMode="auto">
            <a:xfrm flipV="1">
              <a:off x="1375824" y="4776346"/>
              <a:ext cx="0" cy="48861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7" name="AutoShape 54">
              <a:extLst>
                <a:ext uri="{FF2B5EF4-FFF2-40B4-BE49-F238E27FC236}">
                  <a16:creationId xmlns:a16="http://schemas.microsoft.com/office/drawing/2014/main" id="{DFFABBF7-5A49-F1CE-97F6-DB87443094D4}"/>
                </a:ext>
              </a:extLst>
            </p:cNvPr>
            <p:cNvCxnSpPr>
              <a:cxnSpLocks noChangeShapeType="1"/>
              <a:stCxn id="193" idx="0"/>
              <a:endCxn id="190" idx="4"/>
            </p:cNvCxnSpPr>
            <p:nvPr/>
          </p:nvCxnSpPr>
          <p:spPr bwMode="auto">
            <a:xfrm flipV="1">
              <a:off x="1375824" y="4776346"/>
              <a:ext cx="859798" cy="48861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98" name="Line 71">
              <a:extLst>
                <a:ext uri="{FF2B5EF4-FFF2-40B4-BE49-F238E27FC236}">
                  <a16:creationId xmlns:a16="http://schemas.microsoft.com/office/drawing/2014/main" id="{624F02D0-7C4B-793F-AAAF-BEA90FA54AEB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>
              <a:off x="1328992" y="5639452"/>
              <a:ext cx="209407" cy="1322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199" name="Line 72">
              <a:extLst>
                <a:ext uri="{FF2B5EF4-FFF2-40B4-BE49-F238E27FC236}">
                  <a16:creationId xmlns:a16="http://schemas.microsoft.com/office/drawing/2014/main" id="{6931B984-22B9-87D0-0AF5-2F82A6037B89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 flipV="1">
              <a:off x="1196716" y="5639452"/>
              <a:ext cx="209407" cy="1322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200" name="Line 73">
              <a:extLst>
                <a:ext uri="{FF2B5EF4-FFF2-40B4-BE49-F238E27FC236}">
                  <a16:creationId xmlns:a16="http://schemas.microsoft.com/office/drawing/2014/main" id="{221231C3-05B1-0886-CC19-4B6ED389D974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>
              <a:off x="2188791" y="5639452"/>
              <a:ext cx="209407" cy="1322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201" name="Line 74">
              <a:extLst>
                <a:ext uri="{FF2B5EF4-FFF2-40B4-BE49-F238E27FC236}">
                  <a16:creationId xmlns:a16="http://schemas.microsoft.com/office/drawing/2014/main" id="{06D8D438-4A61-A85C-6194-978823118F2E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 flipV="1">
              <a:off x="2056514" y="5639452"/>
              <a:ext cx="209407" cy="1322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202" name="Rectangle: Rounded Corners 1">
              <a:extLst>
                <a:ext uri="{FF2B5EF4-FFF2-40B4-BE49-F238E27FC236}">
                  <a16:creationId xmlns:a16="http://schemas.microsoft.com/office/drawing/2014/main" id="{8B44BA09-5EA4-4363-A432-84EA9A6B9578}"/>
                </a:ext>
              </a:extLst>
            </p:cNvPr>
            <p:cNvSpPr/>
            <p:nvPr/>
          </p:nvSpPr>
          <p:spPr>
            <a:xfrm>
              <a:off x="1072691" y="4311837"/>
              <a:ext cx="1493624" cy="1441741"/>
            </a:xfrm>
            <a:prstGeom prst="roundRect">
              <a:avLst/>
            </a:prstGeom>
            <a:noFill/>
            <a:ln w="9525">
              <a:solidFill>
                <a:schemeClr val="tx1"/>
              </a:solidFill>
              <a:prstDash val="dash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69451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7" grpId="0" animBg="1"/>
      <p:bldP spid="8" grpId="0" animBg="1"/>
      <p:bldP spid="17" grpId="0" animBg="1"/>
      <p:bldP spid="18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6" grpId="0" animBg="1"/>
      <p:bldP spid="50" grpId="0" animBg="1"/>
      <p:bldP spid="54" grpId="0"/>
      <p:bldP spid="58" grpId="0" animBg="1"/>
      <p:bldP spid="59" grpId="0" animBg="1"/>
      <p:bldP spid="122" grpId="0" animBg="1"/>
      <p:bldP spid="123" grpId="0" animBg="1"/>
      <p:bldP spid="141" grpId="0" animBg="1"/>
      <p:bldP spid="14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585B45-0664-4F56-0127-07A6FDF63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multi-plane F</a:t>
            </a:r>
            <a:r>
              <a:rPr lang="en-GB" dirty="0"/>
              <a:t>a</a:t>
            </a:r>
            <a:r>
              <a:rPr lang="en-IT" dirty="0"/>
              <a:t>t-Tree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B64E548-FAE8-6EF0-6595-C5869862D55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IT" dirty="0"/>
                  <a:t>when K</a:t>
                </a:r>
                <a14:m>
                  <m:oMath xmlns:m="http://schemas.openxmlformats.org/officeDocument/2006/math">
                    <m:r>
                      <a:rPr lang="en-IT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IT" dirty="0"/>
                  <a:t>R the Fat-Tree is called </a:t>
                </a:r>
                <a:r>
                  <a:rPr lang="en-IT" i="1"/>
                  <a:t>multi-plane</a:t>
                </a:r>
              </a:p>
              <a:p>
                <a:r>
                  <a:rPr lang="en-IT" dirty="0"/>
                  <a:t>the ToF nodes are partitioned in sets called </a:t>
                </a:r>
                <a:r>
                  <a:rPr lang="en-IT" i="1" dirty="0"/>
                  <a:t>planes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B64E548-FAE8-6EF0-6595-C5869862D55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11" t="-18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9" name="Oval 22">
            <a:extLst>
              <a:ext uri="{FF2B5EF4-FFF2-40B4-BE49-F238E27FC236}">
                <a16:creationId xmlns:a16="http://schemas.microsoft.com/office/drawing/2014/main" id="{A9F022B2-8209-D6CD-B7F4-6FB775149D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8200" y="3253596"/>
            <a:ext cx="310540" cy="350808"/>
          </a:xfrm>
          <a:prstGeom prst="ellipse">
            <a:avLst/>
          </a:prstGeom>
          <a:solidFill>
            <a:srgbClr val="99CC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sp>
        <p:nvSpPr>
          <p:cNvPr id="210" name="Oval 23">
            <a:extLst>
              <a:ext uri="{FF2B5EF4-FFF2-40B4-BE49-F238E27FC236}">
                <a16:creationId xmlns:a16="http://schemas.microsoft.com/office/drawing/2014/main" id="{680CAE78-80F1-D39F-47BF-8E307BDE1E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23828" y="3253596"/>
            <a:ext cx="310540" cy="350808"/>
          </a:xfrm>
          <a:prstGeom prst="ellipse">
            <a:avLst/>
          </a:prstGeom>
          <a:solidFill>
            <a:srgbClr val="99CC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cxnSp>
        <p:nvCxnSpPr>
          <p:cNvPr id="211" name="AutoShape 30">
            <a:extLst>
              <a:ext uri="{FF2B5EF4-FFF2-40B4-BE49-F238E27FC236}">
                <a16:creationId xmlns:a16="http://schemas.microsoft.com/office/drawing/2014/main" id="{F76A8C72-78CF-09B4-FC07-950CFFC15690}"/>
              </a:ext>
            </a:extLst>
          </p:cNvPr>
          <p:cNvCxnSpPr>
            <a:cxnSpLocks noChangeShapeType="1"/>
            <a:stCxn id="209" idx="4"/>
          </p:cNvCxnSpPr>
          <p:nvPr/>
        </p:nvCxnSpPr>
        <p:spPr bwMode="auto">
          <a:xfrm>
            <a:off x="4803470" y="3604404"/>
            <a:ext cx="77635" cy="995419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2" name="AutoShape 31">
            <a:extLst>
              <a:ext uri="{FF2B5EF4-FFF2-40B4-BE49-F238E27FC236}">
                <a16:creationId xmlns:a16="http://schemas.microsoft.com/office/drawing/2014/main" id="{5BED37A6-1CDF-4DD2-7AD3-738B20BB7C3C}"/>
              </a:ext>
            </a:extLst>
          </p:cNvPr>
          <p:cNvCxnSpPr>
            <a:cxnSpLocks noChangeShapeType="1"/>
            <a:stCxn id="210" idx="4"/>
            <a:endCxn id="233" idx="0"/>
          </p:cNvCxnSpPr>
          <p:nvPr/>
        </p:nvCxnSpPr>
        <p:spPr bwMode="auto">
          <a:xfrm flipH="1">
            <a:off x="4149607" y="3604404"/>
            <a:ext cx="3029491" cy="982334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3" name="AutoShape 32">
            <a:extLst>
              <a:ext uri="{FF2B5EF4-FFF2-40B4-BE49-F238E27FC236}">
                <a16:creationId xmlns:a16="http://schemas.microsoft.com/office/drawing/2014/main" id="{2428D4A1-EB6E-6A05-EB2C-D3D8F2599B53}"/>
              </a:ext>
            </a:extLst>
          </p:cNvPr>
          <p:cNvCxnSpPr>
            <a:cxnSpLocks noChangeShapeType="1"/>
            <a:stCxn id="209" idx="4"/>
            <a:endCxn id="262" idx="0"/>
          </p:cNvCxnSpPr>
          <p:nvPr/>
        </p:nvCxnSpPr>
        <p:spPr bwMode="auto">
          <a:xfrm>
            <a:off x="4803470" y="3604404"/>
            <a:ext cx="1644000" cy="9807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4" name="AutoShape 33">
            <a:extLst>
              <a:ext uri="{FF2B5EF4-FFF2-40B4-BE49-F238E27FC236}">
                <a16:creationId xmlns:a16="http://schemas.microsoft.com/office/drawing/2014/main" id="{02898E4B-1801-1D8E-4ACF-EA5B07E2F456}"/>
              </a:ext>
            </a:extLst>
          </p:cNvPr>
          <p:cNvCxnSpPr>
            <a:cxnSpLocks noChangeShapeType="1"/>
            <a:stCxn id="209" idx="4"/>
            <a:endCxn id="276" idx="0"/>
          </p:cNvCxnSpPr>
          <p:nvPr/>
        </p:nvCxnSpPr>
        <p:spPr bwMode="auto">
          <a:xfrm>
            <a:off x="4803470" y="3604404"/>
            <a:ext cx="3229383" cy="9807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5" name="AutoShape 34">
            <a:extLst>
              <a:ext uri="{FF2B5EF4-FFF2-40B4-BE49-F238E27FC236}">
                <a16:creationId xmlns:a16="http://schemas.microsoft.com/office/drawing/2014/main" id="{68AAEE2C-CCB4-8FED-5BDC-4C4AF7E8A8BB}"/>
              </a:ext>
            </a:extLst>
          </p:cNvPr>
          <p:cNvCxnSpPr>
            <a:cxnSpLocks noChangeShapeType="1"/>
            <a:stCxn id="210" idx="4"/>
          </p:cNvCxnSpPr>
          <p:nvPr/>
        </p:nvCxnSpPr>
        <p:spPr bwMode="auto">
          <a:xfrm>
            <a:off x="7179098" y="3604404"/>
            <a:ext cx="124216" cy="995419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6" name="AutoShape 35">
            <a:extLst>
              <a:ext uri="{FF2B5EF4-FFF2-40B4-BE49-F238E27FC236}">
                <a16:creationId xmlns:a16="http://schemas.microsoft.com/office/drawing/2014/main" id="{9026E585-D2D3-99BE-EE60-DF5A3C156BFB}"/>
              </a:ext>
            </a:extLst>
          </p:cNvPr>
          <p:cNvCxnSpPr>
            <a:cxnSpLocks noChangeShapeType="1"/>
            <a:stCxn id="210" idx="4"/>
          </p:cNvCxnSpPr>
          <p:nvPr/>
        </p:nvCxnSpPr>
        <p:spPr bwMode="auto">
          <a:xfrm flipH="1">
            <a:off x="5688507" y="3604404"/>
            <a:ext cx="1490590" cy="995419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7" name="AutoShape 40">
            <a:extLst>
              <a:ext uri="{FF2B5EF4-FFF2-40B4-BE49-F238E27FC236}">
                <a16:creationId xmlns:a16="http://schemas.microsoft.com/office/drawing/2014/main" id="{339F0FFE-2795-87B6-7377-714A4E09D19F}"/>
              </a:ext>
            </a:extLst>
          </p:cNvPr>
          <p:cNvCxnSpPr>
            <a:cxnSpLocks noChangeShapeType="1"/>
            <a:stCxn id="209" idx="4"/>
          </p:cNvCxnSpPr>
          <p:nvPr/>
        </p:nvCxnSpPr>
        <p:spPr bwMode="auto">
          <a:xfrm flipH="1">
            <a:off x="3266298" y="3604404"/>
            <a:ext cx="1537171" cy="995419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8" name="AutoShape 41">
            <a:extLst>
              <a:ext uri="{FF2B5EF4-FFF2-40B4-BE49-F238E27FC236}">
                <a16:creationId xmlns:a16="http://schemas.microsoft.com/office/drawing/2014/main" id="{3B08269B-38DE-312F-F657-AF1A6A14F7DF}"/>
              </a:ext>
            </a:extLst>
          </p:cNvPr>
          <p:cNvCxnSpPr>
            <a:cxnSpLocks noChangeShapeType="1"/>
            <a:stCxn id="210" idx="4"/>
            <a:endCxn id="275" idx="0"/>
          </p:cNvCxnSpPr>
          <p:nvPr/>
        </p:nvCxnSpPr>
        <p:spPr bwMode="auto">
          <a:xfrm>
            <a:off x="7179098" y="3604404"/>
            <a:ext cx="1713553" cy="9807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19" name="Oval 91">
            <a:extLst>
              <a:ext uri="{FF2B5EF4-FFF2-40B4-BE49-F238E27FC236}">
                <a16:creationId xmlns:a16="http://schemas.microsoft.com/office/drawing/2014/main" id="{18E18C0E-A68F-6C6B-0E88-3E62DBFBB4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9022" y="3253596"/>
            <a:ext cx="310540" cy="350808"/>
          </a:xfrm>
          <a:prstGeom prst="ellipse">
            <a:avLst/>
          </a:prstGeom>
          <a:solidFill>
            <a:srgbClr val="99CC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sp>
        <p:nvSpPr>
          <p:cNvPr id="220" name="Oval 92">
            <a:extLst>
              <a:ext uri="{FF2B5EF4-FFF2-40B4-BE49-F238E27FC236}">
                <a16:creationId xmlns:a16="http://schemas.microsoft.com/office/drawing/2014/main" id="{CEC027C2-C6F6-FEC2-BC8D-C55E6D8652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78533" y="3253596"/>
            <a:ext cx="310540" cy="350808"/>
          </a:xfrm>
          <a:prstGeom prst="ellipse">
            <a:avLst/>
          </a:prstGeom>
          <a:solidFill>
            <a:srgbClr val="99CC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cxnSp>
        <p:nvCxnSpPr>
          <p:cNvPr id="221" name="AutoShape 93">
            <a:extLst>
              <a:ext uri="{FF2B5EF4-FFF2-40B4-BE49-F238E27FC236}">
                <a16:creationId xmlns:a16="http://schemas.microsoft.com/office/drawing/2014/main" id="{2CAE1325-B794-F121-D6AE-2E6B32C1EC29}"/>
              </a:ext>
            </a:extLst>
          </p:cNvPr>
          <p:cNvCxnSpPr>
            <a:cxnSpLocks noChangeShapeType="1"/>
            <a:stCxn id="219" idx="4"/>
          </p:cNvCxnSpPr>
          <p:nvPr/>
        </p:nvCxnSpPr>
        <p:spPr bwMode="auto">
          <a:xfrm flipH="1">
            <a:off x="4881104" y="3604404"/>
            <a:ext cx="683187" cy="995419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2" name="AutoShape 94">
            <a:extLst>
              <a:ext uri="{FF2B5EF4-FFF2-40B4-BE49-F238E27FC236}">
                <a16:creationId xmlns:a16="http://schemas.microsoft.com/office/drawing/2014/main" id="{FC45785A-F9AE-E58D-9E68-7112E65EF898}"/>
              </a:ext>
            </a:extLst>
          </p:cNvPr>
          <p:cNvCxnSpPr>
            <a:cxnSpLocks noChangeShapeType="1"/>
            <a:stCxn id="219" idx="4"/>
            <a:endCxn id="262" idx="0"/>
          </p:cNvCxnSpPr>
          <p:nvPr/>
        </p:nvCxnSpPr>
        <p:spPr bwMode="auto">
          <a:xfrm>
            <a:off x="5564292" y="3604404"/>
            <a:ext cx="883178" cy="9807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3" name="AutoShape 95">
            <a:extLst>
              <a:ext uri="{FF2B5EF4-FFF2-40B4-BE49-F238E27FC236}">
                <a16:creationId xmlns:a16="http://schemas.microsoft.com/office/drawing/2014/main" id="{A76F7D29-339E-B8A8-5F3A-B7F8A48FD802}"/>
              </a:ext>
            </a:extLst>
          </p:cNvPr>
          <p:cNvCxnSpPr>
            <a:cxnSpLocks noChangeShapeType="1"/>
            <a:stCxn id="219" idx="4"/>
            <a:endCxn id="276" idx="0"/>
          </p:cNvCxnSpPr>
          <p:nvPr/>
        </p:nvCxnSpPr>
        <p:spPr bwMode="auto">
          <a:xfrm>
            <a:off x="5564292" y="3604404"/>
            <a:ext cx="2468561" cy="9807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4" name="AutoShape 96">
            <a:extLst>
              <a:ext uri="{FF2B5EF4-FFF2-40B4-BE49-F238E27FC236}">
                <a16:creationId xmlns:a16="http://schemas.microsoft.com/office/drawing/2014/main" id="{5E9C4C8D-A3FB-3A0D-2B65-7CB131C1FEF2}"/>
              </a:ext>
            </a:extLst>
          </p:cNvPr>
          <p:cNvCxnSpPr>
            <a:cxnSpLocks noChangeShapeType="1"/>
            <a:stCxn id="220" idx="4"/>
            <a:endCxn id="233" idx="0"/>
          </p:cNvCxnSpPr>
          <p:nvPr/>
        </p:nvCxnSpPr>
        <p:spPr bwMode="auto">
          <a:xfrm flipH="1">
            <a:off x="4149607" y="3604404"/>
            <a:ext cx="2284196" cy="982334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5" name="AutoShape 97">
            <a:extLst>
              <a:ext uri="{FF2B5EF4-FFF2-40B4-BE49-F238E27FC236}">
                <a16:creationId xmlns:a16="http://schemas.microsoft.com/office/drawing/2014/main" id="{C9C72D53-EDDF-1818-F8A4-27652832C4C5}"/>
              </a:ext>
            </a:extLst>
          </p:cNvPr>
          <p:cNvCxnSpPr>
            <a:cxnSpLocks noChangeShapeType="1"/>
            <a:stCxn id="220" idx="4"/>
          </p:cNvCxnSpPr>
          <p:nvPr/>
        </p:nvCxnSpPr>
        <p:spPr bwMode="auto">
          <a:xfrm flipH="1">
            <a:off x="5688507" y="3604404"/>
            <a:ext cx="745295" cy="995419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6" name="AutoShape 98">
            <a:extLst>
              <a:ext uri="{FF2B5EF4-FFF2-40B4-BE49-F238E27FC236}">
                <a16:creationId xmlns:a16="http://schemas.microsoft.com/office/drawing/2014/main" id="{8B998106-B2C7-77C9-8F25-FB61D805822E}"/>
              </a:ext>
            </a:extLst>
          </p:cNvPr>
          <p:cNvCxnSpPr>
            <a:cxnSpLocks noChangeShapeType="1"/>
            <a:stCxn id="220" idx="4"/>
          </p:cNvCxnSpPr>
          <p:nvPr/>
        </p:nvCxnSpPr>
        <p:spPr bwMode="auto">
          <a:xfrm>
            <a:off x="6433803" y="3604404"/>
            <a:ext cx="869511" cy="995419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7" name="AutoShape 99">
            <a:extLst>
              <a:ext uri="{FF2B5EF4-FFF2-40B4-BE49-F238E27FC236}">
                <a16:creationId xmlns:a16="http://schemas.microsoft.com/office/drawing/2014/main" id="{5F1725C8-A508-5940-2A29-E21BF51A1541}"/>
              </a:ext>
            </a:extLst>
          </p:cNvPr>
          <p:cNvCxnSpPr>
            <a:cxnSpLocks noChangeShapeType="1"/>
            <a:stCxn id="220" idx="4"/>
            <a:endCxn id="275" idx="0"/>
          </p:cNvCxnSpPr>
          <p:nvPr/>
        </p:nvCxnSpPr>
        <p:spPr bwMode="auto">
          <a:xfrm>
            <a:off x="6433803" y="3604404"/>
            <a:ext cx="2458848" cy="9807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8" name="AutoShape 102">
            <a:extLst>
              <a:ext uri="{FF2B5EF4-FFF2-40B4-BE49-F238E27FC236}">
                <a16:creationId xmlns:a16="http://schemas.microsoft.com/office/drawing/2014/main" id="{307B3DE9-37B5-E20B-A071-E06A9E1894A1}"/>
              </a:ext>
            </a:extLst>
          </p:cNvPr>
          <p:cNvCxnSpPr>
            <a:cxnSpLocks noChangeShapeType="1"/>
            <a:stCxn id="219" idx="4"/>
          </p:cNvCxnSpPr>
          <p:nvPr/>
        </p:nvCxnSpPr>
        <p:spPr bwMode="auto">
          <a:xfrm flipH="1">
            <a:off x="3266298" y="3604404"/>
            <a:ext cx="2297993" cy="995419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29" name="Text Box 70">
            <a:extLst>
              <a:ext uri="{FF2B5EF4-FFF2-40B4-BE49-F238E27FC236}">
                <a16:creationId xmlns:a16="http://schemas.microsoft.com/office/drawing/2014/main" id="{BB96ADA4-D4DC-6E13-2952-7031BE37C1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81636" y="6103714"/>
            <a:ext cx="6241707" cy="338400"/>
          </a:xfrm>
          <a:prstGeom prst="rect">
            <a:avLst/>
          </a:prstGeom>
          <a:noFill/>
          <a:ln w="9525" algn="ctr">
            <a:solidFill>
              <a:schemeClr val="tx1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it-IT" altLang="it-IT" dirty="0"/>
              <a:t>Server Farm</a:t>
            </a:r>
            <a:endParaRPr lang="en-US" altLang="it-IT" dirty="0"/>
          </a:p>
        </p:txBody>
      </p:sp>
      <p:grpSp>
        <p:nvGrpSpPr>
          <p:cNvPr id="232" name="Group 231">
            <a:extLst>
              <a:ext uri="{FF2B5EF4-FFF2-40B4-BE49-F238E27FC236}">
                <a16:creationId xmlns:a16="http://schemas.microsoft.com/office/drawing/2014/main" id="{130E9A8A-EC02-553C-0982-FE4AE9C7F976}"/>
              </a:ext>
            </a:extLst>
          </p:cNvPr>
          <p:cNvGrpSpPr/>
          <p:nvPr/>
        </p:nvGrpSpPr>
        <p:grpSpPr>
          <a:xfrm>
            <a:off x="2986675" y="4471241"/>
            <a:ext cx="1493624" cy="1498457"/>
            <a:chOff x="1072691" y="4311837"/>
            <a:chExt cx="1493624" cy="1498457"/>
          </a:xfrm>
        </p:grpSpPr>
        <p:sp>
          <p:nvSpPr>
            <p:cNvPr id="233" name="Oval 24">
              <a:extLst>
                <a:ext uri="{FF2B5EF4-FFF2-40B4-BE49-F238E27FC236}">
                  <a16:creationId xmlns:a16="http://schemas.microsoft.com/office/drawing/2014/main" id="{DC72F44D-7961-8B36-5C27-72BB54A825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70277" y="4427334"/>
              <a:ext cx="330691" cy="349012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234" name="Oval 38">
              <a:extLst>
                <a:ext uri="{FF2B5EF4-FFF2-40B4-BE49-F238E27FC236}">
                  <a16:creationId xmlns:a16="http://schemas.microsoft.com/office/drawing/2014/main" id="{1800679D-CBA7-EF21-1EFF-6FA8ADC767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0479" y="4427334"/>
              <a:ext cx="330691" cy="349012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235" name="Oval 43">
              <a:extLst>
                <a:ext uri="{FF2B5EF4-FFF2-40B4-BE49-F238E27FC236}">
                  <a16:creationId xmlns:a16="http://schemas.microsoft.com/office/drawing/2014/main" id="{4745CCC5-F6E3-7483-A206-20534D3601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70277" y="5264962"/>
              <a:ext cx="330691" cy="349012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236" name="Oval 49">
              <a:extLst>
                <a:ext uri="{FF2B5EF4-FFF2-40B4-BE49-F238E27FC236}">
                  <a16:creationId xmlns:a16="http://schemas.microsoft.com/office/drawing/2014/main" id="{2B948F27-B466-B799-B0F5-F86EC3D75F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0479" y="5264962"/>
              <a:ext cx="330691" cy="349012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cxnSp>
          <p:nvCxnSpPr>
            <p:cNvPr id="237" name="AutoShape 51">
              <a:extLst>
                <a:ext uri="{FF2B5EF4-FFF2-40B4-BE49-F238E27FC236}">
                  <a16:creationId xmlns:a16="http://schemas.microsoft.com/office/drawing/2014/main" id="{A5401A22-76E1-789B-3E0B-FC9FD01728D9}"/>
                </a:ext>
              </a:extLst>
            </p:cNvPr>
            <p:cNvCxnSpPr>
              <a:cxnSpLocks noChangeShapeType="1"/>
              <a:stCxn id="235" idx="0"/>
              <a:endCxn id="234" idx="4"/>
            </p:cNvCxnSpPr>
            <p:nvPr/>
          </p:nvCxnSpPr>
          <p:spPr bwMode="auto">
            <a:xfrm flipH="1" flipV="1">
              <a:off x="1375824" y="4776346"/>
              <a:ext cx="859798" cy="48861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8" name="AutoShape 52">
              <a:extLst>
                <a:ext uri="{FF2B5EF4-FFF2-40B4-BE49-F238E27FC236}">
                  <a16:creationId xmlns:a16="http://schemas.microsoft.com/office/drawing/2014/main" id="{155D2E7F-F67A-2160-538E-992964CB7994}"/>
                </a:ext>
              </a:extLst>
            </p:cNvPr>
            <p:cNvCxnSpPr>
              <a:cxnSpLocks noChangeShapeType="1"/>
              <a:stCxn id="235" idx="0"/>
              <a:endCxn id="233" idx="4"/>
            </p:cNvCxnSpPr>
            <p:nvPr/>
          </p:nvCxnSpPr>
          <p:spPr bwMode="auto">
            <a:xfrm flipV="1">
              <a:off x="2235624" y="4776346"/>
              <a:ext cx="0" cy="48861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9" name="AutoShape 53">
              <a:extLst>
                <a:ext uri="{FF2B5EF4-FFF2-40B4-BE49-F238E27FC236}">
                  <a16:creationId xmlns:a16="http://schemas.microsoft.com/office/drawing/2014/main" id="{D1563E6A-2EC6-A63F-DCE9-8561CDA07C61}"/>
                </a:ext>
              </a:extLst>
            </p:cNvPr>
            <p:cNvCxnSpPr>
              <a:cxnSpLocks noChangeShapeType="1"/>
              <a:stCxn id="236" idx="0"/>
              <a:endCxn id="234" idx="4"/>
            </p:cNvCxnSpPr>
            <p:nvPr/>
          </p:nvCxnSpPr>
          <p:spPr bwMode="auto">
            <a:xfrm flipV="1">
              <a:off x="1375824" y="4776346"/>
              <a:ext cx="0" cy="48861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0" name="AutoShape 54">
              <a:extLst>
                <a:ext uri="{FF2B5EF4-FFF2-40B4-BE49-F238E27FC236}">
                  <a16:creationId xmlns:a16="http://schemas.microsoft.com/office/drawing/2014/main" id="{003BD76B-110B-9AE3-9D0A-BC5F4A365ACD}"/>
                </a:ext>
              </a:extLst>
            </p:cNvPr>
            <p:cNvCxnSpPr>
              <a:cxnSpLocks noChangeShapeType="1"/>
              <a:stCxn id="236" idx="0"/>
              <a:endCxn id="233" idx="4"/>
            </p:cNvCxnSpPr>
            <p:nvPr/>
          </p:nvCxnSpPr>
          <p:spPr bwMode="auto">
            <a:xfrm flipV="1">
              <a:off x="1375824" y="4776346"/>
              <a:ext cx="859798" cy="48861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41" name="Line 71">
              <a:extLst>
                <a:ext uri="{FF2B5EF4-FFF2-40B4-BE49-F238E27FC236}">
                  <a16:creationId xmlns:a16="http://schemas.microsoft.com/office/drawing/2014/main" id="{F5EBC7B9-7236-A778-F8E9-3E81E5D4C0DB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>
              <a:off x="1328992" y="5639452"/>
              <a:ext cx="209407" cy="1322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242" name="Line 72">
              <a:extLst>
                <a:ext uri="{FF2B5EF4-FFF2-40B4-BE49-F238E27FC236}">
                  <a16:creationId xmlns:a16="http://schemas.microsoft.com/office/drawing/2014/main" id="{0C29A6FA-3CC8-4A1A-9035-BA5FFC98867F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 flipV="1">
              <a:off x="1196716" y="5639452"/>
              <a:ext cx="209407" cy="1322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243" name="Line 73">
              <a:extLst>
                <a:ext uri="{FF2B5EF4-FFF2-40B4-BE49-F238E27FC236}">
                  <a16:creationId xmlns:a16="http://schemas.microsoft.com/office/drawing/2014/main" id="{61195AF1-2B05-7DB7-AD92-26FD7CAB9414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>
              <a:off x="2188791" y="5639452"/>
              <a:ext cx="209407" cy="1322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244" name="Line 74">
              <a:extLst>
                <a:ext uri="{FF2B5EF4-FFF2-40B4-BE49-F238E27FC236}">
                  <a16:creationId xmlns:a16="http://schemas.microsoft.com/office/drawing/2014/main" id="{F695615E-2016-390F-8567-2CE3B007CA3A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 flipV="1">
              <a:off x="2056514" y="5639452"/>
              <a:ext cx="209407" cy="1322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245" name="Rectangle: Rounded Corners 1">
              <a:extLst>
                <a:ext uri="{FF2B5EF4-FFF2-40B4-BE49-F238E27FC236}">
                  <a16:creationId xmlns:a16="http://schemas.microsoft.com/office/drawing/2014/main" id="{DF53CF75-1329-149D-7524-BF087BB6C4F7}"/>
                </a:ext>
              </a:extLst>
            </p:cNvPr>
            <p:cNvSpPr/>
            <p:nvPr/>
          </p:nvSpPr>
          <p:spPr>
            <a:xfrm>
              <a:off x="1072691" y="4311837"/>
              <a:ext cx="1493624" cy="1441741"/>
            </a:xfrm>
            <a:prstGeom prst="roundRect">
              <a:avLst/>
            </a:prstGeom>
            <a:noFill/>
            <a:ln w="9525">
              <a:solidFill>
                <a:schemeClr val="tx1"/>
              </a:solidFill>
              <a:prstDash val="dash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46" name="Group 245">
            <a:extLst>
              <a:ext uri="{FF2B5EF4-FFF2-40B4-BE49-F238E27FC236}">
                <a16:creationId xmlns:a16="http://schemas.microsoft.com/office/drawing/2014/main" id="{79B55227-781E-DB2B-1997-478D1EF6AA27}"/>
              </a:ext>
            </a:extLst>
          </p:cNvPr>
          <p:cNvGrpSpPr/>
          <p:nvPr/>
        </p:nvGrpSpPr>
        <p:grpSpPr>
          <a:xfrm>
            <a:off x="4566627" y="4471241"/>
            <a:ext cx="1493624" cy="1498457"/>
            <a:chOff x="1072691" y="4311837"/>
            <a:chExt cx="1493624" cy="1498457"/>
          </a:xfrm>
        </p:grpSpPr>
        <p:sp>
          <p:nvSpPr>
            <p:cNvPr id="247" name="Oval 24">
              <a:extLst>
                <a:ext uri="{FF2B5EF4-FFF2-40B4-BE49-F238E27FC236}">
                  <a16:creationId xmlns:a16="http://schemas.microsoft.com/office/drawing/2014/main" id="{8CC07E70-2FB5-2643-FE12-053D9B848D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70277" y="4427334"/>
              <a:ext cx="330691" cy="349012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248" name="Oval 38">
              <a:extLst>
                <a:ext uri="{FF2B5EF4-FFF2-40B4-BE49-F238E27FC236}">
                  <a16:creationId xmlns:a16="http://schemas.microsoft.com/office/drawing/2014/main" id="{54945E87-63D9-1869-4B6E-D9DD988813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0479" y="4427334"/>
              <a:ext cx="330691" cy="349012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249" name="Oval 43">
              <a:extLst>
                <a:ext uri="{FF2B5EF4-FFF2-40B4-BE49-F238E27FC236}">
                  <a16:creationId xmlns:a16="http://schemas.microsoft.com/office/drawing/2014/main" id="{EC4F6D93-7528-E5B8-43D8-6FBA7F223B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70277" y="5264962"/>
              <a:ext cx="330691" cy="349012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250" name="Oval 49">
              <a:extLst>
                <a:ext uri="{FF2B5EF4-FFF2-40B4-BE49-F238E27FC236}">
                  <a16:creationId xmlns:a16="http://schemas.microsoft.com/office/drawing/2014/main" id="{827A72F9-88A5-92AE-B099-543E5C6213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0479" y="5264962"/>
              <a:ext cx="330691" cy="349012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cxnSp>
          <p:nvCxnSpPr>
            <p:cNvPr id="251" name="AutoShape 51">
              <a:extLst>
                <a:ext uri="{FF2B5EF4-FFF2-40B4-BE49-F238E27FC236}">
                  <a16:creationId xmlns:a16="http://schemas.microsoft.com/office/drawing/2014/main" id="{F8F0FA26-5EB0-CBE6-AB0B-F08E74A57AE5}"/>
                </a:ext>
              </a:extLst>
            </p:cNvPr>
            <p:cNvCxnSpPr>
              <a:cxnSpLocks noChangeShapeType="1"/>
              <a:stCxn id="249" idx="0"/>
              <a:endCxn id="248" idx="4"/>
            </p:cNvCxnSpPr>
            <p:nvPr/>
          </p:nvCxnSpPr>
          <p:spPr bwMode="auto">
            <a:xfrm flipH="1" flipV="1">
              <a:off x="1375824" y="4776346"/>
              <a:ext cx="859798" cy="48861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2" name="AutoShape 52">
              <a:extLst>
                <a:ext uri="{FF2B5EF4-FFF2-40B4-BE49-F238E27FC236}">
                  <a16:creationId xmlns:a16="http://schemas.microsoft.com/office/drawing/2014/main" id="{1816E19F-510F-41C8-B22A-8ADE2F23E0CF}"/>
                </a:ext>
              </a:extLst>
            </p:cNvPr>
            <p:cNvCxnSpPr>
              <a:cxnSpLocks noChangeShapeType="1"/>
              <a:stCxn id="249" idx="0"/>
              <a:endCxn id="247" idx="4"/>
            </p:cNvCxnSpPr>
            <p:nvPr/>
          </p:nvCxnSpPr>
          <p:spPr bwMode="auto">
            <a:xfrm flipV="1">
              <a:off x="2235624" y="4776346"/>
              <a:ext cx="0" cy="48861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3" name="AutoShape 53">
              <a:extLst>
                <a:ext uri="{FF2B5EF4-FFF2-40B4-BE49-F238E27FC236}">
                  <a16:creationId xmlns:a16="http://schemas.microsoft.com/office/drawing/2014/main" id="{AEBC875C-0D70-A83B-48DC-351F400E4C46}"/>
                </a:ext>
              </a:extLst>
            </p:cNvPr>
            <p:cNvCxnSpPr>
              <a:cxnSpLocks noChangeShapeType="1"/>
              <a:stCxn id="250" idx="0"/>
              <a:endCxn id="248" idx="4"/>
            </p:cNvCxnSpPr>
            <p:nvPr/>
          </p:nvCxnSpPr>
          <p:spPr bwMode="auto">
            <a:xfrm flipV="1">
              <a:off x="1375824" y="4776346"/>
              <a:ext cx="0" cy="48861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4" name="AutoShape 54">
              <a:extLst>
                <a:ext uri="{FF2B5EF4-FFF2-40B4-BE49-F238E27FC236}">
                  <a16:creationId xmlns:a16="http://schemas.microsoft.com/office/drawing/2014/main" id="{4D39B4E1-2D11-8CD2-EB02-8802FE428CF5}"/>
                </a:ext>
              </a:extLst>
            </p:cNvPr>
            <p:cNvCxnSpPr>
              <a:cxnSpLocks noChangeShapeType="1"/>
              <a:stCxn id="250" idx="0"/>
              <a:endCxn id="247" idx="4"/>
            </p:cNvCxnSpPr>
            <p:nvPr/>
          </p:nvCxnSpPr>
          <p:spPr bwMode="auto">
            <a:xfrm flipV="1">
              <a:off x="1375824" y="4776346"/>
              <a:ext cx="859798" cy="48861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55" name="Line 71">
              <a:extLst>
                <a:ext uri="{FF2B5EF4-FFF2-40B4-BE49-F238E27FC236}">
                  <a16:creationId xmlns:a16="http://schemas.microsoft.com/office/drawing/2014/main" id="{72F485FC-156A-9FCC-13BA-2DED82F7709B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>
              <a:off x="1328992" y="5639452"/>
              <a:ext cx="209407" cy="1322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256" name="Line 72">
              <a:extLst>
                <a:ext uri="{FF2B5EF4-FFF2-40B4-BE49-F238E27FC236}">
                  <a16:creationId xmlns:a16="http://schemas.microsoft.com/office/drawing/2014/main" id="{A34A72CF-ECCA-96CB-67D8-3C91AFAF22C0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 flipV="1">
              <a:off x="1196716" y="5639452"/>
              <a:ext cx="209407" cy="1322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257" name="Line 73">
              <a:extLst>
                <a:ext uri="{FF2B5EF4-FFF2-40B4-BE49-F238E27FC236}">
                  <a16:creationId xmlns:a16="http://schemas.microsoft.com/office/drawing/2014/main" id="{5541B554-145E-8684-6B6F-38AD2D50AE5C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>
              <a:off x="2188791" y="5639452"/>
              <a:ext cx="209407" cy="1322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258" name="Line 74">
              <a:extLst>
                <a:ext uri="{FF2B5EF4-FFF2-40B4-BE49-F238E27FC236}">
                  <a16:creationId xmlns:a16="http://schemas.microsoft.com/office/drawing/2014/main" id="{994EAAC0-EBD5-1277-46AB-8AD0BC48F811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 flipV="1">
              <a:off x="2056514" y="5639452"/>
              <a:ext cx="209407" cy="1322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259" name="Rectangle: Rounded Corners 1">
              <a:extLst>
                <a:ext uri="{FF2B5EF4-FFF2-40B4-BE49-F238E27FC236}">
                  <a16:creationId xmlns:a16="http://schemas.microsoft.com/office/drawing/2014/main" id="{86932984-F916-BB4F-E3F4-636735EE6A57}"/>
                </a:ext>
              </a:extLst>
            </p:cNvPr>
            <p:cNvSpPr/>
            <p:nvPr/>
          </p:nvSpPr>
          <p:spPr>
            <a:xfrm>
              <a:off x="1072691" y="4311837"/>
              <a:ext cx="1493624" cy="1441741"/>
            </a:xfrm>
            <a:prstGeom prst="roundRect">
              <a:avLst/>
            </a:prstGeom>
            <a:noFill/>
            <a:ln w="9525">
              <a:solidFill>
                <a:schemeClr val="tx1"/>
              </a:solidFill>
              <a:prstDash val="dash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60" name="Group 259">
            <a:extLst>
              <a:ext uri="{FF2B5EF4-FFF2-40B4-BE49-F238E27FC236}">
                <a16:creationId xmlns:a16="http://schemas.microsoft.com/office/drawing/2014/main" id="{92D80C74-0FB5-A7A2-E37E-E619AFACB10C}"/>
              </a:ext>
            </a:extLst>
          </p:cNvPr>
          <p:cNvGrpSpPr/>
          <p:nvPr/>
        </p:nvGrpSpPr>
        <p:grpSpPr>
          <a:xfrm>
            <a:off x="6144336" y="4469670"/>
            <a:ext cx="1493624" cy="1498457"/>
            <a:chOff x="1072691" y="4311837"/>
            <a:chExt cx="1493624" cy="1498457"/>
          </a:xfrm>
        </p:grpSpPr>
        <p:sp>
          <p:nvSpPr>
            <p:cNvPr id="261" name="Oval 24">
              <a:extLst>
                <a:ext uri="{FF2B5EF4-FFF2-40B4-BE49-F238E27FC236}">
                  <a16:creationId xmlns:a16="http://schemas.microsoft.com/office/drawing/2014/main" id="{B4812B90-5012-B257-97A1-CD00B54A81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70277" y="4427334"/>
              <a:ext cx="330691" cy="349012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262" name="Oval 38">
              <a:extLst>
                <a:ext uri="{FF2B5EF4-FFF2-40B4-BE49-F238E27FC236}">
                  <a16:creationId xmlns:a16="http://schemas.microsoft.com/office/drawing/2014/main" id="{BA7573FD-5525-F0A9-7F08-9F245935FF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0479" y="4427334"/>
              <a:ext cx="330691" cy="349012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263" name="Oval 43">
              <a:extLst>
                <a:ext uri="{FF2B5EF4-FFF2-40B4-BE49-F238E27FC236}">
                  <a16:creationId xmlns:a16="http://schemas.microsoft.com/office/drawing/2014/main" id="{5E4102C0-4CDB-916C-17E8-10A06A0823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70277" y="5264962"/>
              <a:ext cx="330691" cy="349012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264" name="Oval 49">
              <a:extLst>
                <a:ext uri="{FF2B5EF4-FFF2-40B4-BE49-F238E27FC236}">
                  <a16:creationId xmlns:a16="http://schemas.microsoft.com/office/drawing/2014/main" id="{3F623BC8-BF55-E54B-4B37-46BA8BAB12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0479" y="5264962"/>
              <a:ext cx="330691" cy="349012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cxnSp>
          <p:nvCxnSpPr>
            <p:cNvPr id="265" name="AutoShape 51">
              <a:extLst>
                <a:ext uri="{FF2B5EF4-FFF2-40B4-BE49-F238E27FC236}">
                  <a16:creationId xmlns:a16="http://schemas.microsoft.com/office/drawing/2014/main" id="{EA43D1E7-3714-A6CD-69EC-000D38B23FAB}"/>
                </a:ext>
              </a:extLst>
            </p:cNvPr>
            <p:cNvCxnSpPr>
              <a:cxnSpLocks noChangeShapeType="1"/>
              <a:stCxn id="263" idx="0"/>
              <a:endCxn id="262" idx="4"/>
            </p:cNvCxnSpPr>
            <p:nvPr/>
          </p:nvCxnSpPr>
          <p:spPr bwMode="auto">
            <a:xfrm flipH="1" flipV="1">
              <a:off x="1375824" y="4776346"/>
              <a:ext cx="859798" cy="48861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6" name="AutoShape 52">
              <a:extLst>
                <a:ext uri="{FF2B5EF4-FFF2-40B4-BE49-F238E27FC236}">
                  <a16:creationId xmlns:a16="http://schemas.microsoft.com/office/drawing/2014/main" id="{EBE069D9-63DC-62A9-3522-1B4B613277EE}"/>
                </a:ext>
              </a:extLst>
            </p:cNvPr>
            <p:cNvCxnSpPr>
              <a:cxnSpLocks noChangeShapeType="1"/>
              <a:stCxn id="263" idx="0"/>
              <a:endCxn id="261" idx="4"/>
            </p:cNvCxnSpPr>
            <p:nvPr/>
          </p:nvCxnSpPr>
          <p:spPr bwMode="auto">
            <a:xfrm flipV="1">
              <a:off x="2235624" y="4776346"/>
              <a:ext cx="0" cy="48861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7" name="AutoShape 53">
              <a:extLst>
                <a:ext uri="{FF2B5EF4-FFF2-40B4-BE49-F238E27FC236}">
                  <a16:creationId xmlns:a16="http://schemas.microsoft.com/office/drawing/2014/main" id="{3A097831-3CFA-8250-4F48-5A0BAF020A26}"/>
                </a:ext>
              </a:extLst>
            </p:cNvPr>
            <p:cNvCxnSpPr>
              <a:cxnSpLocks noChangeShapeType="1"/>
              <a:stCxn id="264" idx="0"/>
              <a:endCxn id="262" idx="4"/>
            </p:cNvCxnSpPr>
            <p:nvPr/>
          </p:nvCxnSpPr>
          <p:spPr bwMode="auto">
            <a:xfrm flipV="1">
              <a:off x="1375824" y="4776346"/>
              <a:ext cx="0" cy="48861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8" name="AutoShape 54">
              <a:extLst>
                <a:ext uri="{FF2B5EF4-FFF2-40B4-BE49-F238E27FC236}">
                  <a16:creationId xmlns:a16="http://schemas.microsoft.com/office/drawing/2014/main" id="{EF060F88-127A-91A4-0A8F-8FD676727B34}"/>
                </a:ext>
              </a:extLst>
            </p:cNvPr>
            <p:cNvCxnSpPr>
              <a:cxnSpLocks noChangeShapeType="1"/>
              <a:stCxn id="264" idx="0"/>
              <a:endCxn id="261" idx="4"/>
            </p:cNvCxnSpPr>
            <p:nvPr/>
          </p:nvCxnSpPr>
          <p:spPr bwMode="auto">
            <a:xfrm flipV="1">
              <a:off x="1375824" y="4776346"/>
              <a:ext cx="859798" cy="48861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69" name="Line 71">
              <a:extLst>
                <a:ext uri="{FF2B5EF4-FFF2-40B4-BE49-F238E27FC236}">
                  <a16:creationId xmlns:a16="http://schemas.microsoft.com/office/drawing/2014/main" id="{20900148-D23B-6D50-AC2B-EF2AEFEED5C7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>
              <a:off x="1328992" y="5639452"/>
              <a:ext cx="209407" cy="1322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270" name="Line 72">
              <a:extLst>
                <a:ext uri="{FF2B5EF4-FFF2-40B4-BE49-F238E27FC236}">
                  <a16:creationId xmlns:a16="http://schemas.microsoft.com/office/drawing/2014/main" id="{11B95C96-352A-708C-6212-2E2204879037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 flipV="1">
              <a:off x="1196716" y="5639452"/>
              <a:ext cx="209407" cy="1322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271" name="Line 73">
              <a:extLst>
                <a:ext uri="{FF2B5EF4-FFF2-40B4-BE49-F238E27FC236}">
                  <a16:creationId xmlns:a16="http://schemas.microsoft.com/office/drawing/2014/main" id="{3B65BB7C-0079-AAD6-88F0-CB968E35DFC8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>
              <a:off x="2188791" y="5639452"/>
              <a:ext cx="209407" cy="1322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272" name="Line 74">
              <a:extLst>
                <a:ext uri="{FF2B5EF4-FFF2-40B4-BE49-F238E27FC236}">
                  <a16:creationId xmlns:a16="http://schemas.microsoft.com/office/drawing/2014/main" id="{77464DBA-40CA-7D7D-78C7-B4E79518BD12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 flipV="1">
              <a:off x="2056514" y="5639452"/>
              <a:ext cx="209407" cy="1322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273" name="Rectangle: Rounded Corners 1">
              <a:extLst>
                <a:ext uri="{FF2B5EF4-FFF2-40B4-BE49-F238E27FC236}">
                  <a16:creationId xmlns:a16="http://schemas.microsoft.com/office/drawing/2014/main" id="{6F37F84F-4AC1-0DF2-D8AD-DCE5E2FAFD76}"/>
                </a:ext>
              </a:extLst>
            </p:cNvPr>
            <p:cNvSpPr/>
            <p:nvPr/>
          </p:nvSpPr>
          <p:spPr>
            <a:xfrm>
              <a:off x="1072691" y="4311837"/>
              <a:ext cx="1493624" cy="1441741"/>
            </a:xfrm>
            <a:prstGeom prst="roundRect">
              <a:avLst/>
            </a:prstGeom>
            <a:noFill/>
            <a:ln w="9525">
              <a:solidFill>
                <a:schemeClr val="tx1"/>
              </a:solidFill>
              <a:prstDash val="dash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74" name="Group 273">
            <a:extLst>
              <a:ext uri="{FF2B5EF4-FFF2-40B4-BE49-F238E27FC236}">
                <a16:creationId xmlns:a16="http://schemas.microsoft.com/office/drawing/2014/main" id="{63B83402-A89A-4806-EBB9-44B957794305}"/>
              </a:ext>
            </a:extLst>
          </p:cNvPr>
          <p:cNvGrpSpPr/>
          <p:nvPr/>
        </p:nvGrpSpPr>
        <p:grpSpPr>
          <a:xfrm>
            <a:off x="7729719" y="4469670"/>
            <a:ext cx="1493624" cy="1498457"/>
            <a:chOff x="1072691" y="4311837"/>
            <a:chExt cx="1493624" cy="1498457"/>
          </a:xfrm>
        </p:grpSpPr>
        <p:sp>
          <p:nvSpPr>
            <p:cNvPr id="275" name="Oval 24">
              <a:extLst>
                <a:ext uri="{FF2B5EF4-FFF2-40B4-BE49-F238E27FC236}">
                  <a16:creationId xmlns:a16="http://schemas.microsoft.com/office/drawing/2014/main" id="{FC70C99D-98A9-FB93-A882-D196A89F12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70277" y="4427334"/>
              <a:ext cx="330691" cy="349012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276" name="Oval 38">
              <a:extLst>
                <a:ext uri="{FF2B5EF4-FFF2-40B4-BE49-F238E27FC236}">
                  <a16:creationId xmlns:a16="http://schemas.microsoft.com/office/drawing/2014/main" id="{1833E972-1E09-71ED-49DF-E17C225C60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0479" y="4427334"/>
              <a:ext cx="330691" cy="349012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277" name="Oval 43">
              <a:extLst>
                <a:ext uri="{FF2B5EF4-FFF2-40B4-BE49-F238E27FC236}">
                  <a16:creationId xmlns:a16="http://schemas.microsoft.com/office/drawing/2014/main" id="{E34D7297-A4E7-71F5-042D-C6FEC708F2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70277" y="5264962"/>
              <a:ext cx="330691" cy="349012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278" name="Oval 49">
              <a:extLst>
                <a:ext uri="{FF2B5EF4-FFF2-40B4-BE49-F238E27FC236}">
                  <a16:creationId xmlns:a16="http://schemas.microsoft.com/office/drawing/2014/main" id="{C6375F4B-982D-D214-677B-0A954DB64C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0479" y="5264962"/>
              <a:ext cx="330691" cy="349012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cxnSp>
          <p:nvCxnSpPr>
            <p:cNvPr id="279" name="AutoShape 51">
              <a:extLst>
                <a:ext uri="{FF2B5EF4-FFF2-40B4-BE49-F238E27FC236}">
                  <a16:creationId xmlns:a16="http://schemas.microsoft.com/office/drawing/2014/main" id="{DF8E9F4E-8CD1-849F-E001-CD0EE24F69E3}"/>
                </a:ext>
              </a:extLst>
            </p:cNvPr>
            <p:cNvCxnSpPr>
              <a:cxnSpLocks noChangeShapeType="1"/>
              <a:stCxn id="277" idx="0"/>
              <a:endCxn id="276" idx="4"/>
            </p:cNvCxnSpPr>
            <p:nvPr/>
          </p:nvCxnSpPr>
          <p:spPr bwMode="auto">
            <a:xfrm flipH="1" flipV="1">
              <a:off x="1375824" y="4776346"/>
              <a:ext cx="859798" cy="48861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0" name="AutoShape 52">
              <a:extLst>
                <a:ext uri="{FF2B5EF4-FFF2-40B4-BE49-F238E27FC236}">
                  <a16:creationId xmlns:a16="http://schemas.microsoft.com/office/drawing/2014/main" id="{37AFAF5A-43A1-8B70-2836-B76768346FFA}"/>
                </a:ext>
              </a:extLst>
            </p:cNvPr>
            <p:cNvCxnSpPr>
              <a:cxnSpLocks noChangeShapeType="1"/>
              <a:stCxn id="277" idx="0"/>
              <a:endCxn id="275" idx="4"/>
            </p:cNvCxnSpPr>
            <p:nvPr/>
          </p:nvCxnSpPr>
          <p:spPr bwMode="auto">
            <a:xfrm flipV="1">
              <a:off x="2235624" y="4776346"/>
              <a:ext cx="0" cy="48861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1" name="AutoShape 53">
              <a:extLst>
                <a:ext uri="{FF2B5EF4-FFF2-40B4-BE49-F238E27FC236}">
                  <a16:creationId xmlns:a16="http://schemas.microsoft.com/office/drawing/2014/main" id="{C0307CFB-FC8D-913A-B14F-569388EA72FB}"/>
                </a:ext>
              </a:extLst>
            </p:cNvPr>
            <p:cNvCxnSpPr>
              <a:cxnSpLocks noChangeShapeType="1"/>
              <a:stCxn id="278" idx="0"/>
              <a:endCxn id="276" idx="4"/>
            </p:cNvCxnSpPr>
            <p:nvPr/>
          </p:nvCxnSpPr>
          <p:spPr bwMode="auto">
            <a:xfrm flipV="1">
              <a:off x="1375824" y="4776346"/>
              <a:ext cx="0" cy="48861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2" name="AutoShape 54">
              <a:extLst>
                <a:ext uri="{FF2B5EF4-FFF2-40B4-BE49-F238E27FC236}">
                  <a16:creationId xmlns:a16="http://schemas.microsoft.com/office/drawing/2014/main" id="{552D3EA5-11CF-8A30-CAED-335082F1FB1F}"/>
                </a:ext>
              </a:extLst>
            </p:cNvPr>
            <p:cNvCxnSpPr>
              <a:cxnSpLocks noChangeShapeType="1"/>
              <a:stCxn id="278" idx="0"/>
              <a:endCxn id="275" idx="4"/>
            </p:cNvCxnSpPr>
            <p:nvPr/>
          </p:nvCxnSpPr>
          <p:spPr bwMode="auto">
            <a:xfrm flipV="1">
              <a:off x="1375824" y="4776346"/>
              <a:ext cx="859798" cy="48861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83" name="Line 71">
              <a:extLst>
                <a:ext uri="{FF2B5EF4-FFF2-40B4-BE49-F238E27FC236}">
                  <a16:creationId xmlns:a16="http://schemas.microsoft.com/office/drawing/2014/main" id="{4BF643A6-89EF-7DDF-6892-7DDA3B1DE49C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>
              <a:off x="1328992" y="5639452"/>
              <a:ext cx="209407" cy="1322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284" name="Line 72">
              <a:extLst>
                <a:ext uri="{FF2B5EF4-FFF2-40B4-BE49-F238E27FC236}">
                  <a16:creationId xmlns:a16="http://schemas.microsoft.com/office/drawing/2014/main" id="{2AE09E20-2649-C568-771E-33A1578479B6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 flipV="1">
              <a:off x="1196716" y="5639452"/>
              <a:ext cx="209407" cy="1322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285" name="Line 73">
              <a:extLst>
                <a:ext uri="{FF2B5EF4-FFF2-40B4-BE49-F238E27FC236}">
                  <a16:creationId xmlns:a16="http://schemas.microsoft.com/office/drawing/2014/main" id="{2FADD5E6-DC36-617A-1052-B6CD41683E8C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>
              <a:off x="2188791" y="5639452"/>
              <a:ext cx="209407" cy="1322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286" name="Line 74">
              <a:extLst>
                <a:ext uri="{FF2B5EF4-FFF2-40B4-BE49-F238E27FC236}">
                  <a16:creationId xmlns:a16="http://schemas.microsoft.com/office/drawing/2014/main" id="{8379828E-0C29-7657-71E0-397AEEED09E5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 flipV="1">
              <a:off x="2056514" y="5639452"/>
              <a:ext cx="209407" cy="1322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287" name="Rectangle: Rounded Corners 1">
              <a:extLst>
                <a:ext uri="{FF2B5EF4-FFF2-40B4-BE49-F238E27FC236}">
                  <a16:creationId xmlns:a16="http://schemas.microsoft.com/office/drawing/2014/main" id="{ACB17F83-0095-5FF1-DADD-B43BA79FC712}"/>
                </a:ext>
              </a:extLst>
            </p:cNvPr>
            <p:cNvSpPr/>
            <p:nvPr/>
          </p:nvSpPr>
          <p:spPr>
            <a:xfrm>
              <a:off x="1072691" y="4311837"/>
              <a:ext cx="1493624" cy="1441741"/>
            </a:xfrm>
            <a:prstGeom prst="roundRect">
              <a:avLst/>
            </a:prstGeom>
            <a:noFill/>
            <a:ln w="9525">
              <a:solidFill>
                <a:schemeClr val="tx1"/>
              </a:solidFill>
              <a:prstDash val="dash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90" name="Rectangle: Rounded Corners 1">
            <a:extLst>
              <a:ext uri="{FF2B5EF4-FFF2-40B4-BE49-F238E27FC236}">
                <a16:creationId xmlns:a16="http://schemas.microsoft.com/office/drawing/2014/main" id="{E6C8FF97-94BA-17DC-FDA2-BE9D16A0B4DD}"/>
              </a:ext>
            </a:extLst>
          </p:cNvPr>
          <p:cNvSpPr/>
          <p:nvPr/>
        </p:nvSpPr>
        <p:spPr>
          <a:xfrm>
            <a:off x="4440912" y="3127729"/>
            <a:ext cx="1463594" cy="602542"/>
          </a:xfrm>
          <a:prstGeom prst="roundRect">
            <a:avLst/>
          </a:prstGeom>
          <a:noFill/>
          <a:ln w="9525">
            <a:solidFill>
              <a:schemeClr val="tx1"/>
            </a:solidFill>
            <a:prstDash val="dash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1" name="Rectangle: Rounded Corners 1">
            <a:extLst>
              <a:ext uri="{FF2B5EF4-FFF2-40B4-BE49-F238E27FC236}">
                <a16:creationId xmlns:a16="http://schemas.microsoft.com/office/drawing/2014/main" id="{B81E71A0-D3A0-309D-F197-7D0E25000FC9}"/>
              </a:ext>
            </a:extLst>
          </p:cNvPr>
          <p:cNvSpPr/>
          <p:nvPr/>
        </p:nvSpPr>
        <p:spPr>
          <a:xfrm>
            <a:off x="6088070" y="3127761"/>
            <a:ext cx="1463594" cy="602542"/>
          </a:xfrm>
          <a:prstGeom prst="roundRect">
            <a:avLst/>
          </a:prstGeom>
          <a:noFill/>
          <a:ln w="9525">
            <a:solidFill>
              <a:schemeClr val="tx1"/>
            </a:solidFill>
            <a:prstDash val="dash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2" name="TextBox 291">
            <a:extLst>
              <a:ext uri="{FF2B5EF4-FFF2-40B4-BE49-F238E27FC236}">
                <a16:creationId xmlns:a16="http://schemas.microsoft.com/office/drawing/2014/main" id="{1E2BD6AE-5E33-BDDD-1F70-7A19CAFBFBB7}"/>
              </a:ext>
            </a:extLst>
          </p:cNvPr>
          <p:cNvSpPr txBox="1"/>
          <p:nvPr/>
        </p:nvSpPr>
        <p:spPr>
          <a:xfrm>
            <a:off x="3446786" y="3244334"/>
            <a:ext cx="979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Plane A</a:t>
            </a:r>
          </a:p>
        </p:txBody>
      </p:sp>
      <p:sp>
        <p:nvSpPr>
          <p:cNvPr id="293" name="TextBox 292">
            <a:extLst>
              <a:ext uri="{FF2B5EF4-FFF2-40B4-BE49-F238E27FC236}">
                <a16:creationId xmlns:a16="http://schemas.microsoft.com/office/drawing/2014/main" id="{9B3DF7AE-1DC0-BB5F-32B2-5074238C0078}"/>
              </a:ext>
            </a:extLst>
          </p:cNvPr>
          <p:cNvSpPr txBox="1"/>
          <p:nvPr/>
        </p:nvSpPr>
        <p:spPr>
          <a:xfrm>
            <a:off x="7542944" y="3244099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Plane B</a:t>
            </a:r>
          </a:p>
        </p:txBody>
      </p:sp>
    </p:spTree>
    <p:extLst>
      <p:ext uri="{BB962C8B-B14F-4D97-AF65-F5344CB8AC3E}">
        <p14:creationId xmlns:p14="http://schemas.microsoft.com/office/powerpoint/2010/main" val="29519884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6E00F21-2EED-F411-6926-86EF252DB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Multi-Path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89D0B73E-A645-D839-626B-E013F7AB417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/>
              <a:t>in a nutshell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870684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585B45-0664-4F56-0127-07A6FDF63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example of a multi-plane F</a:t>
            </a:r>
            <a:r>
              <a:rPr lang="en-GB" dirty="0"/>
              <a:t>a</a:t>
            </a:r>
            <a:r>
              <a:rPr lang="en-IT" dirty="0"/>
              <a:t>t-Tree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2C8E81BB-DB79-6711-7613-B602008283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74135" y="1404293"/>
            <a:ext cx="4443730" cy="5441302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FBE8EC01-5EEE-5D09-1883-06ECBCEC65BD}"/>
              </a:ext>
            </a:extLst>
          </p:cNvPr>
          <p:cNvSpPr txBox="1"/>
          <p:nvPr/>
        </p:nvSpPr>
        <p:spPr>
          <a:xfrm>
            <a:off x="9220200" y="4953000"/>
            <a:ext cx="23622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err="1"/>
              <a:t>diagram</a:t>
            </a:r>
            <a:r>
              <a:rPr lang="it-IT"/>
              <a:t> from the IETF RIFT Draft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819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Rectangle 2">
            <a:extLst>
              <a:ext uri="{FF2B5EF4-FFF2-40B4-BE49-F238E27FC236}">
                <a16:creationId xmlns:a16="http://schemas.microsoft.com/office/drawing/2014/main" id="{8C6F9468-A958-4B8D-5416-41A1B929549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 dirty="0" err="1"/>
              <a:t>connecting</a:t>
            </a:r>
            <a:r>
              <a:rPr lang="it-IT" altLang="it-IT" dirty="0"/>
              <a:t> a </a:t>
            </a:r>
            <a:r>
              <a:rPr lang="it-IT" altLang="it-IT" dirty="0" err="1"/>
              <a:t>Fat-Tree</a:t>
            </a:r>
            <a:r>
              <a:rPr lang="it-IT" altLang="it-IT" dirty="0"/>
              <a:t> to the Internet</a:t>
            </a:r>
            <a:endParaRPr lang="en-US" altLang="it-IT" dirty="0"/>
          </a:p>
        </p:txBody>
      </p:sp>
      <p:sp>
        <p:nvSpPr>
          <p:cNvPr id="200707" name="Rectangle 3">
            <a:extLst>
              <a:ext uri="{FF2B5EF4-FFF2-40B4-BE49-F238E27FC236}">
                <a16:creationId xmlns:a16="http://schemas.microsoft.com/office/drawing/2014/main" id="{296C80E9-F399-CEC9-4FC1-3C44ADD75FDC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it-IT" altLang="it-IT" dirty="0" err="1"/>
              <a:t>two</a:t>
            </a:r>
            <a:r>
              <a:rPr lang="it-IT" altLang="it-IT" dirty="0"/>
              <a:t> strategies</a:t>
            </a:r>
          </a:p>
          <a:p>
            <a:pPr lvl="1"/>
            <a:r>
              <a:rPr lang="it-IT" altLang="it-IT" dirty="0" err="1"/>
              <a:t>usage</a:t>
            </a:r>
            <a:r>
              <a:rPr lang="it-IT" altLang="it-IT" dirty="0"/>
              <a:t> of a </a:t>
            </a:r>
            <a:r>
              <a:rPr lang="it-IT" altLang="it-IT" dirty="0" err="1"/>
              <a:t>dedicated</a:t>
            </a:r>
            <a:r>
              <a:rPr lang="it-IT" altLang="it-IT" dirty="0"/>
              <a:t> </a:t>
            </a:r>
            <a:r>
              <a:rPr lang="it-IT" altLang="it-IT" dirty="0" err="1"/>
              <a:t>PoD</a:t>
            </a:r>
            <a:endParaRPr lang="it-IT" altLang="it-IT" dirty="0"/>
          </a:p>
          <a:p>
            <a:pPr lvl="1"/>
            <a:endParaRPr lang="it-IT" altLang="it-IT" dirty="0"/>
          </a:p>
          <a:p>
            <a:pPr lvl="1"/>
            <a:endParaRPr lang="it-IT" altLang="it-IT" dirty="0"/>
          </a:p>
          <a:p>
            <a:pPr lvl="1"/>
            <a:r>
              <a:rPr lang="it-IT" altLang="it-IT" dirty="0" err="1"/>
              <a:t>usage</a:t>
            </a:r>
            <a:r>
              <a:rPr lang="it-IT" altLang="it-IT" dirty="0"/>
              <a:t> of </a:t>
            </a:r>
            <a:r>
              <a:rPr lang="it-IT" altLang="it-IT" dirty="0" err="1"/>
              <a:t>ToFs</a:t>
            </a:r>
            <a:endParaRPr lang="en-US" altLang="it-IT" dirty="0"/>
          </a:p>
        </p:txBody>
      </p:sp>
      <p:sp>
        <p:nvSpPr>
          <p:cNvPr id="200786" name="Oval 82">
            <a:extLst>
              <a:ext uri="{FF2B5EF4-FFF2-40B4-BE49-F238E27FC236}">
                <a16:creationId xmlns:a16="http://schemas.microsoft.com/office/drawing/2014/main" id="{05E8B363-E8AC-903C-2271-64B06A781F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92083" y="4374254"/>
            <a:ext cx="268287" cy="247650"/>
          </a:xfrm>
          <a:prstGeom prst="ellipse">
            <a:avLst/>
          </a:prstGeom>
          <a:solidFill>
            <a:srgbClr val="6666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sp>
        <p:nvSpPr>
          <p:cNvPr id="200788" name="Oval 84">
            <a:extLst>
              <a:ext uri="{FF2B5EF4-FFF2-40B4-BE49-F238E27FC236}">
                <a16:creationId xmlns:a16="http://schemas.microsoft.com/office/drawing/2014/main" id="{87502002-74A0-38FA-5AC1-025C44E6D4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70550" y="5414964"/>
            <a:ext cx="266700" cy="249237"/>
          </a:xfrm>
          <a:prstGeom prst="ellipse">
            <a:avLst/>
          </a:prstGeom>
          <a:solidFill>
            <a:srgbClr val="99CC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sp>
        <p:nvSpPr>
          <p:cNvPr id="200789" name="Oval 85">
            <a:extLst>
              <a:ext uri="{FF2B5EF4-FFF2-40B4-BE49-F238E27FC236}">
                <a16:creationId xmlns:a16="http://schemas.microsoft.com/office/drawing/2014/main" id="{2A2A0092-9D8E-C2DC-02EC-522C596D34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64289" y="5414964"/>
            <a:ext cx="268287" cy="249237"/>
          </a:xfrm>
          <a:prstGeom prst="ellipse">
            <a:avLst/>
          </a:prstGeom>
          <a:solidFill>
            <a:srgbClr val="99CC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sp>
        <p:nvSpPr>
          <p:cNvPr id="200790" name="Oval 86">
            <a:extLst>
              <a:ext uri="{FF2B5EF4-FFF2-40B4-BE49-F238E27FC236}">
                <a16:creationId xmlns:a16="http://schemas.microsoft.com/office/drawing/2014/main" id="{28B253A3-4D4F-A3DD-D243-6432B1CEBF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59613" y="5414964"/>
            <a:ext cx="266700" cy="249237"/>
          </a:xfrm>
          <a:prstGeom prst="ellipse">
            <a:avLst/>
          </a:prstGeom>
          <a:solidFill>
            <a:srgbClr val="99CC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cxnSp>
        <p:nvCxnSpPr>
          <p:cNvPr id="200794" name="AutoShape 90">
            <a:extLst>
              <a:ext uri="{FF2B5EF4-FFF2-40B4-BE49-F238E27FC236}">
                <a16:creationId xmlns:a16="http://schemas.microsoft.com/office/drawing/2014/main" id="{3839E428-F067-8EE7-26E2-D6089734AAB0}"/>
              </a:ext>
            </a:extLst>
          </p:cNvPr>
          <p:cNvCxnSpPr>
            <a:cxnSpLocks noChangeShapeType="1"/>
            <a:stCxn id="200786" idx="4"/>
            <a:endCxn id="200806" idx="0"/>
          </p:cNvCxnSpPr>
          <p:nvPr/>
        </p:nvCxnSpPr>
        <p:spPr bwMode="auto">
          <a:xfrm flipH="1">
            <a:off x="5110163" y="4621904"/>
            <a:ext cx="1516064" cy="79306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0795" name="AutoShape 91">
            <a:extLst>
              <a:ext uri="{FF2B5EF4-FFF2-40B4-BE49-F238E27FC236}">
                <a16:creationId xmlns:a16="http://schemas.microsoft.com/office/drawing/2014/main" id="{E15D4317-8E74-FE7E-C0F5-7C9A952D44CE}"/>
              </a:ext>
            </a:extLst>
          </p:cNvPr>
          <p:cNvCxnSpPr>
            <a:cxnSpLocks noChangeShapeType="1"/>
            <a:stCxn id="200850" idx="4"/>
            <a:endCxn id="200789" idx="0"/>
          </p:cNvCxnSpPr>
          <p:nvPr/>
        </p:nvCxnSpPr>
        <p:spPr bwMode="auto">
          <a:xfrm>
            <a:off x="5691188" y="4621904"/>
            <a:ext cx="807245" cy="79306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0796" name="AutoShape 92">
            <a:extLst>
              <a:ext uri="{FF2B5EF4-FFF2-40B4-BE49-F238E27FC236}">
                <a16:creationId xmlns:a16="http://schemas.microsoft.com/office/drawing/2014/main" id="{53409ABF-168A-2C72-8525-C1D4A7AEBC01}"/>
              </a:ext>
            </a:extLst>
          </p:cNvPr>
          <p:cNvCxnSpPr>
            <a:cxnSpLocks noChangeShapeType="1"/>
            <a:stCxn id="200850" idx="4"/>
            <a:endCxn id="200788" idx="0"/>
          </p:cNvCxnSpPr>
          <p:nvPr/>
        </p:nvCxnSpPr>
        <p:spPr bwMode="auto">
          <a:xfrm>
            <a:off x="5691188" y="4621904"/>
            <a:ext cx="112712" cy="79306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0798" name="AutoShape 94">
            <a:extLst>
              <a:ext uri="{FF2B5EF4-FFF2-40B4-BE49-F238E27FC236}">
                <a16:creationId xmlns:a16="http://schemas.microsoft.com/office/drawing/2014/main" id="{B8110044-D74D-FC34-032E-502FF598B765}"/>
              </a:ext>
            </a:extLst>
          </p:cNvPr>
          <p:cNvCxnSpPr>
            <a:cxnSpLocks noChangeShapeType="1"/>
            <a:stCxn id="200786" idx="4"/>
            <a:endCxn id="200789" idx="0"/>
          </p:cNvCxnSpPr>
          <p:nvPr/>
        </p:nvCxnSpPr>
        <p:spPr bwMode="auto">
          <a:xfrm flipH="1">
            <a:off x="6498433" y="4621904"/>
            <a:ext cx="127794" cy="79306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0800" name="AutoShape 96">
            <a:extLst>
              <a:ext uri="{FF2B5EF4-FFF2-40B4-BE49-F238E27FC236}">
                <a16:creationId xmlns:a16="http://schemas.microsoft.com/office/drawing/2014/main" id="{AF365B8F-E96E-D3FB-CAC6-F3F08C0CB42A}"/>
              </a:ext>
            </a:extLst>
          </p:cNvPr>
          <p:cNvCxnSpPr>
            <a:cxnSpLocks noChangeShapeType="1"/>
            <a:stCxn id="200786" idx="4"/>
            <a:endCxn id="200788" idx="0"/>
          </p:cNvCxnSpPr>
          <p:nvPr/>
        </p:nvCxnSpPr>
        <p:spPr bwMode="auto">
          <a:xfrm flipH="1">
            <a:off x="5803900" y="4621904"/>
            <a:ext cx="822327" cy="79306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0803" name="AutoShape 99">
            <a:extLst>
              <a:ext uri="{FF2B5EF4-FFF2-40B4-BE49-F238E27FC236}">
                <a16:creationId xmlns:a16="http://schemas.microsoft.com/office/drawing/2014/main" id="{C1133C52-76AB-845C-BDE2-EB00E031B4F1}"/>
              </a:ext>
            </a:extLst>
          </p:cNvPr>
          <p:cNvCxnSpPr>
            <a:cxnSpLocks noChangeShapeType="1"/>
            <a:stCxn id="200850" idx="4"/>
            <a:endCxn id="200790" idx="0"/>
          </p:cNvCxnSpPr>
          <p:nvPr/>
        </p:nvCxnSpPr>
        <p:spPr bwMode="auto">
          <a:xfrm>
            <a:off x="5691188" y="4621904"/>
            <a:ext cx="1501775" cy="79306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0805" name="AutoShape 101">
            <a:extLst>
              <a:ext uri="{FF2B5EF4-FFF2-40B4-BE49-F238E27FC236}">
                <a16:creationId xmlns:a16="http://schemas.microsoft.com/office/drawing/2014/main" id="{33216C9D-8BBD-7C1F-6C7A-57AC1CCD2E30}"/>
              </a:ext>
            </a:extLst>
          </p:cNvPr>
          <p:cNvCxnSpPr>
            <a:cxnSpLocks noChangeShapeType="1"/>
            <a:stCxn id="200786" idx="4"/>
            <a:endCxn id="200790" idx="0"/>
          </p:cNvCxnSpPr>
          <p:nvPr/>
        </p:nvCxnSpPr>
        <p:spPr bwMode="auto">
          <a:xfrm>
            <a:off x="6626227" y="4621904"/>
            <a:ext cx="566736" cy="79306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00806" name="Oval 102">
            <a:extLst>
              <a:ext uri="{FF2B5EF4-FFF2-40B4-BE49-F238E27FC236}">
                <a16:creationId xmlns:a16="http://schemas.microsoft.com/office/drawing/2014/main" id="{30A4E6F6-59B5-C72B-047F-75FFCCFF99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76813" y="5414964"/>
            <a:ext cx="266700" cy="249237"/>
          </a:xfrm>
          <a:prstGeom prst="ellipse">
            <a:avLst/>
          </a:prstGeom>
          <a:solidFill>
            <a:srgbClr val="99CC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cxnSp>
        <p:nvCxnSpPr>
          <p:cNvPr id="200808" name="AutoShape 104">
            <a:extLst>
              <a:ext uri="{FF2B5EF4-FFF2-40B4-BE49-F238E27FC236}">
                <a16:creationId xmlns:a16="http://schemas.microsoft.com/office/drawing/2014/main" id="{59E78362-8283-848B-11DD-59A0564AAA9F}"/>
              </a:ext>
            </a:extLst>
          </p:cNvPr>
          <p:cNvCxnSpPr>
            <a:cxnSpLocks noChangeShapeType="1"/>
            <a:stCxn id="200850" idx="4"/>
            <a:endCxn id="200806" idx="0"/>
          </p:cNvCxnSpPr>
          <p:nvPr/>
        </p:nvCxnSpPr>
        <p:spPr bwMode="auto">
          <a:xfrm flipH="1">
            <a:off x="5110163" y="4621904"/>
            <a:ext cx="581025" cy="79306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00812" name="Oval 108">
            <a:extLst>
              <a:ext uri="{FF2B5EF4-FFF2-40B4-BE49-F238E27FC236}">
                <a16:creationId xmlns:a16="http://schemas.microsoft.com/office/drawing/2014/main" id="{31007621-1D6C-89CF-B515-CA4BF0550A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70550" y="6011864"/>
            <a:ext cx="266700" cy="249237"/>
          </a:xfrm>
          <a:prstGeom prst="ellipse">
            <a:avLst/>
          </a:prstGeom>
          <a:solidFill>
            <a:srgbClr val="99CC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sp>
        <p:nvSpPr>
          <p:cNvPr id="200813" name="Oval 109">
            <a:extLst>
              <a:ext uri="{FF2B5EF4-FFF2-40B4-BE49-F238E27FC236}">
                <a16:creationId xmlns:a16="http://schemas.microsoft.com/office/drawing/2014/main" id="{C8D8592A-5EA8-95A8-5F1E-C644144E6D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64289" y="6011864"/>
            <a:ext cx="268287" cy="249237"/>
          </a:xfrm>
          <a:prstGeom prst="ellipse">
            <a:avLst/>
          </a:prstGeom>
          <a:solidFill>
            <a:srgbClr val="99CC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sp>
        <p:nvSpPr>
          <p:cNvPr id="200814" name="Oval 110">
            <a:extLst>
              <a:ext uri="{FF2B5EF4-FFF2-40B4-BE49-F238E27FC236}">
                <a16:creationId xmlns:a16="http://schemas.microsoft.com/office/drawing/2014/main" id="{9E8BC204-3987-FDCA-6A5E-F372B7ECF6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59613" y="6011864"/>
            <a:ext cx="266700" cy="249237"/>
          </a:xfrm>
          <a:prstGeom prst="ellipse">
            <a:avLst/>
          </a:prstGeom>
          <a:solidFill>
            <a:srgbClr val="99CC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sp>
        <p:nvSpPr>
          <p:cNvPr id="200818" name="Oval 114">
            <a:extLst>
              <a:ext uri="{FF2B5EF4-FFF2-40B4-BE49-F238E27FC236}">
                <a16:creationId xmlns:a16="http://schemas.microsoft.com/office/drawing/2014/main" id="{0E135885-DAE0-6873-85B5-AF29A012C4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76813" y="6011864"/>
            <a:ext cx="266700" cy="249237"/>
          </a:xfrm>
          <a:prstGeom prst="ellipse">
            <a:avLst/>
          </a:prstGeom>
          <a:solidFill>
            <a:srgbClr val="99CC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cxnSp>
        <p:nvCxnSpPr>
          <p:cNvPr id="200820" name="AutoShape 116">
            <a:extLst>
              <a:ext uri="{FF2B5EF4-FFF2-40B4-BE49-F238E27FC236}">
                <a16:creationId xmlns:a16="http://schemas.microsoft.com/office/drawing/2014/main" id="{2639FF3A-D942-25BE-989B-92E8FC400DB2}"/>
              </a:ext>
            </a:extLst>
          </p:cNvPr>
          <p:cNvCxnSpPr>
            <a:cxnSpLocks noChangeShapeType="1"/>
            <a:stCxn id="200812" idx="0"/>
            <a:endCxn id="200806" idx="4"/>
          </p:cNvCxnSpPr>
          <p:nvPr/>
        </p:nvCxnSpPr>
        <p:spPr bwMode="auto">
          <a:xfrm flipH="1" flipV="1">
            <a:off x="5110164" y="5664201"/>
            <a:ext cx="693737" cy="3476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0821" name="AutoShape 117">
            <a:extLst>
              <a:ext uri="{FF2B5EF4-FFF2-40B4-BE49-F238E27FC236}">
                <a16:creationId xmlns:a16="http://schemas.microsoft.com/office/drawing/2014/main" id="{7C47FF5B-391C-886B-4043-E416C1EE0BB7}"/>
              </a:ext>
            </a:extLst>
          </p:cNvPr>
          <p:cNvCxnSpPr>
            <a:cxnSpLocks noChangeShapeType="1"/>
            <a:stCxn id="200812" idx="0"/>
            <a:endCxn id="200788" idx="4"/>
          </p:cNvCxnSpPr>
          <p:nvPr/>
        </p:nvCxnSpPr>
        <p:spPr bwMode="auto">
          <a:xfrm flipV="1">
            <a:off x="5803900" y="5664201"/>
            <a:ext cx="0" cy="3476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0822" name="AutoShape 118">
            <a:extLst>
              <a:ext uri="{FF2B5EF4-FFF2-40B4-BE49-F238E27FC236}">
                <a16:creationId xmlns:a16="http://schemas.microsoft.com/office/drawing/2014/main" id="{DFE27F55-0E74-E285-5C4E-0AEEFD481DDA}"/>
              </a:ext>
            </a:extLst>
          </p:cNvPr>
          <p:cNvCxnSpPr>
            <a:cxnSpLocks noChangeShapeType="1"/>
            <a:stCxn id="200818" idx="0"/>
            <a:endCxn id="200806" idx="4"/>
          </p:cNvCxnSpPr>
          <p:nvPr/>
        </p:nvCxnSpPr>
        <p:spPr bwMode="auto">
          <a:xfrm flipV="1">
            <a:off x="5110163" y="5664201"/>
            <a:ext cx="0" cy="3476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0823" name="AutoShape 119">
            <a:extLst>
              <a:ext uri="{FF2B5EF4-FFF2-40B4-BE49-F238E27FC236}">
                <a16:creationId xmlns:a16="http://schemas.microsoft.com/office/drawing/2014/main" id="{07560CE1-2C54-64F7-B073-B507F149A4AB}"/>
              </a:ext>
            </a:extLst>
          </p:cNvPr>
          <p:cNvCxnSpPr>
            <a:cxnSpLocks noChangeShapeType="1"/>
            <a:stCxn id="200818" idx="0"/>
            <a:endCxn id="200788" idx="4"/>
          </p:cNvCxnSpPr>
          <p:nvPr/>
        </p:nvCxnSpPr>
        <p:spPr bwMode="auto">
          <a:xfrm flipV="1">
            <a:off x="5110164" y="5664201"/>
            <a:ext cx="693737" cy="3476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0824" name="AutoShape 120">
            <a:extLst>
              <a:ext uri="{FF2B5EF4-FFF2-40B4-BE49-F238E27FC236}">
                <a16:creationId xmlns:a16="http://schemas.microsoft.com/office/drawing/2014/main" id="{77C17AE6-DE18-1582-BD7C-EBEFC653DA76}"/>
              </a:ext>
            </a:extLst>
          </p:cNvPr>
          <p:cNvCxnSpPr>
            <a:cxnSpLocks noChangeShapeType="1"/>
            <a:stCxn id="200814" idx="0"/>
            <a:endCxn id="200789" idx="4"/>
          </p:cNvCxnSpPr>
          <p:nvPr/>
        </p:nvCxnSpPr>
        <p:spPr bwMode="auto">
          <a:xfrm flipH="1" flipV="1">
            <a:off x="6499225" y="5664201"/>
            <a:ext cx="693738" cy="3476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0825" name="AutoShape 121">
            <a:extLst>
              <a:ext uri="{FF2B5EF4-FFF2-40B4-BE49-F238E27FC236}">
                <a16:creationId xmlns:a16="http://schemas.microsoft.com/office/drawing/2014/main" id="{DE81C002-CB07-B3F5-31F6-00F4EC4921B2}"/>
              </a:ext>
            </a:extLst>
          </p:cNvPr>
          <p:cNvCxnSpPr>
            <a:cxnSpLocks noChangeShapeType="1"/>
            <a:stCxn id="200814" idx="0"/>
            <a:endCxn id="200790" idx="4"/>
          </p:cNvCxnSpPr>
          <p:nvPr/>
        </p:nvCxnSpPr>
        <p:spPr bwMode="auto">
          <a:xfrm flipV="1">
            <a:off x="7192963" y="5664201"/>
            <a:ext cx="0" cy="3476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0826" name="AutoShape 122">
            <a:extLst>
              <a:ext uri="{FF2B5EF4-FFF2-40B4-BE49-F238E27FC236}">
                <a16:creationId xmlns:a16="http://schemas.microsoft.com/office/drawing/2014/main" id="{63B9E761-41C1-337E-535F-CE422F204387}"/>
              </a:ext>
            </a:extLst>
          </p:cNvPr>
          <p:cNvCxnSpPr>
            <a:cxnSpLocks noChangeShapeType="1"/>
            <a:stCxn id="200813" idx="0"/>
            <a:endCxn id="200789" idx="4"/>
          </p:cNvCxnSpPr>
          <p:nvPr/>
        </p:nvCxnSpPr>
        <p:spPr bwMode="auto">
          <a:xfrm flipV="1">
            <a:off x="6499225" y="5664201"/>
            <a:ext cx="0" cy="3476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0827" name="AutoShape 123">
            <a:extLst>
              <a:ext uri="{FF2B5EF4-FFF2-40B4-BE49-F238E27FC236}">
                <a16:creationId xmlns:a16="http://schemas.microsoft.com/office/drawing/2014/main" id="{E96FA888-FFCC-47A7-5E56-8E0D69D79C82}"/>
              </a:ext>
            </a:extLst>
          </p:cNvPr>
          <p:cNvCxnSpPr>
            <a:cxnSpLocks noChangeShapeType="1"/>
            <a:stCxn id="200813" idx="0"/>
            <a:endCxn id="200790" idx="4"/>
          </p:cNvCxnSpPr>
          <p:nvPr/>
        </p:nvCxnSpPr>
        <p:spPr bwMode="auto">
          <a:xfrm flipV="1">
            <a:off x="6499225" y="5664201"/>
            <a:ext cx="693738" cy="3476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00836" name="Line 132">
            <a:extLst>
              <a:ext uri="{FF2B5EF4-FFF2-40B4-BE49-F238E27FC236}">
                <a16:creationId xmlns:a16="http://schemas.microsoft.com/office/drawing/2014/main" id="{AEADA740-BE19-6F46-DCDE-5EA7FD21FE0F}"/>
              </a:ext>
            </a:extLst>
          </p:cNvPr>
          <p:cNvSpPr>
            <a:spLocks noChangeShapeType="1"/>
          </p:cNvSpPr>
          <p:nvPr/>
        </p:nvSpPr>
        <p:spPr bwMode="auto">
          <a:xfrm rot="16200000" flipH="1">
            <a:off x="5082382" y="6273007"/>
            <a:ext cx="149225" cy="1063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GB"/>
          </a:p>
        </p:txBody>
      </p:sp>
      <p:sp>
        <p:nvSpPr>
          <p:cNvPr id="200837" name="Line 133">
            <a:extLst>
              <a:ext uri="{FF2B5EF4-FFF2-40B4-BE49-F238E27FC236}">
                <a16:creationId xmlns:a16="http://schemas.microsoft.com/office/drawing/2014/main" id="{87E1DB88-1702-8328-B3B1-EB79E1B213ED}"/>
              </a:ext>
            </a:extLst>
          </p:cNvPr>
          <p:cNvSpPr>
            <a:spLocks noChangeShapeType="1"/>
          </p:cNvSpPr>
          <p:nvPr/>
        </p:nvSpPr>
        <p:spPr bwMode="auto">
          <a:xfrm rot="16200000" flipH="1" flipV="1">
            <a:off x="4975226" y="6272213"/>
            <a:ext cx="149225" cy="1079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GB"/>
          </a:p>
        </p:txBody>
      </p:sp>
      <p:sp>
        <p:nvSpPr>
          <p:cNvPr id="200838" name="Line 134">
            <a:extLst>
              <a:ext uri="{FF2B5EF4-FFF2-40B4-BE49-F238E27FC236}">
                <a16:creationId xmlns:a16="http://schemas.microsoft.com/office/drawing/2014/main" id="{0CBDBB63-0A9E-C17A-DF72-27406D027AD5}"/>
              </a:ext>
            </a:extLst>
          </p:cNvPr>
          <p:cNvSpPr>
            <a:spLocks noChangeShapeType="1"/>
          </p:cNvSpPr>
          <p:nvPr/>
        </p:nvSpPr>
        <p:spPr bwMode="auto">
          <a:xfrm rot="16200000" flipH="1">
            <a:off x="5776120" y="6273007"/>
            <a:ext cx="149225" cy="1063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GB"/>
          </a:p>
        </p:txBody>
      </p:sp>
      <p:sp>
        <p:nvSpPr>
          <p:cNvPr id="200839" name="Line 135">
            <a:extLst>
              <a:ext uri="{FF2B5EF4-FFF2-40B4-BE49-F238E27FC236}">
                <a16:creationId xmlns:a16="http://schemas.microsoft.com/office/drawing/2014/main" id="{6AF0E999-FABC-4F00-3A8A-2E6B2A16E6C8}"/>
              </a:ext>
            </a:extLst>
          </p:cNvPr>
          <p:cNvSpPr>
            <a:spLocks noChangeShapeType="1"/>
          </p:cNvSpPr>
          <p:nvPr/>
        </p:nvSpPr>
        <p:spPr bwMode="auto">
          <a:xfrm rot="16200000" flipH="1" flipV="1">
            <a:off x="5669757" y="6273007"/>
            <a:ext cx="149225" cy="1063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GB"/>
          </a:p>
        </p:txBody>
      </p:sp>
      <p:sp>
        <p:nvSpPr>
          <p:cNvPr id="200840" name="Line 136">
            <a:extLst>
              <a:ext uri="{FF2B5EF4-FFF2-40B4-BE49-F238E27FC236}">
                <a16:creationId xmlns:a16="http://schemas.microsoft.com/office/drawing/2014/main" id="{ADFFD919-D24F-160A-D4E8-EFD9E759EC56}"/>
              </a:ext>
            </a:extLst>
          </p:cNvPr>
          <p:cNvSpPr>
            <a:spLocks noChangeShapeType="1"/>
          </p:cNvSpPr>
          <p:nvPr/>
        </p:nvSpPr>
        <p:spPr bwMode="auto">
          <a:xfrm rot="16200000" flipH="1">
            <a:off x="6470651" y="6272213"/>
            <a:ext cx="149225" cy="1079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GB"/>
          </a:p>
        </p:txBody>
      </p:sp>
      <p:sp>
        <p:nvSpPr>
          <p:cNvPr id="200841" name="Line 137">
            <a:extLst>
              <a:ext uri="{FF2B5EF4-FFF2-40B4-BE49-F238E27FC236}">
                <a16:creationId xmlns:a16="http://schemas.microsoft.com/office/drawing/2014/main" id="{20135B47-3081-82ED-52D4-A4D273C4A2FB}"/>
              </a:ext>
            </a:extLst>
          </p:cNvPr>
          <p:cNvSpPr>
            <a:spLocks noChangeShapeType="1"/>
          </p:cNvSpPr>
          <p:nvPr/>
        </p:nvSpPr>
        <p:spPr bwMode="auto">
          <a:xfrm rot="16200000" flipH="1" flipV="1">
            <a:off x="6363495" y="6273007"/>
            <a:ext cx="149225" cy="1063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GB"/>
          </a:p>
        </p:txBody>
      </p:sp>
      <p:sp>
        <p:nvSpPr>
          <p:cNvPr id="200842" name="Line 138">
            <a:extLst>
              <a:ext uri="{FF2B5EF4-FFF2-40B4-BE49-F238E27FC236}">
                <a16:creationId xmlns:a16="http://schemas.microsoft.com/office/drawing/2014/main" id="{E4765233-6781-6E98-AA73-CE822D3595AC}"/>
              </a:ext>
            </a:extLst>
          </p:cNvPr>
          <p:cNvSpPr>
            <a:spLocks noChangeShapeType="1"/>
          </p:cNvSpPr>
          <p:nvPr/>
        </p:nvSpPr>
        <p:spPr bwMode="auto">
          <a:xfrm rot="16200000" flipH="1">
            <a:off x="7165182" y="6273007"/>
            <a:ext cx="149225" cy="1063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GB"/>
          </a:p>
        </p:txBody>
      </p:sp>
      <p:sp>
        <p:nvSpPr>
          <p:cNvPr id="200843" name="Line 139">
            <a:extLst>
              <a:ext uri="{FF2B5EF4-FFF2-40B4-BE49-F238E27FC236}">
                <a16:creationId xmlns:a16="http://schemas.microsoft.com/office/drawing/2014/main" id="{34E64DC3-F3EC-09F9-3ADF-B12DF5D54DE8}"/>
              </a:ext>
            </a:extLst>
          </p:cNvPr>
          <p:cNvSpPr>
            <a:spLocks noChangeShapeType="1"/>
          </p:cNvSpPr>
          <p:nvPr/>
        </p:nvSpPr>
        <p:spPr bwMode="auto">
          <a:xfrm rot="16200000" flipH="1" flipV="1">
            <a:off x="7058026" y="6272213"/>
            <a:ext cx="149225" cy="1079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GB"/>
          </a:p>
        </p:txBody>
      </p:sp>
      <p:sp>
        <p:nvSpPr>
          <p:cNvPr id="200850" name="Oval 146">
            <a:extLst>
              <a:ext uri="{FF2B5EF4-FFF2-40B4-BE49-F238E27FC236}">
                <a16:creationId xmlns:a16="http://schemas.microsoft.com/office/drawing/2014/main" id="{D055EC49-35AE-41E3-FEC1-FDB6132E72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57044" y="4374254"/>
            <a:ext cx="268288" cy="247650"/>
          </a:xfrm>
          <a:prstGeom prst="ellipse">
            <a:avLst/>
          </a:prstGeom>
          <a:solidFill>
            <a:srgbClr val="6666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grpSp>
        <p:nvGrpSpPr>
          <p:cNvPr id="200858" name="Group 154">
            <a:extLst>
              <a:ext uri="{FF2B5EF4-FFF2-40B4-BE49-F238E27FC236}">
                <a16:creationId xmlns:a16="http://schemas.microsoft.com/office/drawing/2014/main" id="{B5C66064-665A-A368-6734-591620EC8A66}"/>
              </a:ext>
            </a:extLst>
          </p:cNvPr>
          <p:cNvGrpSpPr>
            <a:grpSpLocks/>
          </p:cNvGrpSpPr>
          <p:nvPr/>
        </p:nvGrpSpPr>
        <p:grpSpPr bwMode="auto">
          <a:xfrm>
            <a:off x="5670550" y="3415859"/>
            <a:ext cx="1068388" cy="638175"/>
            <a:chOff x="4656" y="2142"/>
            <a:chExt cx="673" cy="402"/>
          </a:xfrm>
        </p:grpSpPr>
        <p:sp>
          <p:nvSpPr>
            <p:cNvPr id="200859" name="Freeform 155">
              <a:extLst>
                <a:ext uri="{FF2B5EF4-FFF2-40B4-BE49-F238E27FC236}">
                  <a16:creationId xmlns:a16="http://schemas.microsoft.com/office/drawing/2014/main" id="{7A05F681-4C7A-112D-6A97-B284E139ABE7}"/>
                </a:ext>
              </a:extLst>
            </p:cNvPr>
            <p:cNvSpPr>
              <a:spLocks/>
            </p:cNvSpPr>
            <p:nvPr/>
          </p:nvSpPr>
          <p:spPr bwMode="auto">
            <a:xfrm rot="5210490" flipH="1" flipV="1">
              <a:off x="4792" y="2006"/>
              <a:ext cx="402" cy="673"/>
            </a:xfrm>
            <a:custGeom>
              <a:avLst/>
              <a:gdLst>
                <a:gd name="T0" fmla="*/ 492 w 1059"/>
                <a:gd name="T1" fmla="*/ 69 h 974"/>
                <a:gd name="T2" fmla="*/ 187 w 1059"/>
                <a:gd name="T3" fmla="*/ 327 h 974"/>
                <a:gd name="T4" fmla="*/ 187 w 1059"/>
                <a:gd name="T5" fmla="*/ 606 h 974"/>
                <a:gd name="T6" fmla="*/ 449 w 1059"/>
                <a:gd name="T7" fmla="*/ 886 h 974"/>
                <a:gd name="T8" fmla="*/ 885 w 1059"/>
                <a:gd name="T9" fmla="*/ 864 h 974"/>
                <a:gd name="T10" fmla="*/ 885 w 1059"/>
                <a:gd name="T11" fmla="*/ 456 h 974"/>
                <a:gd name="T12" fmla="*/ 916 w 1059"/>
                <a:gd name="T13" fmla="*/ 274 h 974"/>
                <a:gd name="T14" fmla="*/ 798 w 1059"/>
                <a:gd name="T15" fmla="*/ 90 h 974"/>
                <a:gd name="T16" fmla="*/ 492 w 1059"/>
                <a:gd name="T17" fmla="*/ 69 h 9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59" h="974">
                  <a:moveTo>
                    <a:pt x="492" y="69"/>
                  </a:moveTo>
                  <a:cubicBezTo>
                    <a:pt x="262" y="68"/>
                    <a:pt x="81" y="237"/>
                    <a:pt x="187" y="327"/>
                  </a:cubicBezTo>
                  <a:cubicBezTo>
                    <a:pt x="0" y="393"/>
                    <a:pt x="37" y="538"/>
                    <a:pt x="187" y="606"/>
                  </a:cubicBezTo>
                  <a:cubicBezTo>
                    <a:pt x="94" y="713"/>
                    <a:pt x="181" y="934"/>
                    <a:pt x="449" y="886"/>
                  </a:cubicBezTo>
                  <a:cubicBezTo>
                    <a:pt x="567" y="974"/>
                    <a:pt x="860" y="956"/>
                    <a:pt x="885" y="864"/>
                  </a:cubicBezTo>
                  <a:cubicBezTo>
                    <a:pt x="958" y="792"/>
                    <a:pt x="994" y="568"/>
                    <a:pt x="885" y="456"/>
                  </a:cubicBezTo>
                  <a:cubicBezTo>
                    <a:pt x="1016" y="421"/>
                    <a:pt x="1059" y="326"/>
                    <a:pt x="916" y="274"/>
                  </a:cubicBezTo>
                  <a:cubicBezTo>
                    <a:pt x="1046" y="163"/>
                    <a:pt x="928" y="59"/>
                    <a:pt x="798" y="90"/>
                  </a:cubicBezTo>
                  <a:cubicBezTo>
                    <a:pt x="767" y="16"/>
                    <a:pt x="573" y="0"/>
                    <a:pt x="492" y="69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00860" name="Text Box 156">
              <a:extLst>
                <a:ext uri="{FF2B5EF4-FFF2-40B4-BE49-F238E27FC236}">
                  <a16:creationId xmlns:a16="http://schemas.microsoft.com/office/drawing/2014/main" id="{BB1AEC4B-2804-C2AF-7405-16F233FDC8D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84" y="2217"/>
              <a:ext cx="609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it-IT" altLang="it-IT" dirty="0"/>
                <a:t>Internet</a:t>
              </a:r>
              <a:endParaRPr lang="en-US" altLang="it-IT" dirty="0"/>
            </a:p>
          </p:txBody>
        </p:sp>
      </p:grpSp>
      <p:sp>
        <p:nvSpPr>
          <p:cNvPr id="164" name="Rectangle: Rounded Corners 163">
            <a:extLst>
              <a:ext uri="{FF2B5EF4-FFF2-40B4-BE49-F238E27FC236}">
                <a16:creationId xmlns:a16="http://schemas.microsoft.com/office/drawing/2014/main" id="{C2CF5FFF-D6D1-ECEC-4B31-CAFC0595F510}"/>
              </a:ext>
            </a:extLst>
          </p:cNvPr>
          <p:cNvSpPr/>
          <p:nvPr/>
        </p:nvSpPr>
        <p:spPr>
          <a:xfrm>
            <a:off x="4891315" y="5323362"/>
            <a:ext cx="1162050" cy="1020766"/>
          </a:xfrm>
          <a:prstGeom prst="roundRect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75" name="AutoShape 104">
            <a:extLst>
              <a:ext uri="{FF2B5EF4-FFF2-40B4-BE49-F238E27FC236}">
                <a16:creationId xmlns:a16="http://schemas.microsoft.com/office/drawing/2014/main" id="{59B34A41-6AC9-0418-CD94-6123205A9B44}"/>
              </a:ext>
            </a:extLst>
          </p:cNvPr>
          <p:cNvCxnSpPr>
            <a:cxnSpLocks noChangeShapeType="1"/>
            <a:stCxn id="200850" idx="0"/>
            <a:endCxn id="200859" idx="1"/>
          </p:cNvCxnSpPr>
          <p:nvPr/>
        </p:nvCxnSpPr>
        <p:spPr bwMode="auto">
          <a:xfrm flipV="1">
            <a:off x="5691188" y="3949907"/>
            <a:ext cx="350483" cy="42434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8" name="AutoShape 104">
            <a:extLst>
              <a:ext uri="{FF2B5EF4-FFF2-40B4-BE49-F238E27FC236}">
                <a16:creationId xmlns:a16="http://schemas.microsoft.com/office/drawing/2014/main" id="{A4AC307B-D992-B1C9-037A-1DFAAAE01FD9}"/>
              </a:ext>
            </a:extLst>
          </p:cNvPr>
          <p:cNvCxnSpPr>
            <a:cxnSpLocks noChangeShapeType="1"/>
            <a:stCxn id="200786" idx="0"/>
            <a:endCxn id="200859" idx="2"/>
          </p:cNvCxnSpPr>
          <p:nvPr/>
        </p:nvCxnSpPr>
        <p:spPr bwMode="auto">
          <a:xfrm flipH="1" flipV="1">
            <a:off x="6347243" y="3933045"/>
            <a:ext cx="278984" cy="441209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81" name="Rectangle: Rounded Corners 180">
            <a:extLst>
              <a:ext uri="{FF2B5EF4-FFF2-40B4-BE49-F238E27FC236}">
                <a16:creationId xmlns:a16="http://schemas.microsoft.com/office/drawing/2014/main" id="{DE86F496-B3A1-6B04-3143-313BBB859A9F}"/>
              </a:ext>
            </a:extLst>
          </p:cNvPr>
          <p:cNvSpPr/>
          <p:nvPr/>
        </p:nvSpPr>
        <p:spPr>
          <a:xfrm>
            <a:off x="6272213" y="5343752"/>
            <a:ext cx="1162050" cy="1020766"/>
          </a:xfrm>
          <a:prstGeom prst="roundRect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2" name="Oval 82">
            <a:extLst>
              <a:ext uri="{FF2B5EF4-FFF2-40B4-BE49-F238E27FC236}">
                <a16:creationId xmlns:a16="http://schemas.microsoft.com/office/drawing/2014/main" id="{0080C01E-2224-84CD-BD2F-01A22D55B6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82200" y="2209800"/>
            <a:ext cx="268287" cy="247650"/>
          </a:xfrm>
          <a:prstGeom prst="ellipse">
            <a:avLst/>
          </a:prstGeom>
          <a:solidFill>
            <a:srgbClr val="6666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sp>
        <p:nvSpPr>
          <p:cNvPr id="183" name="Oval 84">
            <a:extLst>
              <a:ext uri="{FF2B5EF4-FFF2-40B4-BE49-F238E27FC236}">
                <a16:creationId xmlns:a16="http://schemas.microsoft.com/office/drawing/2014/main" id="{14D3E4BE-2E83-9B25-EC63-BBCA3D28E2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60667" y="3250510"/>
            <a:ext cx="266700" cy="249237"/>
          </a:xfrm>
          <a:prstGeom prst="ellipse">
            <a:avLst/>
          </a:prstGeom>
          <a:solidFill>
            <a:srgbClr val="99CC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sp>
        <p:nvSpPr>
          <p:cNvPr id="184" name="Oval 85">
            <a:extLst>
              <a:ext uri="{FF2B5EF4-FFF2-40B4-BE49-F238E27FC236}">
                <a16:creationId xmlns:a16="http://schemas.microsoft.com/office/drawing/2014/main" id="{7CD9D9F0-C204-7ACB-689A-10130BC086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54406" y="3250510"/>
            <a:ext cx="268287" cy="249237"/>
          </a:xfrm>
          <a:prstGeom prst="ellipse">
            <a:avLst/>
          </a:prstGeom>
          <a:solidFill>
            <a:srgbClr val="99CC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sp>
        <p:nvSpPr>
          <p:cNvPr id="185" name="Oval 86">
            <a:extLst>
              <a:ext uri="{FF2B5EF4-FFF2-40B4-BE49-F238E27FC236}">
                <a16:creationId xmlns:a16="http://schemas.microsoft.com/office/drawing/2014/main" id="{C3D2E288-82B2-96F6-B74F-21D576F073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49730" y="3250510"/>
            <a:ext cx="266700" cy="249237"/>
          </a:xfrm>
          <a:prstGeom prst="ellipse">
            <a:avLst/>
          </a:prstGeom>
          <a:solidFill>
            <a:srgbClr val="99CC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cxnSp>
        <p:nvCxnSpPr>
          <p:cNvPr id="186" name="AutoShape 90">
            <a:extLst>
              <a:ext uri="{FF2B5EF4-FFF2-40B4-BE49-F238E27FC236}">
                <a16:creationId xmlns:a16="http://schemas.microsoft.com/office/drawing/2014/main" id="{2FA471D6-1391-6A3F-6E5E-5470EE377FDA}"/>
              </a:ext>
            </a:extLst>
          </p:cNvPr>
          <p:cNvCxnSpPr>
            <a:cxnSpLocks noChangeShapeType="1"/>
            <a:stCxn id="182" idx="4"/>
            <a:endCxn id="193" idx="0"/>
          </p:cNvCxnSpPr>
          <p:nvPr/>
        </p:nvCxnSpPr>
        <p:spPr bwMode="auto">
          <a:xfrm flipH="1">
            <a:off x="8600280" y="2457450"/>
            <a:ext cx="1516064" cy="79306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7" name="AutoShape 91">
            <a:extLst>
              <a:ext uri="{FF2B5EF4-FFF2-40B4-BE49-F238E27FC236}">
                <a16:creationId xmlns:a16="http://schemas.microsoft.com/office/drawing/2014/main" id="{B57DAE7B-EF79-1BE1-E283-15533D2B649D}"/>
              </a:ext>
            </a:extLst>
          </p:cNvPr>
          <p:cNvCxnSpPr>
            <a:cxnSpLocks noChangeShapeType="1"/>
            <a:stCxn id="215" idx="4"/>
            <a:endCxn id="184" idx="0"/>
          </p:cNvCxnSpPr>
          <p:nvPr/>
        </p:nvCxnSpPr>
        <p:spPr bwMode="auto">
          <a:xfrm>
            <a:off x="9181305" y="2457450"/>
            <a:ext cx="807245" cy="79306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8" name="AutoShape 92">
            <a:extLst>
              <a:ext uri="{FF2B5EF4-FFF2-40B4-BE49-F238E27FC236}">
                <a16:creationId xmlns:a16="http://schemas.microsoft.com/office/drawing/2014/main" id="{D9AF8EBF-A303-8C96-7B29-03CBB87F4A52}"/>
              </a:ext>
            </a:extLst>
          </p:cNvPr>
          <p:cNvCxnSpPr>
            <a:cxnSpLocks noChangeShapeType="1"/>
            <a:stCxn id="215" idx="4"/>
            <a:endCxn id="183" idx="0"/>
          </p:cNvCxnSpPr>
          <p:nvPr/>
        </p:nvCxnSpPr>
        <p:spPr bwMode="auto">
          <a:xfrm>
            <a:off x="9181305" y="2457450"/>
            <a:ext cx="112712" cy="79306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9" name="AutoShape 94">
            <a:extLst>
              <a:ext uri="{FF2B5EF4-FFF2-40B4-BE49-F238E27FC236}">
                <a16:creationId xmlns:a16="http://schemas.microsoft.com/office/drawing/2014/main" id="{56156A7E-ACCD-9E5B-FDDD-7FC01408CA0D}"/>
              </a:ext>
            </a:extLst>
          </p:cNvPr>
          <p:cNvCxnSpPr>
            <a:cxnSpLocks noChangeShapeType="1"/>
            <a:stCxn id="182" idx="4"/>
            <a:endCxn id="184" idx="0"/>
          </p:cNvCxnSpPr>
          <p:nvPr/>
        </p:nvCxnSpPr>
        <p:spPr bwMode="auto">
          <a:xfrm flipH="1">
            <a:off x="9988550" y="2457450"/>
            <a:ext cx="127794" cy="79306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0" name="AutoShape 96">
            <a:extLst>
              <a:ext uri="{FF2B5EF4-FFF2-40B4-BE49-F238E27FC236}">
                <a16:creationId xmlns:a16="http://schemas.microsoft.com/office/drawing/2014/main" id="{DA264B3D-B511-6748-A80E-9DCF92BB40FB}"/>
              </a:ext>
            </a:extLst>
          </p:cNvPr>
          <p:cNvCxnSpPr>
            <a:cxnSpLocks noChangeShapeType="1"/>
            <a:stCxn id="182" idx="4"/>
            <a:endCxn id="183" idx="0"/>
          </p:cNvCxnSpPr>
          <p:nvPr/>
        </p:nvCxnSpPr>
        <p:spPr bwMode="auto">
          <a:xfrm flipH="1">
            <a:off x="9294017" y="2457450"/>
            <a:ext cx="822327" cy="79306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1" name="AutoShape 99">
            <a:extLst>
              <a:ext uri="{FF2B5EF4-FFF2-40B4-BE49-F238E27FC236}">
                <a16:creationId xmlns:a16="http://schemas.microsoft.com/office/drawing/2014/main" id="{02B8FDF8-BAFF-BA85-7E20-51F7F1CFFD31}"/>
              </a:ext>
            </a:extLst>
          </p:cNvPr>
          <p:cNvCxnSpPr>
            <a:cxnSpLocks noChangeShapeType="1"/>
            <a:stCxn id="215" idx="4"/>
            <a:endCxn id="185" idx="0"/>
          </p:cNvCxnSpPr>
          <p:nvPr/>
        </p:nvCxnSpPr>
        <p:spPr bwMode="auto">
          <a:xfrm>
            <a:off x="9181305" y="2457450"/>
            <a:ext cx="1501775" cy="79306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2" name="AutoShape 101">
            <a:extLst>
              <a:ext uri="{FF2B5EF4-FFF2-40B4-BE49-F238E27FC236}">
                <a16:creationId xmlns:a16="http://schemas.microsoft.com/office/drawing/2014/main" id="{D437DC87-3867-FDA0-9372-10C57BB65FD2}"/>
              </a:ext>
            </a:extLst>
          </p:cNvPr>
          <p:cNvCxnSpPr>
            <a:cxnSpLocks noChangeShapeType="1"/>
            <a:stCxn id="182" idx="4"/>
            <a:endCxn id="185" idx="0"/>
          </p:cNvCxnSpPr>
          <p:nvPr/>
        </p:nvCxnSpPr>
        <p:spPr bwMode="auto">
          <a:xfrm>
            <a:off x="10116344" y="2457450"/>
            <a:ext cx="566736" cy="79306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93" name="Oval 102">
            <a:extLst>
              <a:ext uri="{FF2B5EF4-FFF2-40B4-BE49-F238E27FC236}">
                <a16:creationId xmlns:a16="http://schemas.microsoft.com/office/drawing/2014/main" id="{46317043-9037-B934-8AA6-CAC094D785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66930" y="3250510"/>
            <a:ext cx="266700" cy="249237"/>
          </a:xfrm>
          <a:prstGeom prst="ellipse">
            <a:avLst/>
          </a:prstGeom>
          <a:solidFill>
            <a:srgbClr val="99CC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cxnSp>
        <p:nvCxnSpPr>
          <p:cNvPr id="194" name="AutoShape 104">
            <a:extLst>
              <a:ext uri="{FF2B5EF4-FFF2-40B4-BE49-F238E27FC236}">
                <a16:creationId xmlns:a16="http://schemas.microsoft.com/office/drawing/2014/main" id="{9C1E57D6-115F-6B0B-017F-247709ED5C64}"/>
              </a:ext>
            </a:extLst>
          </p:cNvPr>
          <p:cNvCxnSpPr>
            <a:cxnSpLocks noChangeShapeType="1"/>
            <a:stCxn id="215" idx="4"/>
            <a:endCxn id="193" idx="0"/>
          </p:cNvCxnSpPr>
          <p:nvPr/>
        </p:nvCxnSpPr>
        <p:spPr bwMode="auto">
          <a:xfrm flipH="1">
            <a:off x="8600280" y="2457450"/>
            <a:ext cx="581025" cy="79306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95" name="Oval 108">
            <a:extLst>
              <a:ext uri="{FF2B5EF4-FFF2-40B4-BE49-F238E27FC236}">
                <a16:creationId xmlns:a16="http://schemas.microsoft.com/office/drawing/2014/main" id="{829B99A2-BE7F-6C89-6777-202FD6D453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60667" y="3847410"/>
            <a:ext cx="266700" cy="249237"/>
          </a:xfrm>
          <a:prstGeom prst="ellipse">
            <a:avLst/>
          </a:prstGeom>
          <a:solidFill>
            <a:srgbClr val="99CC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sp>
        <p:nvSpPr>
          <p:cNvPr id="196" name="Oval 109">
            <a:extLst>
              <a:ext uri="{FF2B5EF4-FFF2-40B4-BE49-F238E27FC236}">
                <a16:creationId xmlns:a16="http://schemas.microsoft.com/office/drawing/2014/main" id="{D43D00FE-3615-82FF-CFE4-697821B793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54406" y="3847410"/>
            <a:ext cx="268287" cy="249237"/>
          </a:xfrm>
          <a:prstGeom prst="ellipse">
            <a:avLst/>
          </a:prstGeom>
          <a:solidFill>
            <a:srgbClr val="99CC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sp>
        <p:nvSpPr>
          <p:cNvPr id="197" name="Oval 110">
            <a:extLst>
              <a:ext uri="{FF2B5EF4-FFF2-40B4-BE49-F238E27FC236}">
                <a16:creationId xmlns:a16="http://schemas.microsoft.com/office/drawing/2014/main" id="{5F5E9E87-22EA-4B02-00A8-CF3EA12B54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49730" y="3847410"/>
            <a:ext cx="266700" cy="249237"/>
          </a:xfrm>
          <a:prstGeom prst="ellipse">
            <a:avLst/>
          </a:prstGeom>
          <a:solidFill>
            <a:srgbClr val="99CC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sp>
        <p:nvSpPr>
          <p:cNvPr id="198" name="Oval 114">
            <a:extLst>
              <a:ext uri="{FF2B5EF4-FFF2-40B4-BE49-F238E27FC236}">
                <a16:creationId xmlns:a16="http://schemas.microsoft.com/office/drawing/2014/main" id="{B4CDC918-BB0B-3BCA-6EE9-C5850C143E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66930" y="3847410"/>
            <a:ext cx="266700" cy="249237"/>
          </a:xfrm>
          <a:prstGeom prst="ellipse">
            <a:avLst/>
          </a:prstGeom>
          <a:solidFill>
            <a:srgbClr val="99CC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cxnSp>
        <p:nvCxnSpPr>
          <p:cNvPr id="199" name="AutoShape 116">
            <a:extLst>
              <a:ext uri="{FF2B5EF4-FFF2-40B4-BE49-F238E27FC236}">
                <a16:creationId xmlns:a16="http://schemas.microsoft.com/office/drawing/2014/main" id="{28C07106-5938-122E-BF3C-D79B5A9D0553}"/>
              </a:ext>
            </a:extLst>
          </p:cNvPr>
          <p:cNvCxnSpPr>
            <a:cxnSpLocks noChangeShapeType="1"/>
            <a:stCxn id="195" idx="0"/>
            <a:endCxn id="193" idx="4"/>
          </p:cNvCxnSpPr>
          <p:nvPr/>
        </p:nvCxnSpPr>
        <p:spPr bwMode="auto">
          <a:xfrm flipH="1" flipV="1">
            <a:off x="8600281" y="3499747"/>
            <a:ext cx="693737" cy="3476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0" name="AutoShape 117">
            <a:extLst>
              <a:ext uri="{FF2B5EF4-FFF2-40B4-BE49-F238E27FC236}">
                <a16:creationId xmlns:a16="http://schemas.microsoft.com/office/drawing/2014/main" id="{4432C5F6-1D38-FA2E-2D9E-2D8AE9092DB7}"/>
              </a:ext>
            </a:extLst>
          </p:cNvPr>
          <p:cNvCxnSpPr>
            <a:cxnSpLocks noChangeShapeType="1"/>
            <a:stCxn id="195" idx="0"/>
            <a:endCxn id="183" idx="4"/>
          </p:cNvCxnSpPr>
          <p:nvPr/>
        </p:nvCxnSpPr>
        <p:spPr bwMode="auto">
          <a:xfrm flipV="1">
            <a:off x="9294017" y="3499747"/>
            <a:ext cx="0" cy="3476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1" name="AutoShape 118">
            <a:extLst>
              <a:ext uri="{FF2B5EF4-FFF2-40B4-BE49-F238E27FC236}">
                <a16:creationId xmlns:a16="http://schemas.microsoft.com/office/drawing/2014/main" id="{6C78A21A-7FE9-E077-7C13-CE0C16620DEB}"/>
              </a:ext>
            </a:extLst>
          </p:cNvPr>
          <p:cNvCxnSpPr>
            <a:cxnSpLocks noChangeShapeType="1"/>
            <a:stCxn id="198" idx="0"/>
            <a:endCxn id="193" idx="4"/>
          </p:cNvCxnSpPr>
          <p:nvPr/>
        </p:nvCxnSpPr>
        <p:spPr bwMode="auto">
          <a:xfrm flipV="1">
            <a:off x="8600280" y="3499747"/>
            <a:ext cx="0" cy="3476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2" name="AutoShape 119">
            <a:extLst>
              <a:ext uri="{FF2B5EF4-FFF2-40B4-BE49-F238E27FC236}">
                <a16:creationId xmlns:a16="http://schemas.microsoft.com/office/drawing/2014/main" id="{5C3F6DCD-AEDA-F453-B4B0-9B2921FE9319}"/>
              </a:ext>
            </a:extLst>
          </p:cNvPr>
          <p:cNvCxnSpPr>
            <a:cxnSpLocks noChangeShapeType="1"/>
            <a:stCxn id="198" idx="0"/>
            <a:endCxn id="183" idx="4"/>
          </p:cNvCxnSpPr>
          <p:nvPr/>
        </p:nvCxnSpPr>
        <p:spPr bwMode="auto">
          <a:xfrm flipV="1">
            <a:off x="8600281" y="3499747"/>
            <a:ext cx="693737" cy="3476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3" name="AutoShape 120">
            <a:extLst>
              <a:ext uri="{FF2B5EF4-FFF2-40B4-BE49-F238E27FC236}">
                <a16:creationId xmlns:a16="http://schemas.microsoft.com/office/drawing/2014/main" id="{ED920F7F-D3E7-6AED-C92B-746F75D09267}"/>
              </a:ext>
            </a:extLst>
          </p:cNvPr>
          <p:cNvCxnSpPr>
            <a:cxnSpLocks noChangeShapeType="1"/>
            <a:stCxn id="197" idx="0"/>
            <a:endCxn id="184" idx="4"/>
          </p:cNvCxnSpPr>
          <p:nvPr/>
        </p:nvCxnSpPr>
        <p:spPr bwMode="auto">
          <a:xfrm flipH="1" flipV="1">
            <a:off x="9989342" y="3499747"/>
            <a:ext cx="693738" cy="3476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4" name="AutoShape 121">
            <a:extLst>
              <a:ext uri="{FF2B5EF4-FFF2-40B4-BE49-F238E27FC236}">
                <a16:creationId xmlns:a16="http://schemas.microsoft.com/office/drawing/2014/main" id="{119B345A-DF77-0DE1-705F-C31B7A457786}"/>
              </a:ext>
            </a:extLst>
          </p:cNvPr>
          <p:cNvCxnSpPr>
            <a:cxnSpLocks noChangeShapeType="1"/>
            <a:stCxn id="197" idx="0"/>
            <a:endCxn id="185" idx="4"/>
          </p:cNvCxnSpPr>
          <p:nvPr/>
        </p:nvCxnSpPr>
        <p:spPr bwMode="auto">
          <a:xfrm flipV="1">
            <a:off x="10683080" y="3499747"/>
            <a:ext cx="0" cy="3476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5" name="AutoShape 122">
            <a:extLst>
              <a:ext uri="{FF2B5EF4-FFF2-40B4-BE49-F238E27FC236}">
                <a16:creationId xmlns:a16="http://schemas.microsoft.com/office/drawing/2014/main" id="{E8A0D897-3F0C-764B-07EA-AF0BE11677F0}"/>
              </a:ext>
            </a:extLst>
          </p:cNvPr>
          <p:cNvCxnSpPr>
            <a:cxnSpLocks noChangeShapeType="1"/>
            <a:stCxn id="196" idx="0"/>
            <a:endCxn id="184" idx="4"/>
          </p:cNvCxnSpPr>
          <p:nvPr/>
        </p:nvCxnSpPr>
        <p:spPr bwMode="auto">
          <a:xfrm flipV="1">
            <a:off x="9989342" y="3499747"/>
            <a:ext cx="0" cy="3476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6" name="AutoShape 123">
            <a:extLst>
              <a:ext uri="{FF2B5EF4-FFF2-40B4-BE49-F238E27FC236}">
                <a16:creationId xmlns:a16="http://schemas.microsoft.com/office/drawing/2014/main" id="{6D07AA68-862F-A74F-06B6-0F85E2E136C9}"/>
              </a:ext>
            </a:extLst>
          </p:cNvPr>
          <p:cNvCxnSpPr>
            <a:cxnSpLocks noChangeShapeType="1"/>
            <a:stCxn id="196" idx="0"/>
            <a:endCxn id="185" idx="4"/>
          </p:cNvCxnSpPr>
          <p:nvPr/>
        </p:nvCxnSpPr>
        <p:spPr bwMode="auto">
          <a:xfrm flipV="1">
            <a:off x="9989342" y="3499747"/>
            <a:ext cx="693738" cy="3476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07" name="Line 132">
            <a:extLst>
              <a:ext uri="{FF2B5EF4-FFF2-40B4-BE49-F238E27FC236}">
                <a16:creationId xmlns:a16="http://schemas.microsoft.com/office/drawing/2014/main" id="{B448C46D-D209-F461-903B-BA051B316349}"/>
              </a:ext>
            </a:extLst>
          </p:cNvPr>
          <p:cNvSpPr>
            <a:spLocks noChangeShapeType="1"/>
          </p:cNvSpPr>
          <p:nvPr/>
        </p:nvSpPr>
        <p:spPr bwMode="auto">
          <a:xfrm rot="16200000" flipH="1">
            <a:off x="8572499" y="4108553"/>
            <a:ext cx="149225" cy="1063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GB"/>
          </a:p>
        </p:txBody>
      </p:sp>
      <p:sp>
        <p:nvSpPr>
          <p:cNvPr id="208" name="Line 133">
            <a:extLst>
              <a:ext uri="{FF2B5EF4-FFF2-40B4-BE49-F238E27FC236}">
                <a16:creationId xmlns:a16="http://schemas.microsoft.com/office/drawing/2014/main" id="{E12B0D0C-A493-A0D7-563B-FED8106047E7}"/>
              </a:ext>
            </a:extLst>
          </p:cNvPr>
          <p:cNvSpPr>
            <a:spLocks noChangeShapeType="1"/>
          </p:cNvSpPr>
          <p:nvPr/>
        </p:nvSpPr>
        <p:spPr bwMode="auto">
          <a:xfrm rot="16200000" flipH="1" flipV="1">
            <a:off x="8465343" y="4107759"/>
            <a:ext cx="149225" cy="1079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GB"/>
          </a:p>
        </p:txBody>
      </p:sp>
      <p:sp>
        <p:nvSpPr>
          <p:cNvPr id="209" name="Line 134">
            <a:extLst>
              <a:ext uri="{FF2B5EF4-FFF2-40B4-BE49-F238E27FC236}">
                <a16:creationId xmlns:a16="http://schemas.microsoft.com/office/drawing/2014/main" id="{A54605DA-3E51-D15C-1D7A-1C605E288E85}"/>
              </a:ext>
            </a:extLst>
          </p:cNvPr>
          <p:cNvSpPr>
            <a:spLocks noChangeShapeType="1"/>
          </p:cNvSpPr>
          <p:nvPr/>
        </p:nvSpPr>
        <p:spPr bwMode="auto">
          <a:xfrm rot="16200000" flipH="1">
            <a:off x="9266237" y="4108553"/>
            <a:ext cx="149225" cy="1063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GB"/>
          </a:p>
        </p:txBody>
      </p:sp>
      <p:sp>
        <p:nvSpPr>
          <p:cNvPr id="210" name="Line 135">
            <a:extLst>
              <a:ext uri="{FF2B5EF4-FFF2-40B4-BE49-F238E27FC236}">
                <a16:creationId xmlns:a16="http://schemas.microsoft.com/office/drawing/2014/main" id="{80A12A01-ACAB-7AD8-FEDB-172177EF5D31}"/>
              </a:ext>
            </a:extLst>
          </p:cNvPr>
          <p:cNvSpPr>
            <a:spLocks noChangeShapeType="1"/>
          </p:cNvSpPr>
          <p:nvPr/>
        </p:nvSpPr>
        <p:spPr bwMode="auto">
          <a:xfrm rot="16200000" flipH="1" flipV="1">
            <a:off x="9159874" y="4108553"/>
            <a:ext cx="149225" cy="1063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GB"/>
          </a:p>
        </p:txBody>
      </p:sp>
      <p:sp>
        <p:nvSpPr>
          <p:cNvPr id="215" name="Oval 146">
            <a:extLst>
              <a:ext uri="{FF2B5EF4-FFF2-40B4-BE49-F238E27FC236}">
                <a16:creationId xmlns:a16="http://schemas.microsoft.com/office/drawing/2014/main" id="{D320367D-F953-8168-5F5A-53E6F3E85B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47161" y="2209800"/>
            <a:ext cx="268288" cy="247650"/>
          </a:xfrm>
          <a:prstGeom prst="ellipse">
            <a:avLst/>
          </a:prstGeom>
          <a:solidFill>
            <a:srgbClr val="6666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grpSp>
        <p:nvGrpSpPr>
          <p:cNvPr id="216" name="Group 154">
            <a:extLst>
              <a:ext uri="{FF2B5EF4-FFF2-40B4-BE49-F238E27FC236}">
                <a16:creationId xmlns:a16="http://schemas.microsoft.com/office/drawing/2014/main" id="{5B8ED706-0323-F6F0-3163-090107529A25}"/>
              </a:ext>
            </a:extLst>
          </p:cNvPr>
          <p:cNvGrpSpPr>
            <a:grpSpLocks/>
          </p:cNvGrpSpPr>
          <p:nvPr/>
        </p:nvGrpSpPr>
        <p:grpSpPr bwMode="auto">
          <a:xfrm>
            <a:off x="9855992" y="4403381"/>
            <a:ext cx="1068388" cy="638175"/>
            <a:chOff x="4656" y="2142"/>
            <a:chExt cx="673" cy="402"/>
          </a:xfrm>
        </p:grpSpPr>
        <p:sp>
          <p:nvSpPr>
            <p:cNvPr id="217" name="Freeform 155">
              <a:extLst>
                <a:ext uri="{FF2B5EF4-FFF2-40B4-BE49-F238E27FC236}">
                  <a16:creationId xmlns:a16="http://schemas.microsoft.com/office/drawing/2014/main" id="{D13E7BD5-6E35-A833-3FBC-C2296619D760}"/>
                </a:ext>
              </a:extLst>
            </p:cNvPr>
            <p:cNvSpPr>
              <a:spLocks/>
            </p:cNvSpPr>
            <p:nvPr/>
          </p:nvSpPr>
          <p:spPr bwMode="auto">
            <a:xfrm rot="5210490" flipH="1" flipV="1">
              <a:off x="4792" y="2006"/>
              <a:ext cx="402" cy="673"/>
            </a:xfrm>
            <a:custGeom>
              <a:avLst/>
              <a:gdLst>
                <a:gd name="T0" fmla="*/ 492 w 1059"/>
                <a:gd name="T1" fmla="*/ 69 h 974"/>
                <a:gd name="T2" fmla="*/ 187 w 1059"/>
                <a:gd name="T3" fmla="*/ 327 h 974"/>
                <a:gd name="T4" fmla="*/ 187 w 1059"/>
                <a:gd name="T5" fmla="*/ 606 h 974"/>
                <a:gd name="T6" fmla="*/ 449 w 1059"/>
                <a:gd name="T7" fmla="*/ 886 h 974"/>
                <a:gd name="T8" fmla="*/ 885 w 1059"/>
                <a:gd name="T9" fmla="*/ 864 h 974"/>
                <a:gd name="T10" fmla="*/ 885 w 1059"/>
                <a:gd name="T11" fmla="*/ 456 h 974"/>
                <a:gd name="T12" fmla="*/ 916 w 1059"/>
                <a:gd name="T13" fmla="*/ 274 h 974"/>
                <a:gd name="T14" fmla="*/ 798 w 1059"/>
                <a:gd name="T15" fmla="*/ 90 h 974"/>
                <a:gd name="T16" fmla="*/ 492 w 1059"/>
                <a:gd name="T17" fmla="*/ 69 h 9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59" h="974">
                  <a:moveTo>
                    <a:pt x="492" y="69"/>
                  </a:moveTo>
                  <a:cubicBezTo>
                    <a:pt x="262" y="68"/>
                    <a:pt x="81" y="237"/>
                    <a:pt x="187" y="327"/>
                  </a:cubicBezTo>
                  <a:cubicBezTo>
                    <a:pt x="0" y="393"/>
                    <a:pt x="37" y="538"/>
                    <a:pt x="187" y="606"/>
                  </a:cubicBezTo>
                  <a:cubicBezTo>
                    <a:pt x="94" y="713"/>
                    <a:pt x="181" y="934"/>
                    <a:pt x="449" y="886"/>
                  </a:cubicBezTo>
                  <a:cubicBezTo>
                    <a:pt x="567" y="974"/>
                    <a:pt x="860" y="956"/>
                    <a:pt x="885" y="864"/>
                  </a:cubicBezTo>
                  <a:cubicBezTo>
                    <a:pt x="958" y="792"/>
                    <a:pt x="994" y="568"/>
                    <a:pt x="885" y="456"/>
                  </a:cubicBezTo>
                  <a:cubicBezTo>
                    <a:pt x="1016" y="421"/>
                    <a:pt x="1059" y="326"/>
                    <a:pt x="916" y="274"/>
                  </a:cubicBezTo>
                  <a:cubicBezTo>
                    <a:pt x="1046" y="163"/>
                    <a:pt x="928" y="59"/>
                    <a:pt x="798" y="90"/>
                  </a:cubicBezTo>
                  <a:cubicBezTo>
                    <a:pt x="767" y="16"/>
                    <a:pt x="573" y="0"/>
                    <a:pt x="492" y="69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18" name="Text Box 156">
              <a:extLst>
                <a:ext uri="{FF2B5EF4-FFF2-40B4-BE49-F238E27FC236}">
                  <a16:creationId xmlns:a16="http://schemas.microsoft.com/office/drawing/2014/main" id="{189C12C6-4F2B-5377-F713-D155F59E461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84" y="2217"/>
              <a:ext cx="609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it-IT" altLang="it-IT" dirty="0"/>
                <a:t>Internet</a:t>
              </a:r>
              <a:endParaRPr lang="en-US" altLang="it-IT" dirty="0"/>
            </a:p>
          </p:txBody>
        </p:sp>
      </p:grpSp>
      <p:sp>
        <p:nvSpPr>
          <p:cNvPr id="219" name="Rectangle: Rounded Corners 218">
            <a:extLst>
              <a:ext uri="{FF2B5EF4-FFF2-40B4-BE49-F238E27FC236}">
                <a16:creationId xmlns:a16="http://schemas.microsoft.com/office/drawing/2014/main" id="{46178841-845B-29DD-5D4D-81756C1E56E3}"/>
              </a:ext>
            </a:extLst>
          </p:cNvPr>
          <p:cNvSpPr/>
          <p:nvPr/>
        </p:nvSpPr>
        <p:spPr>
          <a:xfrm>
            <a:off x="8381432" y="3158908"/>
            <a:ext cx="1162050" cy="1020766"/>
          </a:xfrm>
          <a:prstGeom prst="roundRect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20" name="AutoShape 104">
            <a:extLst>
              <a:ext uri="{FF2B5EF4-FFF2-40B4-BE49-F238E27FC236}">
                <a16:creationId xmlns:a16="http://schemas.microsoft.com/office/drawing/2014/main" id="{212AD46C-4896-037E-F751-B1C40FE5E318}"/>
              </a:ext>
            </a:extLst>
          </p:cNvPr>
          <p:cNvCxnSpPr>
            <a:cxnSpLocks noChangeShapeType="1"/>
            <a:endCxn id="218" idx="0"/>
          </p:cNvCxnSpPr>
          <p:nvPr/>
        </p:nvCxnSpPr>
        <p:spPr bwMode="auto">
          <a:xfrm>
            <a:off x="9981406" y="4087122"/>
            <a:ext cx="402430" cy="43532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1" name="AutoShape 104">
            <a:extLst>
              <a:ext uri="{FF2B5EF4-FFF2-40B4-BE49-F238E27FC236}">
                <a16:creationId xmlns:a16="http://schemas.microsoft.com/office/drawing/2014/main" id="{EB111680-D803-167D-88DE-182CD7F8C1B2}"/>
              </a:ext>
            </a:extLst>
          </p:cNvPr>
          <p:cNvCxnSpPr>
            <a:cxnSpLocks noChangeShapeType="1"/>
            <a:endCxn id="218" idx="0"/>
          </p:cNvCxnSpPr>
          <p:nvPr/>
        </p:nvCxnSpPr>
        <p:spPr bwMode="auto">
          <a:xfrm flipH="1">
            <a:off x="10383836" y="4087122"/>
            <a:ext cx="292895" cy="43532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22" name="Rectangle: Rounded Corners 221">
            <a:extLst>
              <a:ext uri="{FF2B5EF4-FFF2-40B4-BE49-F238E27FC236}">
                <a16:creationId xmlns:a16="http://schemas.microsoft.com/office/drawing/2014/main" id="{8F6279B2-0D04-2429-0C50-8324C082502B}"/>
              </a:ext>
            </a:extLst>
          </p:cNvPr>
          <p:cNvSpPr/>
          <p:nvPr/>
        </p:nvSpPr>
        <p:spPr>
          <a:xfrm>
            <a:off x="9762330" y="3179298"/>
            <a:ext cx="1162050" cy="1020766"/>
          </a:xfrm>
          <a:prstGeom prst="roundRect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7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7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0707" grpId="0" uiExpand="1" build="p"/>
      <p:bldP spid="200786" grpId="0" animBg="1"/>
      <p:bldP spid="200788" grpId="0" animBg="1"/>
      <p:bldP spid="200789" grpId="0" animBg="1"/>
      <p:bldP spid="200790" grpId="0" animBg="1"/>
      <p:bldP spid="200806" grpId="0" animBg="1"/>
      <p:bldP spid="200812" grpId="0" animBg="1"/>
      <p:bldP spid="200813" grpId="0" animBg="1"/>
      <p:bldP spid="200814" grpId="0" animBg="1"/>
      <p:bldP spid="200818" grpId="0" animBg="1"/>
      <p:bldP spid="200836" grpId="0" animBg="1"/>
      <p:bldP spid="200837" grpId="0" animBg="1"/>
      <p:bldP spid="200838" grpId="0" animBg="1"/>
      <p:bldP spid="200839" grpId="0" animBg="1"/>
      <p:bldP spid="200840" grpId="0" animBg="1"/>
      <p:bldP spid="200841" grpId="0" animBg="1"/>
      <p:bldP spid="200842" grpId="0" animBg="1"/>
      <p:bldP spid="200843" grpId="0" animBg="1"/>
      <p:bldP spid="200850" grpId="0" animBg="1"/>
      <p:bldP spid="164" grpId="0" animBg="1"/>
      <p:bldP spid="181" grpId="0" animBg="1"/>
      <p:bldP spid="182" grpId="0" animBg="1"/>
      <p:bldP spid="183" grpId="0" animBg="1"/>
      <p:bldP spid="184" grpId="0" animBg="1"/>
      <p:bldP spid="185" grpId="0" animBg="1"/>
      <p:bldP spid="193" grpId="0" animBg="1"/>
      <p:bldP spid="195" grpId="0" animBg="1"/>
      <p:bldP spid="196" grpId="0" animBg="1"/>
      <p:bldP spid="197" grpId="0" animBg="1"/>
      <p:bldP spid="198" grpId="0" animBg="1"/>
      <p:bldP spid="207" grpId="0" animBg="1"/>
      <p:bldP spid="208" grpId="0" animBg="1"/>
      <p:bldP spid="209" grpId="0" animBg="1"/>
      <p:bldP spid="210" grpId="0" animBg="1"/>
      <p:bldP spid="215" grpId="0" animBg="1"/>
      <p:bldP spid="219" grpId="0" animBg="1"/>
      <p:bldP spid="222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6E00F21-2EED-F411-6926-86EF252DB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routing in Fat-Trees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89D0B73E-A645-D839-626B-E013F7AB417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why BGP?</a:t>
            </a:r>
          </a:p>
        </p:txBody>
      </p:sp>
    </p:spTree>
    <p:extLst>
      <p:ext uri="{BB962C8B-B14F-4D97-AF65-F5344CB8AC3E}">
        <p14:creationId xmlns:p14="http://schemas.microsoft.com/office/powerpoint/2010/main" val="1199689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10" name="Rectangle 2">
            <a:extLst>
              <a:ext uri="{FF2B5EF4-FFF2-40B4-BE49-F238E27FC236}">
                <a16:creationId xmlns:a16="http://schemas.microsoft.com/office/drawing/2014/main" id="{A279F324-0DF1-69CA-82ED-7575171AD90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it-IT" dirty="0"/>
              <a:t>overview</a:t>
            </a:r>
            <a:r>
              <a:rPr lang="en-GB" altLang="it-IT"/>
              <a:t> – routing</a:t>
            </a:r>
            <a:endParaRPr lang="en-GB" altLang="it-IT" dirty="0"/>
          </a:p>
        </p:txBody>
      </p:sp>
      <p:sp>
        <p:nvSpPr>
          <p:cNvPr id="171011" name="Rectangle 3">
            <a:extLst>
              <a:ext uri="{FF2B5EF4-FFF2-40B4-BE49-F238E27FC236}">
                <a16:creationId xmlns:a16="http://schemas.microsoft.com/office/drawing/2014/main" id="{2A2F9D3C-7863-FC88-61A1-4A684FC0A17C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GB" altLang="it-IT" dirty="0"/>
              <a:t>why routing and not switching?</a:t>
            </a:r>
          </a:p>
          <a:p>
            <a:r>
              <a:rPr lang="en-GB" altLang="it-IT" dirty="0"/>
              <a:t>the choice of the routing protocols</a:t>
            </a:r>
          </a:p>
          <a:p>
            <a:r>
              <a:rPr lang="en-GB" altLang="it-IT" dirty="0"/>
              <a:t>why using BGP in Fat-Tree data </a:t>
            </a:r>
            <a:r>
              <a:rPr lang="en-GB" altLang="it-IT" dirty="0" err="1"/>
              <a:t>centers</a:t>
            </a:r>
            <a:r>
              <a:rPr lang="en-GB" altLang="it-IT" dirty="0"/>
              <a:t>?</a:t>
            </a:r>
          </a:p>
          <a:p>
            <a:r>
              <a:rPr lang="en-GB" altLang="it-IT" dirty="0"/>
              <a:t>inter-domain routing VS data </a:t>
            </a:r>
            <a:r>
              <a:rPr lang="en-GB" altLang="it-IT" dirty="0" err="1"/>
              <a:t>center</a:t>
            </a:r>
            <a:r>
              <a:rPr lang="en-GB" altLang="it-IT" dirty="0"/>
              <a:t> routing</a:t>
            </a:r>
          </a:p>
          <a:p>
            <a:r>
              <a:rPr lang="en-GB" altLang="it-IT" dirty="0"/>
              <a:t>BGP in the data </a:t>
            </a:r>
            <a:r>
              <a:rPr lang="en-GB" altLang="it-IT" dirty="0" err="1"/>
              <a:t>center</a:t>
            </a:r>
            <a:endParaRPr lang="en-GB" altLang="it-IT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98" name="Rectangle 2">
            <a:extLst>
              <a:ext uri="{FF2B5EF4-FFF2-40B4-BE49-F238E27FC236}">
                <a16:creationId xmlns:a16="http://schemas.microsoft.com/office/drawing/2014/main" id="{79CFBCE9-A405-671E-4482-D1F850A717E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 dirty="0" err="1"/>
              <a:t>why</a:t>
            </a:r>
            <a:r>
              <a:rPr lang="it-IT" altLang="it-IT" dirty="0"/>
              <a:t> </a:t>
            </a:r>
            <a:r>
              <a:rPr lang="it-IT" altLang="it-IT" dirty="0" err="1"/>
              <a:t>routing</a:t>
            </a:r>
            <a:r>
              <a:rPr lang="it-IT" altLang="it-IT" dirty="0"/>
              <a:t> and </a:t>
            </a:r>
            <a:r>
              <a:rPr lang="it-IT" altLang="it-IT" dirty="0" err="1"/>
              <a:t>not</a:t>
            </a:r>
            <a:r>
              <a:rPr lang="it-IT" altLang="it-IT" dirty="0"/>
              <a:t> switching?</a:t>
            </a:r>
            <a:endParaRPr lang="en-US" altLang="it-IT" dirty="0"/>
          </a:p>
        </p:txBody>
      </p:sp>
      <p:graphicFrame>
        <p:nvGraphicFramePr>
          <p:cNvPr id="208949" name="Group 53">
            <a:extLst>
              <a:ext uri="{FF2B5EF4-FFF2-40B4-BE49-F238E27FC236}">
                <a16:creationId xmlns:a16="http://schemas.microsoft.com/office/drawing/2014/main" id="{E3830026-0864-DACC-39BB-4973D2DA29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8566239"/>
              </p:ext>
            </p:extLst>
          </p:nvPr>
        </p:nvGraphicFramePr>
        <p:xfrm>
          <a:off x="876300" y="1700784"/>
          <a:ext cx="10439400" cy="4590288"/>
        </p:xfrm>
        <a:graphic>
          <a:graphicData uri="http://schemas.openxmlformats.org/drawingml/2006/table">
            <a:tbl>
              <a:tblPr/>
              <a:tblGrid>
                <a:gridCol w="2552700">
                  <a:extLst>
                    <a:ext uri="{9D8B030D-6E8A-4147-A177-3AD203B41FA5}">
                      <a16:colId xmlns:a16="http://schemas.microsoft.com/office/drawing/2014/main" val="2831523328"/>
                    </a:ext>
                  </a:extLst>
                </a:gridCol>
                <a:gridCol w="3581400">
                  <a:extLst>
                    <a:ext uri="{9D8B030D-6E8A-4147-A177-3AD203B41FA5}">
                      <a16:colId xmlns:a16="http://schemas.microsoft.com/office/drawing/2014/main" val="3217889110"/>
                    </a:ext>
                  </a:extLst>
                </a:gridCol>
                <a:gridCol w="4305300">
                  <a:extLst>
                    <a:ext uri="{9D8B030D-6E8A-4147-A177-3AD203B41FA5}">
                      <a16:colId xmlns:a16="http://schemas.microsoft.com/office/drawing/2014/main" val="2280702708"/>
                    </a:ext>
                  </a:extLst>
                </a:gridCol>
              </a:tblGrid>
              <a:tr h="3270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it-IT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800">
                          <a:solidFill>
                            <a:srgbClr val="0000CC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400">
                          <a:solidFill>
                            <a:srgbClr val="006600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rgbClr val="990033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it-IT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Pros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800">
                          <a:solidFill>
                            <a:srgbClr val="0000CC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400">
                          <a:solidFill>
                            <a:srgbClr val="006600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rgbClr val="990033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it-IT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Cons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5311599"/>
                  </a:ext>
                </a:extLst>
              </a:tr>
              <a:tr h="5048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it-IT" altLang="it-IT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Switching (L2)</a:t>
                      </a:r>
                      <a:endParaRPr kumimoji="0" lang="en-US" altLang="it-IT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800">
                          <a:solidFill>
                            <a:srgbClr val="0000CC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400">
                          <a:solidFill>
                            <a:srgbClr val="006600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rgbClr val="990033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it-IT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No configuration needed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800">
                          <a:solidFill>
                            <a:srgbClr val="0000CC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400">
                          <a:solidFill>
                            <a:srgbClr val="006600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rgbClr val="990033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n-US" altLang="it-IT" sz="2400" b="0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STP protocol has no multipath support</a:t>
                      </a:r>
                    </a:p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n-US" altLang="it-IT" sz="2400" b="0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Using VLANs for load balancing is tricky</a:t>
                      </a:r>
                    </a:p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n-US" altLang="it-IT" sz="2400" b="0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Broadcast traffic flooding the network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4491210"/>
                  </a:ext>
                </a:extLst>
              </a:tr>
              <a:tr h="69215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it-IT" altLang="it-IT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Routing (L3)</a:t>
                      </a:r>
                      <a:endParaRPr kumimoji="0" lang="en-US" altLang="it-IT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800">
                          <a:solidFill>
                            <a:srgbClr val="0000CC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400">
                          <a:solidFill>
                            <a:srgbClr val="006600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rgbClr val="990033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it-IT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Multipath support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800">
                          <a:solidFill>
                            <a:srgbClr val="0000CC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400">
                          <a:solidFill>
                            <a:srgbClr val="006600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rgbClr val="990033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it-IT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Need of routing protocols</a:t>
                      </a:r>
                    </a:p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n-US" altLang="it-IT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Complex configuration</a:t>
                      </a:r>
                    </a:p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n-US" altLang="it-IT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Need of automating the configuration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61833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843635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51495-2845-2D41-7F06-61340469A6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it-IT"/>
              <a:t>choosing a </a:t>
            </a:r>
            <a:r>
              <a:rPr lang="en-GB" altLang="it-IT" dirty="0"/>
              <a:t>routing </a:t>
            </a:r>
            <a:r>
              <a:rPr lang="en-GB" altLang="it-IT"/>
              <a:t>protocol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1B5DEE-AB7B-DCD7-54E2-1613C33577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/>
              <a:t>there</a:t>
            </a:r>
            <a:r>
              <a:rPr lang="it-IT" dirty="0"/>
              <a:t> are </a:t>
            </a:r>
            <a:r>
              <a:rPr lang="it-IT" dirty="0" err="1"/>
              <a:t>many</a:t>
            </a:r>
            <a:r>
              <a:rPr lang="it-IT" dirty="0"/>
              <a:t> </a:t>
            </a:r>
            <a:r>
              <a:rPr lang="it-IT" dirty="0" err="1"/>
              <a:t>possibilities</a:t>
            </a:r>
            <a:r>
              <a:rPr lang="it-IT" dirty="0"/>
              <a:t>, </a:t>
            </a:r>
            <a:r>
              <a:rPr lang="it-IT" dirty="0" err="1"/>
              <a:t>among</a:t>
            </a:r>
            <a:r>
              <a:rPr lang="it-IT" dirty="0"/>
              <a:t> </a:t>
            </a:r>
            <a:r>
              <a:rPr lang="it-IT" dirty="0" err="1"/>
              <a:t>them</a:t>
            </a:r>
            <a:endParaRPr lang="it-IT" dirty="0"/>
          </a:p>
          <a:p>
            <a:pPr lvl="1"/>
            <a:r>
              <a:rPr lang="it-IT" dirty="0"/>
              <a:t>a </a:t>
            </a:r>
            <a:r>
              <a:rPr lang="it-IT" dirty="0" err="1"/>
              <a:t>classical</a:t>
            </a:r>
            <a:r>
              <a:rPr lang="it-IT" dirty="0"/>
              <a:t> IGP </a:t>
            </a:r>
            <a:r>
              <a:rPr lang="it-IT" dirty="0" err="1"/>
              <a:t>protocol</a:t>
            </a:r>
            <a:r>
              <a:rPr lang="it-IT" dirty="0"/>
              <a:t> (e.g., OSPF, IS-IS)</a:t>
            </a:r>
          </a:p>
          <a:p>
            <a:pPr lvl="1"/>
            <a:r>
              <a:rPr lang="it-IT" u="sng" dirty="0"/>
              <a:t>BGP (</a:t>
            </a:r>
            <a:r>
              <a:rPr lang="it-IT" u="sng" dirty="0" err="1"/>
              <a:t>most</a:t>
            </a:r>
            <a:r>
              <a:rPr lang="it-IT" u="sng" dirty="0"/>
              <a:t> </a:t>
            </a:r>
            <a:r>
              <a:rPr lang="it-IT" u="sng" dirty="0" err="1"/>
              <a:t>used</a:t>
            </a:r>
            <a:r>
              <a:rPr lang="it-IT" u="sng" dirty="0"/>
              <a:t> in </a:t>
            </a:r>
            <a:r>
              <a:rPr lang="it-IT" u="sng" dirty="0" err="1"/>
              <a:t>Hyperscale</a:t>
            </a:r>
            <a:r>
              <a:rPr lang="it-IT" u="sng" dirty="0"/>
              <a:t> data centers)</a:t>
            </a:r>
          </a:p>
          <a:p>
            <a:pPr lvl="1"/>
            <a:r>
              <a:rPr lang="it-IT" dirty="0"/>
              <a:t>RIFT (Routing In </a:t>
            </a:r>
            <a:r>
              <a:rPr lang="it-IT" dirty="0" err="1"/>
              <a:t>Fat-Trees</a:t>
            </a:r>
            <a:r>
              <a:rPr lang="it-IT" dirty="0"/>
              <a:t>)</a:t>
            </a:r>
          </a:p>
          <a:p>
            <a:pPr lvl="2"/>
            <a:r>
              <a:rPr lang="it-IT" dirty="0"/>
              <a:t>Under </a:t>
            </a:r>
            <a:r>
              <a:rPr lang="it-IT" dirty="0" err="1"/>
              <a:t>standardization</a:t>
            </a:r>
            <a:r>
              <a:rPr lang="it-IT" dirty="0"/>
              <a:t> </a:t>
            </a:r>
            <a:r>
              <a:rPr lang="it-IT" dirty="0" err="1"/>
              <a:t>at</a:t>
            </a:r>
            <a:r>
              <a:rPr lang="it-IT" dirty="0"/>
              <a:t> IETF</a:t>
            </a:r>
          </a:p>
          <a:p>
            <a:pPr lvl="2"/>
            <a:r>
              <a:rPr lang="it-IT" err="1"/>
              <a:t>Designed</a:t>
            </a:r>
            <a:r>
              <a:rPr lang="it-IT" dirty="0"/>
              <a:t> for </a:t>
            </a:r>
            <a:r>
              <a:rPr lang="it-IT" dirty="0" err="1"/>
              <a:t>Fat-Trees</a:t>
            </a:r>
            <a:r>
              <a:rPr lang="it-IT" dirty="0"/>
              <a:t> </a:t>
            </a:r>
            <a:r>
              <a:rPr lang="it-IT" dirty="0" err="1"/>
              <a:t>topologies</a:t>
            </a:r>
            <a:endParaRPr lang="it-IT" dirty="0"/>
          </a:p>
          <a:p>
            <a:pPr lvl="1"/>
            <a:r>
              <a:rPr lang="it-IT" dirty="0" err="1"/>
              <a:t>OpenFabric</a:t>
            </a:r>
            <a:endParaRPr lang="it-IT" dirty="0"/>
          </a:p>
          <a:p>
            <a:pPr lvl="2"/>
            <a:r>
              <a:rPr lang="it-IT" dirty="0"/>
              <a:t>IS-IS </a:t>
            </a:r>
            <a:r>
              <a:rPr lang="it-IT" dirty="0" err="1"/>
              <a:t>variant</a:t>
            </a:r>
            <a:r>
              <a:rPr lang="it-IT" dirty="0"/>
              <a:t> </a:t>
            </a:r>
            <a:r>
              <a:rPr lang="it-IT" dirty="0" err="1"/>
              <a:t>created</a:t>
            </a:r>
            <a:r>
              <a:rPr lang="it-IT" dirty="0"/>
              <a:t> for </a:t>
            </a:r>
            <a:r>
              <a:rPr lang="it-IT" dirty="0" err="1"/>
              <a:t>Clos</a:t>
            </a:r>
            <a:r>
              <a:rPr lang="it-IT" dirty="0"/>
              <a:t> </a:t>
            </a:r>
            <a:r>
              <a:rPr lang="it-IT" dirty="0" err="1"/>
              <a:t>topologies</a:t>
            </a:r>
            <a:endParaRPr lang="it-IT" dirty="0"/>
          </a:p>
          <a:p>
            <a:pPr lvl="1"/>
            <a:r>
              <a:rPr lang="it-IT" dirty="0"/>
              <a:t>SDN </a:t>
            </a:r>
            <a:r>
              <a:rPr lang="it-IT" dirty="0" err="1"/>
              <a:t>Protocols</a:t>
            </a:r>
            <a:endParaRPr lang="it-IT" dirty="0"/>
          </a:p>
          <a:p>
            <a:pPr lvl="1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2779055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74" name="Rectangle 2">
            <a:extLst>
              <a:ext uri="{FF2B5EF4-FFF2-40B4-BE49-F238E27FC236}">
                <a16:creationId xmlns:a16="http://schemas.microsoft.com/office/drawing/2014/main" id="{0DB0EC34-C73C-1112-5A27-7D4BF2EE151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 dirty="0" err="1"/>
              <a:t>why</a:t>
            </a:r>
            <a:r>
              <a:rPr lang="it-IT" altLang="it-IT" dirty="0"/>
              <a:t> </a:t>
            </a:r>
            <a:r>
              <a:rPr lang="it-IT" altLang="it-IT" dirty="0" err="1"/>
              <a:t>using</a:t>
            </a:r>
            <a:r>
              <a:rPr lang="it-IT" altLang="it-IT" dirty="0"/>
              <a:t> BGP in </a:t>
            </a:r>
            <a:r>
              <a:rPr lang="it-IT" altLang="it-IT" dirty="0" err="1"/>
              <a:t>Fat-Tree</a:t>
            </a:r>
            <a:r>
              <a:rPr lang="it-IT" altLang="it-IT" dirty="0"/>
              <a:t> data centers?</a:t>
            </a:r>
            <a:endParaRPr lang="en-US" altLang="it-IT" dirty="0"/>
          </a:p>
        </p:txBody>
      </p:sp>
      <p:sp>
        <p:nvSpPr>
          <p:cNvPr id="207875" name="Rectangle 3">
            <a:extLst>
              <a:ext uri="{FF2B5EF4-FFF2-40B4-BE49-F238E27FC236}">
                <a16:creationId xmlns:a16="http://schemas.microsoft.com/office/drawing/2014/main" id="{2E2AD4B1-CB89-62D8-8751-74AF787F729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09600" y="1600203"/>
            <a:ext cx="10972800" cy="4648197"/>
          </a:xfrm>
        </p:spPr>
        <p:txBody>
          <a:bodyPr/>
          <a:lstStyle/>
          <a:p>
            <a:r>
              <a:rPr lang="en-US" altLang="it-IT" dirty="0"/>
              <a:t>BGP has several stable and robust implementations</a:t>
            </a:r>
            <a:r>
              <a:rPr lang="en-US" altLang="it-IT"/>
              <a:t>,</a:t>
            </a:r>
            <a:r>
              <a:rPr lang="en-US" altLang="it-IT" dirty="0"/>
              <a:t> even open-source</a:t>
            </a:r>
          </a:p>
          <a:p>
            <a:pPr lvl="1"/>
            <a:r>
              <a:rPr lang="it-IT" altLang="it-IT"/>
              <a:t>e.g., </a:t>
            </a:r>
            <a:r>
              <a:rPr lang="it-IT" altLang="it-IT" dirty="0" err="1"/>
              <a:t>FRRouting</a:t>
            </a:r>
            <a:r>
              <a:rPr lang="it-IT" altLang="it-IT"/>
              <a:t>, Quagga</a:t>
            </a:r>
            <a:endParaRPr lang="en-US" altLang="it-IT" dirty="0"/>
          </a:p>
          <a:p>
            <a:r>
              <a:rPr lang="en-US" altLang="it-IT" dirty="0"/>
              <a:t>BGP </a:t>
            </a:r>
            <a:r>
              <a:rPr lang="en-US" altLang="it-IT"/>
              <a:t>generates </a:t>
            </a:r>
            <a:r>
              <a:rPr lang="en-US" altLang="it-IT" dirty="0"/>
              <a:t>less flooding than common IGPs (IS-IS, OSPF, etc.)</a:t>
            </a:r>
          </a:p>
          <a:p>
            <a:pPr lvl="1"/>
            <a:r>
              <a:rPr lang="en-US" altLang="it-IT" dirty="0"/>
              <a:t>if a received update does not change the best route</a:t>
            </a:r>
            <a:r>
              <a:rPr lang="en-US" altLang="it-IT"/>
              <a:t>,</a:t>
            </a:r>
            <a:r>
              <a:rPr lang="en-US" altLang="it-IT" dirty="0"/>
              <a:t> a BGP speaker does not </a:t>
            </a:r>
            <a:r>
              <a:rPr lang="en-US" altLang="it-IT"/>
              <a:t>propagate </a:t>
            </a:r>
            <a:r>
              <a:rPr lang="en-US" altLang="it-IT" dirty="0"/>
              <a:t>the update</a:t>
            </a:r>
          </a:p>
          <a:p>
            <a:r>
              <a:rPr lang="en-US" altLang="it-IT" dirty="0"/>
              <a:t>BGP natively supports ECMP (Equal-Cost Multi-Path)</a:t>
            </a:r>
          </a:p>
          <a:p>
            <a:pPr lvl="1"/>
            <a:r>
              <a:rPr lang="en-US" altLang="it-IT" dirty="0"/>
              <a:t>Fat-Trees have many paths with</a:t>
            </a:r>
            <a:r>
              <a:rPr lang="en-US" altLang="it-IT"/>
              <a:t> the</a:t>
            </a:r>
            <a:r>
              <a:rPr lang="en-US" altLang="it-IT" dirty="0"/>
              <a:t> same length</a:t>
            </a:r>
          </a:p>
          <a:p>
            <a:pPr lvl="1"/>
            <a:endParaRPr lang="en-US" altLang="it-IT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74" name="Rectangle 2">
            <a:extLst>
              <a:ext uri="{FF2B5EF4-FFF2-40B4-BE49-F238E27FC236}">
                <a16:creationId xmlns:a16="http://schemas.microsoft.com/office/drawing/2014/main" id="{0DB0EC34-C73C-1112-5A27-7D4BF2EE151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 dirty="0" err="1"/>
              <a:t>why</a:t>
            </a:r>
            <a:r>
              <a:rPr lang="it-IT" altLang="it-IT" dirty="0"/>
              <a:t> </a:t>
            </a:r>
            <a:r>
              <a:rPr lang="it-IT" altLang="it-IT" dirty="0" err="1"/>
              <a:t>using</a:t>
            </a:r>
            <a:r>
              <a:rPr lang="it-IT" altLang="it-IT" dirty="0"/>
              <a:t> </a:t>
            </a:r>
            <a:r>
              <a:rPr lang="it-IT" altLang="it-IT" dirty="0" err="1"/>
              <a:t>eBGP</a:t>
            </a:r>
            <a:r>
              <a:rPr lang="it-IT" altLang="it-IT" dirty="0"/>
              <a:t>? (and </a:t>
            </a:r>
            <a:r>
              <a:rPr lang="it-IT" altLang="it-IT" dirty="0" err="1"/>
              <a:t>not</a:t>
            </a:r>
            <a:r>
              <a:rPr lang="it-IT" altLang="it-IT" dirty="0"/>
              <a:t> </a:t>
            </a:r>
            <a:r>
              <a:rPr lang="it-IT" altLang="it-IT" dirty="0" err="1"/>
              <a:t>iBGP</a:t>
            </a:r>
            <a:r>
              <a:rPr lang="it-IT" altLang="it-IT" dirty="0"/>
              <a:t>)</a:t>
            </a:r>
            <a:endParaRPr lang="en-US" altLang="it-IT" dirty="0"/>
          </a:p>
        </p:txBody>
      </p:sp>
      <p:sp>
        <p:nvSpPr>
          <p:cNvPr id="207875" name="Rectangle 3">
            <a:extLst>
              <a:ext uri="{FF2B5EF4-FFF2-40B4-BE49-F238E27FC236}">
                <a16:creationId xmlns:a16="http://schemas.microsoft.com/office/drawing/2014/main" id="{2E2AD4B1-CB89-62D8-8751-74AF787F729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09600" y="1600203"/>
            <a:ext cx="10972800" cy="4648197"/>
          </a:xfrm>
        </p:spPr>
        <p:txBody>
          <a:bodyPr/>
          <a:lstStyle/>
          <a:p>
            <a:r>
              <a:rPr lang="en-US" altLang="it-IT" sz="3200" dirty="0"/>
              <a:t>the most obvious choice would be to use iBGP since the data center networks is under the same administration</a:t>
            </a:r>
          </a:p>
          <a:p>
            <a:r>
              <a:rPr lang="en-US" altLang="it-IT" dirty="0"/>
              <a:t>however, eBGP is always used because</a:t>
            </a:r>
          </a:p>
          <a:p>
            <a:pPr lvl="1"/>
            <a:r>
              <a:rPr lang="en-US" altLang="it-IT" dirty="0"/>
              <a:t>eBGP is easier to setup, no need for IGP</a:t>
            </a:r>
          </a:p>
          <a:p>
            <a:pPr lvl="2"/>
            <a:r>
              <a:rPr lang="en-US" altLang="it-IT" dirty="0"/>
              <a:t>with iBGP, the IGP would compute routes</a:t>
            </a:r>
          </a:p>
          <a:p>
            <a:pPr lvl="1"/>
            <a:r>
              <a:rPr lang="en-US" altLang="it-IT" dirty="0"/>
              <a:t>iBGP multipath support </a:t>
            </a:r>
            <a:r>
              <a:rPr lang="en-US" altLang="it-IT"/>
              <a:t>has </a:t>
            </a:r>
            <a:r>
              <a:rPr lang="en-US" altLang="it-IT" dirty="0"/>
              <a:t>some limitations</a:t>
            </a:r>
          </a:p>
          <a:p>
            <a:pPr lvl="2"/>
            <a:r>
              <a:rPr lang="en-US" altLang="it-IT" dirty="0"/>
              <a:t>can be overcame, but it is complex</a:t>
            </a:r>
          </a:p>
        </p:txBody>
      </p:sp>
    </p:spTree>
    <p:extLst>
      <p:ext uri="{BB962C8B-B14F-4D97-AF65-F5344CB8AC3E}">
        <p14:creationId xmlns:p14="http://schemas.microsoft.com/office/powerpoint/2010/main" val="11635128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98" name="Rectangle 2">
            <a:extLst>
              <a:ext uri="{FF2B5EF4-FFF2-40B4-BE49-F238E27FC236}">
                <a16:creationId xmlns:a16="http://schemas.microsoft.com/office/drawing/2014/main" id="{79CFBCE9-A405-671E-4482-D1F850A717E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 dirty="0"/>
              <a:t>inter-domain </a:t>
            </a:r>
            <a:r>
              <a:rPr lang="it-IT" altLang="it-IT" dirty="0" err="1"/>
              <a:t>routing</a:t>
            </a:r>
            <a:r>
              <a:rPr lang="it-IT" altLang="it-IT" dirty="0"/>
              <a:t> VS DC </a:t>
            </a:r>
            <a:r>
              <a:rPr lang="it-IT" altLang="it-IT" dirty="0" err="1"/>
              <a:t>routing</a:t>
            </a:r>
            <a:endParaRPr lang="en-US" altLang="it-IT" dirty="0"/>
          </a:p>
        </p:txBody>
      </p:sp>
      <p:graphicFrame>
        <p:nvGraphicFramePr>
          <p:cNvPr id="208949" name="Group 53">
            <a:extLst>
              <a:ext uri="{FF2B5EF4-FFF2-40B4-BE49-F238E27FC236}">
                <a16:creationId xmlns:a16="http://schemas.microsoft.com/office/drawing/2014/main" id="{E3830026-0864-DACC-39BB-4973D2DA29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3659168"/>
              </p:ext>
            </p:extLst>
          </p:nvPr>
        </p:nvGraphicFramePr>
        <p:xfrm>
          <a:off x="1295400" y="1965960"/>
          <a:ext cx="9601200" cy="3596640"/>
        </p:xfrm>
        <a:graphic>
          <a:graphicData uri="http://schemas.openxmlformats.org/drawingml/2006/table">
            <a:tbl>
              <a:tblPr/>
              <a:tblGrid>
                <a:gridCol w="4800600">
                  <a:extLst>
                    <a:ext uri="{9D8B030D-6E8A-4147-A177-3AD203B41FA5}">
                      <a16:colId xmlns:a16="http://schemas.microsoft.com/office/drawing/2014/main" val="3217889110"/>
                    </a:ext>
                  </a:extLst>
                </a:gridCol>
                <a:gridCol w="4800600">
                  <a:extLst>
                    <a:ext uri="{9D8B030D-6E8A-4147-A177-3AD203B41FA5}">
                      <a16:colId xmlns:a16="http://schemas.microsoft.com/office/drawing/2014/main" val="2280702708"/>
                    </a:ext>
                  </a:extLst>
                </a:gridCol>
              </a:tblGrid>
              <a:tr h="5619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800">
                          <a:solidFill>
                            <a:srgbClr val="0000CC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400">
                          <a:solidFill>
                            <a:srgbClr val="006600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rgbClr val="990033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it-IT" altLang="it-IT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inter-domain routing</a:t>
                      </a:r>
                      <a:endParaRPr kumimoji="0" lang="en-US" altLang="it-IT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800">
                          <a:solidFill>
                            <a:srgbClr val="0000CC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400">
                          <a:solidFill>
                            <a:srgbClr val="006600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rgbClr val="990033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it-IT" altLang="it-IT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data centers’ routing </a:t>
                      </a:r>
                      <a:endParaRPr kumimoji="0" lang="en-US" altLang="it-IT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5311599"/>
                  </a:ext>
                </a:extLst>
              </a:tr>
              <a:tr h="101155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800">
                          <a:solidFill>
                            <a:srgbClr val="0000CC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400">
                          <a:solidFill>
                            <a:srgbClr val="006600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rgbClr val="990033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it-IT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the internet has relatively sparse connectivity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800">
                          <a:solidFill>
                            <a:srgbClr val="0000CC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400">
                          <a:solidFill>
                            <a:srgbClr val="006600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rgbClr val="990033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it-IT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data centers’ networks have very dense connectivity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4491210"/>
                  </a:ext>
                </a:extLst>
              </a:tr>
              <a:tr h="101155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800">
                          <a:solidFill>
                            <a:srgbClr val="0000CC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400">
                          <a:solidFill>
                            <a:srgbClr val="006600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rgbClr val="990033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GB" altLang="it-IT" sz="24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stability is preferred over quick convergence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800">
                          <a:solidFill>
                            <a:srgbClr val="0000CC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400">
                          <a:solidFill>
                            <a:srgbClr val="006600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rgbClr val="990033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it-IT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quick convergence is preferred over stability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6183304"/>
                  </a:ext>
                </a:extLst>
              </a:tr>
              <a:tr h="101155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800">
                          <a:solidFill>
                            <a:srgbClr val="0000CC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400">
                          <a:solidFill>
                            <a:srgbClr val="006600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rgbClr val="990033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it-IT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the aim is computing a single best path for each destination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800">
                          <a:solidFill>
                            <a:srgbClr val="0000CC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400">
                          <a:solidFill>
                            <a:srgbClr val="006600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rgbClr val="990033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it-IT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the aim is computing multiple paths to each destination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55961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3CD9A8-D139-B47D-9172-171D4801D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BGP in the data </a:t>
            </a:r>
            <a:r>
              <a:rPr lang="en-GB" dirty="0" err="1"/>
              <a:t>center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18315C-2356-D6C7-BEF9-0761DFDE93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US" altLang="it-IT" dirty="0"/>
              <a:t>BGP was primarily devised for inter-domain routing</a:t>
            </a:r>
          </a:p>
          <a:p>
            <a:pPr lvl="1">
              <a:lnSpc>
                <a:spcPct val="80000"/>
              </a:lnSpc>
            </a:pPr>
            <a:r>
              <a:rPr lang="en-US" altLang="it-IT" dirty="0"/>
              <a:t>default configurations are not suitable in a data center</a:t>
            </a:r>
          </a:p>
          <a:p>
            <a:pPr>
              <a:lnSpc>
                <a:spcPct val="80000"/>
              </a:lnSpc>
            </a:pPr>
            <a:r>
              <a:rPr lang="en-US" altLang="it-IT" dirty="0"/>
              <a:t>needs some tweaks described in RFC-7938</a:t>
            </a:r>
          </a:p>
          <a:p>
            <a:pPr lvl="1">
              <a:lnSpc>
                <a:spcPct val="80000"/>
              </a:lnSpc>
            </a:pPr>
            <a:r>
              <a:rPr lang="en-US" altLang="it-IT" dirty="0"/>
              <a:t>AS numbers assignment</a:t>
            </a:r>
          </a:p>
          <a:p>
            <a:pPr lvl="1">
              <a:lnSpc>
                <a:spcPct val="80000"/>
              </a:lnSpc>
            </a:pPr>
            <a:r>
              <a:rPr lang="en-US" altLang="it-IT" dirty="0"/>
              <a:t>ECMP </a:t>
            </a:r>
            <a:r>
              <a:rPr lang="en-US" altLang="it-IT" i="1"/>
              <a:t>policy</a:t>
            </a:r>
            <a:r>
              <a:rPr lang="en-US" altLang="it-IT" dirty="0"/>
              <a:t> </a:t>
            </a:r>
            <a:r>
              <a:rPr lang="en-US" altLang="it-IT" i="1"/>
              <a:t>relax</a:t>
            </a:r>
          </a:p>
          <a:p>
            <a:pPr lvl="1">
              <a:lnSpc>
                <a:spcPct val="80000"/>
              </a:lnSpc>
            </a:pPr>
            <a:r>
              <a:rPr lang="en-US" altLang="it-IT"/>
              <a:t>timer</a:t>
            </a:r>
            <a:r>
              <a:rPr lang="en-US" altLang="it-IT" dirty="0"/>
              <a:t> adjustment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26065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4EF97-7063-870F-B452-1370A47B3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Multi-Path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2D1D54-D03F-AEA8-AFEE-588A4E4A5E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/>
              <a:t>data </a:t>
            </a:r>
            <a:r>
              <a:rPr lang="en-GB" err="1"/>
              <a:t>center</a:t>
            </a:r>
            <a:r>
              <a:rPr lang="en-GB"/>
              <a:t> architectures allow </a:t>
            </a:r>
            <a:r>
              <a:rPr lang="en-GB" dirty="0"/>
              <a:t>to </a:t>
            </a:r>
            <a:r>
              <a:rPr lang="en-GB"/>
              <a:t>establish several paths between pairs of nodes</a:t>
            </a:r>
          </a:p>
          <a:p>
            <a:r>
              <a:rPr lang="en-GB"/>
              <a:t>Multi-Path routing is </a:t>
            </a:r>
            <a:r>
              <a:rPr lang="en-GB" dirty="0"/>
              <a:t>used to </a:t>
            </a:r>
            <a:endParaRPr lang="en-GB"/>
          </a:p>
          <a:p>
            <a:pPr lvl="1"/>
            <a:r>
              <a:rPr lang="en-GB"/>
              <a:t>distribute and </a:t>
            </a:r>
            <a:r>
              <a:rPr lang="en-GB" dirty="0"/>
              <a:t>balance the traffic </a:t>
            </a:r>
            <a:r>
              <a:rPr lang="en-GB"/>
              <a:t>among </a:t>
            </a:r>
            <a:r>
              <a:rPr lang="en-GB" dirty="0"/>
              <a:t>different paths</a:t>
            </a:r>
            <a:endParaRPr lang="en-GB"/>
          </a:p>
          <a:p>
            <a:pPr lvl="1"/>
            <a:r>
              <a:rPr lang="en-GB"/>
              <a:t>increase </a:t>
            </a:r>
            <a:r>
              <a:rPr lang="en-GB" dirty="0"/>
              <a:t>the </a:t>
            </a:r>
            <a:r>
              <a:rPr lang="en-GB"/>
              <a:t>fault tolerance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152728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46" name="Rectangle 2">
            <a:extLst>
              <a:ext uri="{FF2B5EF4-FFF2-40B4-BE49-F238E27FC236}">
                <a16:creationId xmlns:a16="http://schemas.microsoft.com/office/drawing/2014/main" id="{718A05A9-B51E-5C9F-6F9D-DD91193F125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 dirty="0"/>
              <a:t>AS </a:t>
            </a:r>
            <a:r>
              <a:rPr lang="it-IT" altLang="it-IT" dirty="0" err="1"/>
              <a:t>numbers</a:t>
            </a:r>
            <a:r>
              <a:rPr lang="it-IT" altLang="it-IT" dirty="0"/>
              <a:t> </a:t>
            </a:r>
            <a:r>
              <a:rPr lang="it-IT" altLang="it-IT" dirty="0" err="1"/>
              <a:t>assignment</a:t>
            </a:r>
            <a:endParaRPr lang="en-US" altLang="it-IT" dirty="0"/>
          </a:p>
        </p:txBody>
      </p:sp>
      <p:sp>
        <p:nvSpPr>
          <p:cNvPr id="210947" name="Rectangle 3">
            <a:extLst>
              <a:ext uri="{FF2B5EF4-FFF2-40B4-BE49-F238E27FC236}">
                <a16:creationId xmlns:a16="http://schemas.microsoft.com/office/drawing/2014/main" id="{6FBC05E8-1396-901E-5547-9C391EBA6680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it-IT" altLang="it-IT" sz="2800"/>
              <a:t>global </a:t>
            </a:r>
            <a:r>
              <a:rPr lang="it-IT" altLang="it-IT" sz="2800" err="1"/>
              <a:t>ASNs</a:t>
            </a:r>
            <a:r>
              <a:rPr lang="it-IT" altLang="it-IT" sz="2800"/>
              <a:t> are </a:t>
            </a:r>
            <a:r>
              <a:rPr lang="it-IT" altLang="it-IT" sz="2800" err="1"/>
              <a:t>not</a:t>
            </a:r>
            <a:r>
              <a:rPr lang="it-IT" altLang="it-IT" sz="2800"/>
              <a:t> </a:t>
            </a:r>
            <a:r>
              <a:rPr lang="it-IT" altLang="it-IT" sz="2800" err="1"/>
              <a:t>used</a:t>
            </a:r>
            <a:r>
              <a:rPr lang="it-IT" altLang="it-IT" sz="2800"/>
              <a:t> in the data center</a:t>
            </a:r>
          </a:p>
          <a:p>
            <a:pPr lvl="1"/>
            <a:r>
              <a:rPr lang="it-IT" altLang="it-IT" sz="2400" err="1"/>
              <a:t>they</a:t>
            </a:r>
            <a:r>
              <a:rPr lang="it-IT" altLang="it-IT" sz="2400"/>
              <a:t> can be </a:t>
            </a:r>
            <a:r>
              <a:rPr lang="it-IT" altLang="it-IT" sz="2400" err="1"/>
              <a:t>misleading</a:t>
            </a:r>
            <a:endParaRPr lang="it-IT" altLang="it-IT" sz="2400"/>
          </a:p>
          <a:p>
            <a:pPr lvl="2"/>
            <a:r>
              <a:rPr lang="it-IT" altLang="it-IT" sz="2000" err="1"/>
              <a:t>because</a:t>
            </a:r>
            <a:r>
              <a:rPr lang="it-IT" altLang="it-IT" sz="2000"/>
              <a:t> </a:t>
            </a:r>
            <a:r>
              <a:rPr lang="it-IT" altLang="it-IT" sz="2000" err="1"/>
              <a:t>operators</a:t>
            </a:r>
            <a:r>
              <a:rPr lang="it-IT" altLang="it-IT" sz="2000"/>
              <a:t> associate </a:t>
            </a:r>
            <a:r>
              <a:rPr lang="it-IT" altLang="it-IT" sz="2000" err="1"/>
              <a:t>them</a:t>
            </a:r>
            <a:r>
              <a:rPr lang="it-IT" altLang="it-IT" sz="2000"/>
              <a:t> with names</a:t>
            </a:r>
          </a:p>
          <a:p>
            <a:pPr lvl="1"/>
            <a:r>
              <a:rPr lang="en-US" altLang="it-IT" sz="2400"/>
              <a:t>they are dangerous</a:t>
            </a:r>
          </a:p>
          <a:p>
            <a:pPr lvl="2"/>
            <a:r>
              <a:rPr lang="en-US" altLang="it-IT" sz="2000"/>
              <a:t>an accidental leakage of the internal BGP notifications to the internet may be disruptive</a:t>
            </a:r>
            <a:endParaRPr lang="it-IT" altLang="it-IT" sz="2000"/>
          </a:p>
          <a:p>
            <a:r>
              <a:rPr lang="it-IT" altLang="it-IT" sz="2800"/>
              <a:t>private </a:t>
            </a:r>
            <a:r>
              <a:rPr lang="it-IT" altLang="it-IT" sz="2800" err="1"/>
              <a:t>ASNs</a:t>
            </a:r>
            <a:r>
              <a:rPr lang="it-IT" altLang="it-IT" sz="2800"/>
              <a:t> are </a:t>
            </a:r>
            <a:r>
              <a:rPr lang="it-IT" altLang="it-IT" sz="2800" err="1"/>
              <a:t>generally</a:t>
            </a:r>
            <a:r>
              <a:rPr lang="it-IT" altLang="it-IT" sz="2800"/>
              <a:t> </a:t>
            </a:r>
            <a:r>
              <a:rPr lang="it-IT" altLang="it-IT" sz="2800" err="1"/>
              <a:t>used</a:t>
            </a:r>
            <a:endParaRPr lang="it-IT" altLang="it-IT" sz="2800"/>
          </a:p>
          <a:p>
            <a:pPr lvl="1"/>
            <a:r>
              <a:rPr lang="en-US" altLang="it-IT" sz="2400"/>
              <a:t>the 2-byte ASNs allow only 1,023 private </a:t>
            </a:r>
            <a:r>
              <a:rPr lang="en-US" altLang="it-IT" sz="2400" err="1"/>
              <a:t>ASes</a:t>
            </a:r>
            <a:r>
              <a:rPr lang="en-US" altLang="it-IT" sz="2400"/>
              <a:t> in the range 64512–65534</a:t>
            </a:r>
          </a:p>
          <a:p>
            <a:pPr lvl="1"/>
            <a:r>
              <a:rPr lang="en-US" altLang="it-IT" sz="2400"/>
              <a:t>the 4-byte ASNs support almost 95 million private </a:t>
            </a:r>
            <a:r>
              <a:rPr lang="en-US" altLang="it-IT" sz="2400" err="1"/>
              <a:t>ASes</a:t>
            </a:r>
            <a:r>
              <a:rPr lang="en-US" altLang="it-IT" sz="2400"/>
              <a:t> in the range 4,200,000,000–4,294,967,294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970" name="Rectangle 2">
            <a:extLst>
              <a:ext uri="{FF2B5EF4-FFF2-40B4-BE49-F238E27FC236}">
                <a16:creationId xmlns:a16="http://schemas.microsoft.com/office/drawing/2014/main" id="{EDFD10A7-4F6B-B00A-C376-DC850B6EF27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/>
              <a:t>ASes and routers</a:t>
            </a:r>
            <a:endParaRPr lang="en-US" altLang="it-IT"/>
          </a:p>
        </p:txBody>
      </p:sp>
      <p:sp>
        <p:nvSpPr>
          <p:cNvPr id="211971" name="Rectangle 3">
            <a:extLst>
              <a:ext uri="{FF2B5EF4-FFF2-40B4-BE49-F238E27FC236}">
                <a16:creationId xmlns:a16="http://schemas.microsoft.com/office/drawing/2014/main" id="{E6C5F209-CFC4-C2D1-4E01-9488BDE811E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09600" y="1295400"/>
            <a:ext cx="10972800" cy="160020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altLang="it-IT" dirty="0"/>
              <a:t>the most obvious choice would be assigning a different ASN to each node</a:t>
            </a:r>
          </a:p>
          <a:p>
            <a:pPr>
              <a:lnSpc>
                <a:spcPct val="80000"/>
              </a:lnSpc>
            </a:pPr>
            <a:r>
              <a:rPr lang="en-US" altLang="it-IT" dirty="0"/>
              <a:t>however, this approach would lead to BGP </a:t>
            </a:r>
            <a:r>
              <a:rPr lang="en-US" altLang="it-IT" i="1"/>
              <a:t>path exploration</a:t>
            </a:r>
            <a:r>
              <a:rPr lang="en-US" altLang="it-IT"/>
              <a:t> issues</a:t>
            </a:r>
            <a:endParaRPr lang="en-US" altLang="it-IT" dirty="0"/>
          </a:p>
          <a:p>
            <a:pPr lvl="1">
              <a:lnSpc>
                <a:spcPct val="80000"/>
              </a:lnSpc>
            </a:pPr>
            <a:endParaRPr lang="it-IT" altLang="it-IT" sz="2400" dirty="0"/>
          </a:p>
        </p:txBody>
      </p:sp>
      <p:sp>
        <p:nvSpPr>
          <p:cNvPr id="212087" name="AutoShape 119">
            <a:extLst>
              <a:ext uri="{FF2B5EF4-FFF2-40B4-BE49-F238E27FC236}">
                <a16:creationId xmlns:a16="http://schemas.microsoft.com/office/drawing/2014/main" id="{E0BBB869-324D-6677-0015-50BA8A4E67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80808" y="3276600"/>
            <a:ext cx="532800" cy="540000"/>
          </a:xfrm>
          <a:prstGeom prst="roundRect">
            <a:avLst>
              <a:gd name="adj" fmla="val 31509"/>
            </a:avLst>
          </a:prstGeom>
          <a:solidFill>
            <a:srgbClr val="FFFF99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GB"/>
          </a:p>
        </p:txBody>
      </p:sp>
      <p:sp>
        <p:nvSpPr>
          <p:cNvPr id="212086" name="AutoShape 118">
            <a:extLst>
              <a:ext uri="{FF2B5EF4-FFF2-40B4-BE49-F238E27FC236}">
                <a16:creationId xmlns:a16="http://schemas.microsoft.com/office/drawing/2014/main" id="{F5EB29AD-0873-C1A4-ADF2-F86F73E2EF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42595" y="3276599"/>
            <a:ext cx="533400" cy="540000"/>
          </a:xfrm>
          <a:prstGeom prst="roundRect">
            <a:avLst>
              <a:gd name="adj" fmla="val 31509"/>
            </a:avLst>
          </a:prstGeom>
          <a:solidFill>
            <a:srgbClr val="FFFF00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GB" dirty="0"/>
          </a:p>
        </p:txBody>
      </p:sp>
      <p:sp>
        <p:nvSpPr>
          <p:cNvPr id="212083" name="AutoShape 115">
            <a:extLst>
              <a:ext uri="{FF2B5EF4-FFF2-40B4-BE49-F238E27FC236}">
                <a16:creationId xmlns:a16="http://schemas.microsoft.com/office/drawing/2014/main" id="{731DCB86-A81B-6D34-B093-35CC68CDB0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20581" y="4523987"/>
            <a:ext cx="533400" cy="540000"/>
          </a:xfrm>
          <a:prstGeom prst="roundRect">
            <a:avLst>
              <a:gd name="adj" fmla="val 31509"/>
            </a:avLst>
          </a:prstGeom>
          <a:solidFill>
            <a:srgbClr val="CCFFFF">
              <a:alpha val="20000"/>
            </a:srgbClr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GB"/>
          </a:p>
        </p:txBody>
      </p:sp>
      <p:sp>
        <p:nvSpPr>
          <p:cNvPr id="212082" name="AutoShape 114">
            <a:extLst>
              <a:ext uri="{FF2B5EF4-FFF2-40B4-BE49-F238E27FC236}">
                <a16:creationId xmlns:a16="http://schemas.microsoft.com/office/drawing/2014/main" id="{10B2BFF4-DCB2-D9F7-E9E4-A169D109D3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9381" y="4519045"/>
            <a:ext cx="533400" cy="540000"/>
          </a:xfrm>
          <a:prstGeom prst="roundRect">
            <a:avLst>
              <a:gd name="adj" fmla="val 31509"/>
            </a:avLst>
          </a:prstGeom>
          <a:solidFill>
            <a:srgbClr val="CCFF99">
              <a:alpha val="20000"/>
            </a:srgbClr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GB"/>
          </a:p>
        </p:txBody>
      </p:sp>
      <p:sp>
        <p:nvSpPr>
          <p:cNvPr id="211976" name="AutoShape 8">
            <a:extLst>
              <a:ext uri="{FF2B5EF4-FFF2-40B4-BE49-F238E27FC236}">
                <a16:creationId xmlns:a16="http://schemas.microsoft.com/office/drawing/2014/main" id="{6D2AF608-9008-FB6C-5120-48A4EB9F9F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20581" y="5413056"/>
            <a:ext cx="533400" cy="540000"/>
          </a:xfrm>
          <a:prstGeom prst="roundRect">
            <a:avLst>
              <a:gd name="adj" fmla="val 31509"/>
            </a:avLst>
          </a:prstGeom>
          <a:solidFill>
            <a:srgbClr val="000066">
              <a:alpha val="25000"/>
            </a:srgbClr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GB"/>
          </a:p>
        </p:txBody>
      </p:sp>
      <p:sp>
        <p:nvSpPr>
          <p:cNvPr id="211977" name="AutoShape 9">
            <a:extLst>
              <a:ext uri="{FF2B5EF4-FFF2-40B4-BE49-F238E27FC236}">
                <a16:creationId xmlns:a16="http://schemas.microsoft.com/office/drawing/2014/main" id="{1582B6F1-F50A-C060-8BD3-F23A65BF30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29981" y="5413056"/>
            <a:ext cx="533400" cy="540000"/>
          </a:xfrm>
          <a:prstGeom prst="roundRect">
            <a:avLst>
              <a:gd name="adj" fmla="val 31509"/>
            </a:avLst>
          </a:prstGeom>
          <a:solidFill>
            <a:srgbClr val="000066">
              <a:alpha val="50000"/>
            </a:srgbClr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GB"/>
          </a:p>
        </p:txBody>
      </p:sp>
      <p:sp>
        <p:nvSpPr>
          <p:cNvPr id="211978" name="AutoShape 10">
            <a:extLst>
              <a:ext uri="{FF2B5EF4-FFF2-40B4-BE49-F238E27FC236}">
                <a16:creationId xmlns:a16="http://schemas.microsoft.com/office/drawing/2014/main" id="{C5E1587E-D290-97FF-A177-AE1E204288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9381" y="5413056"/>
            <a:ext cx="533400" cy="540000"/>
          </a:xfrm>
          <a:prstGeom prst="roundRect">
            <a:avLst>
              <a:gd name="adj" fmla="val 31509"/>
            </a:avLst>
          </a:prstGeom>
          <a:solidFill>
            <a:srgbClr val="006600">
              <a:alpha val="25000"/>
            </a:srgbClr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GB"/>
          </a:p>
        </p:txBody>
      </p:sp>
      <p:sp>
        <p:nvSpPr>
          <p:cNvPr id="211979" name="AutoShape 11">
            <a:extLst>
              <a:ext uri="{FF2B5EF4-FFF2-40B4-BE49-F238E27FC236}">
                <a16:creationId xmlns:a16="http://schemas.microsoft.com/office/drawing/2014/main" id="{E26278FF-CF4B-6789-E0F2-220E0F9BAF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48781" y="5413056"/>
            <a:ext cx="533400" cy="540000"/>
          </a:xfrm>
          <a:prstGeom prst="roundRect">
            <a:avLst>
              <a:gd name="adj" fmla="val 31509"/>
            </a:avLst>
          </a:prstGeom>
          <a:solidFill>
            <a:srgbClr val="006600">
              <a:alpha val="50000"/>
            </a:srgbClr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GB"/>
          </a:p>
        </p:txBody>
      </p:sp>
      <p:sp>
        <p:nvSpPr>
          <p:cNvPr id="211982" name="AutoShape 14">
            <a:extLst>
              <a:ext uri="{FF2B5EF4-FFF2-40B4-BE49-F238E27FC236}">
                <a16:creationId xmlns:a16="http://schemas.microsoft.com/office/drawing/2014/main" id="{C3E0D4E0-AAE8-6A1D-2189-7AEA194D72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25876" y="4519045"/>
            <a:ext cx="533400" cy="540000"/>
          </a:xfrm>
          <a:prstGeom prst="roundRect">
            <a:avLst>
              <a:gd name="adj" fmla="val 31509"/>
            </a:avLst>
          </a:prstGeom>
          <a:solidFill>
            <a:srgbClr val="CCFF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GB"/>
          </a:p>
        </p:txBody>
      </p:sp>
      <p:sp>
        <p:nvSpPr>
          <p:cNvPr id="211983" name="AutoShape 15">
            <a:extLst>
              <a:ext uri="{FF2B5EF4-FFF2-40B4-BE49-F238E27FC236}">
                <a16:creationId xmlns:a16="http://schemas.microsoft.com/office/drawing/2014/main" id="{780CCAEA-ABE4-6608-5175-FFD71207FC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48781" y="4530157"/>
            <a:ext cx="533400" cy="540000"/>
          </a:xfrm>
          <a:prstGeom prst="roundRect">
            <a:avLst>
              <a:gd name="adj" fmla="val 31509"/>
            </a:avLst>
          </a:prstGeom>
          <a:solidFill>
            <a:srgbClr val="CCFF99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GB"/>
          </a:p>
        </p:txBody>
      </p:sp>
      <p:sp>
        <p:nvSpPr>
          <p:cNvPr id="211990" name="Oval 22">
            <a:extLst>
              <a:ext uri="{FF2B5EF4-FFF2-40B4-BE49-F238E27FC236}">
                <a16:creationId xmlns:a16="http://schemas.microsoft.com/office/drawing/2014/main" id="{05F9F26B-E04F-AEF0-181C-D4F464DE07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31495" y="3346148"/>
            <a:ext cx="381000" cy="381000"/>
          </a:xfrm>
          <a:prstGeom prst="ellipse">
            <a:avLst/>
          </a:prstGeom>
          <a:solidFill>
            <a:srgbClr val="99CC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sp>
        <p:nvSpPr>
          <p:cNvPr id="211992" name="Oval 24">
            <a:extLst>
              <a:ext uri="{FF2B5EF4-FFF2-40B4-BE49-F238E27FC236}">
                <a16:creationId xmlns:a16="http://schemas.microsoft.com/office/drawing/2014/main" id="{EE795993-463A-0407-C5DB-61028B15E8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15581" y="4586288"/>
            <a:ext cx="381000" cy="381000"/>
          </a:xfrm>
          <a:prstGeom prst="ellipse">
            <a:avLst/>
          </a:prstGeom>
          <a:solidFill>
            <a:srgbClr val="99CC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sp>
        <p:nvSpPr>
          <p:cNvPr id="211993" name="Oval 25">
            <a:extLst>
              <a:ext uri="{FF2B5EF4-FFF2-40B4-BE49-F238E27FC236}">
                <a16:creationId xmlns:a16="http://schemas.microsoft.com/office/drawing/2014/main" id="{C35758EB-F786-DE0D-C904-CF4FD14483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6181" y="4586288"/>
            <a:ext cx="381000" cy="381000"/>
          </a:xfrm>
          <a:prstGeom prst="ellipse">
            <a:avLst/>
          </a:prstGeom>
          <a:solidFill>
            <a:srgbClr val="99CC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sp>
        <p:nvSpPr>
          <p:cNvPr id="211994" name="Oval 26">
            <a:extLst>
              <a:ext uri="{FF2B5EF4-FFF2-40B4-BE49-F238E27FC236}">
                <a16:creationId xmlns:a16="http://schemas.microsoft.com/office/drawing/2014/main" id="{16B91A2A-A5C3-6CFC-32FC-C880D7A07D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96781" y="4586288"/>
            <a:ext cx="381000" cy="381000"/>
          </a:xfrm>
          <a:prstGeom prst="ellipse">
            <a:avLst/>
          </a:prstGeom>
          <a:solidFill>
            <a:srgbClr val="99CC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cxnSp>
        <p:nvCxnSpPr>
          <p:cNvPr id="211998" name="AutoShape 30">
            <a:extLst>
              <a:ext uri="{FF2B5EF4-FFF2-40B4-BE49-F238E27FC236}">
                <a16:creationId xmlns:a16="http://schemas.microsoft.com/office/drawing/2014/main" id="{6E047DE1-0462-7D16-248B-9933E42918D5}"/>
              </a:ext>
            </a:extLst>
          </p:cNvPr>
          <p:cNvCxnSpPr>
            <a:cxnSpLocks noChangeShapeType="1"/>
            <a:stCxn id="211990" idx="4"/>
            <a:endCxn id="211993" idx="0"/>
          </p:cNvCxnSpPr>
          <p:nvPr/>
        </p:nvCxnSpPr>
        <p:spPr bwMode="auto">
          <a:xfrm>
            <a:off x="5621995" y="3727148"/>
            <a:ext cx="974686" cy="85914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2000" name="AutoShape 32">
            <a:extLst>
              <a:ext uri="{FF2B5EF4-FFF2-40B4-BE49-F238E27FC236}">
                <a16:creationId xmlns:a16="http://schemas.microsoft.com/office/drawing/2014/main" id="{5B45DC2D-BC70-3330-512E-D699A033179A}"/>
              </a:ext>
            </a:extLst>
          </p:cNvPr>
          <p:cNvCxnSpPr>
            <a:cxnSpLocks noChangeShapeType="1"/>
            <a:stCxn id="211990" idx="4"/>
            <a:endCxn id="211994" idx="0"/>
          </p:cNvCxnSpPr>
          <p:nvPr/>
        </p:nvCxnSpPr>
        <p:spPr bwMode="auto">
          <a:xfrm>
            <a:off x="5621995" y="3727148"/>
            <a:ext cx="1965286" cy="85914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2001" name="AutoShape 33">
            <a:extLst>
              <a:ext uri="{FF2B5EF4-FFF2-40B4-BE49-F238E27FC236}">
                <a16:creationId xmlns:a16="http://schemas.microsoft.com/office/drawing/2014/main" id="{5F6E87DA-9DFD-C6BA-90D1-36B87FF89EA7}"/>
              </a:ext>
            </a:extLst>
          </p:cNvPr>
          <p:cNvCxnSpPr>
            <a:cxnSpLocks noChangeShapeType="1"/>
            <a:stCxn id="212059" idx="4"/>
            <a:endCxn id="211992" idx="0"/>
          </p:cNvCxnSpPr>
          <p:nvPr/>
        </p:nvCxnSpPr>
        <p:spPr bwMode="auto">
          <a:xfrm flipH="1">
            <a:off x="5606081" y="3727148"/>
            <a:ext cx="949364" cy="85914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12006" name="Oval 38">
            <a:extLst>
              <a:ext uri="{FF2B5EF4-FFF2-40B4-BE49-F238E27FC236}">
                <a16:creationId xmlns:a16="http://schemas.microsoft.com/office/drawing/2014/main" id="{D6A26C30-9C9C-5521-179A-F69E62B4ED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24981" y="4586288"/>
            <a:ext cx="381000" cy="381000"/>
          </a:xfrm>
          <a:prstGeom prst="ellipse">
            <a:avLst/>
          </a:prstGeom>
          <a:solidFill>
            <a:srgbClr val="99CC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cxnSp>
        <p:nvCxnSpPr>
          <p:cNvPr id="212008" name="AutoShape 40">
            <a:extLst>
              <a:ext uri="{FF2B5EF4-FFF2-40B4-BE49-F238E27FC236}">
                <a16:creationId xmlns:a16="http://schemas.microsoft.com/office/drawing/2014/main" id="{6A9BA643-5DF2-E7A1-4209-39018DFD72D8}"/>
              </a:ext>
            </a:extLst>
          </p:cNvPr>
          <p:cNvCxnSpPr>
            <a:cxnSpLocks noChangeShapeType="1"/>
            <a:stCxn id="211990" idx="4"/>
            <a:endCxn id="212006" idx="0"/>
          </p:cNvCxnSpPr>
          <p:nvPr/>
        </p:nvCxnSpPr>
        <p:spPr bwMode="auto">
          <a:xfrm flipH="1">
            <a:off x="4615481" y="3727148"/>
            <a:ext cx="1006514" cy="85914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12011" name="Oval 43">
            <a:extLst>
              <a:ext uri="{FF2B5EF4-FFF2-40B4-BE49-F238E27FC236}">
                <a16:creationId xmlns:a16="http://schemas.microsoft.com/office/drawing/2014/main" id="{9DE8F28D-9CE9-6E11-9CCE-85583E1BD9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15581" y="5500688"/>
            <a:ext cx="381000" cy="381000"/>
          </a:xfrm>
          <a:prstGeom prst="ellipse">
            <a:avLst/>
          </a:prstGeom>
          <a:solidFill>
            <a:srgbClr val="99CC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sp>
        <p:nvSpPr>
          <p:cNvPr id="212012" name="Oval 44">
            <a:extLst>
              <a:ext uri="{FF2B5EF4-FFF2-40B4-BE49-F238E27FC236}">
                <a16:creationId xmlns:a16="http://schemas.microsoft.com/office/drawing/2014/main" id="{8368FEEB-BC2E-E3E1-46CA-A308353E56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6181" y="5500688"/>
            <a:ext cx="381000" cy="381000"/>
          </a:xfrm>
          <a:prstGeom prst="ellipse">
            <a:avLst/>
          </a:prstGeom>
          <a:solidFill>
            <a:srgbClr val="99CC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sp>
        <p:nvSpPr>
          <p:cNvPr id="212013" name="Oval 45">
            <a:extLst>
              <a:ext uri="{FF2B5EF4-FFF2-40B4-BE49-F238E27FC236}">
                <a16:creationId xmlns:a16="http://schemas.microsoft.com/office/drawing/2014/main" id="{9F755683-C95E-4544-CBAD-9C7219C6D1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96781" y="5500688"/>
            <a:ext cx="381000" cy="381000"/>
          </a:xfrm>
          <a:prstGeom prst="ellipse">
            <a:avLst/>
          </a:prstGeom>
          <a:solidFill>
            <a:srgbClr val="99CC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sp>
        <p:nvSpPr>
          <p:cNvPr id="212017" name="Oval 49">
            <a:extLst>
              <a:ext uri="{FF2B5EF4-FFF2-40B4-BE49-F238E27FC236}">
                <a16:creationId xmlns:a16="http://schemas.microsoft.com/office/drawing/2014/main" id="{F7A647D3-9D5F-CB43-E266-BD8D158ED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24981" y="5500688"/>
            <a:ext cx="381000" cy="381000"/>
          </a:xfrm>
          <a:prstGeom prst="ellipse">
            <a:avLst/>
          </a:prstGeom>
          <a:solidFill>
            <a:srgbClr val="99CC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cxnSp>
        <p:nvCxnSpPr>
          <p:cNvPr id="212019" name="AutoShape 51">
            <a:extLst>
              <a:ext uri="{FF2B5EF4-FFF2-40B4-BE49-F238E27FC236}">
                <a16:creationId xmlns:a16="http://schemas.microsoft.com/office/drawing/2014/main" id="{55D03833-E5B4-ED38-0E35-9F42961AC740}"/>
              </a:ext>
            </a:extLst>
          </p:cNvPr>
          <p:cNvCxnSpPr>
            <a:cxnSpLocks noChangeShapeType="1"/>
            <a:stCxn id="212011" idx="0"/>
            <a:endCxn id="212006" idx="4"/>
          </p:cNvCxnSpPr>
          <p:nvPr/>
        </p:nvCxnSpPr>
        <p:spPr bwMode="auto">
          <a:xfrm flipH="1" flipV="1">
            <a:off x="4615481" y="4967288"/>
            <a:ext cx="990600" cy="533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2020" name="AutoShape 52">
            <a:extLst>
              <a:ext uri="{FF2B5EF4-FFF2-40B4-BE49-F238E27FC236}">
                <a16:creationId xmlns:a16="http://schemas.microsoft.com/office/drawing/2014/main" id="{09DC0B8F-A2FB-8472-A6DE-9F79433D9513}"/>
              </a:ext>
            </a:extLst>
          </p:cNvPr>
          <p:cNvCxnSpPr>
            <a:cxnSpLocks noChangeShapeType="1"/>
            <a:stCxn id="212011" idx="0"/>
            <a:endCxn id="211992" idx="4"/>
          </p:cNvCxnSpPr>
          <p:nvPr/>
        </p:nvCxnSpPr>
        <p:spPr bwMode="auto">
          <a:xfrm flipV="1">
            <a:off x="5606081" y="4967288"/>
            <a:ext cx="0" cy="533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2021" name="AutoShape 53">
            <a:extLst>
              <a:ext uri="{FF2B5EF4-FFF2-40B4-BE49-F238E27FC236}">
                <a16:creationId xmlns:a16="http://schemas.microsoft.com/office/drawing/2014/main" id="{60C44FAF-3903-78CE-4E6C-5E46C3672EDA}"/>
              </a:ext>
            </a:extLst>
          </p:cNvPr>
          <p:cNvCxnSpPr>
            <a:cxnSpLocks noChangeShapeType="1"/>
            <a:stCxn id="212017" idx="0"/>
            <a:endCxn id="212006" idx="4"/>
          </p:cNvCxnSpPr>
          <p:nvPr/>
        </p:nvCxnSpPr>
        <p:spPr bwMode="auto">
          <a:xfrm flipV="1">
            <a:off x="4615481" y="4967288"/>
            <a:ext cx="0" cy="533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2022" name="AutoShape 54">
            <a:extLst>
              <a:ext uri="{FF2B5EF4-FFF2-40B4-BE49-F238E27FC236}">
                <a16:creationId xmlns:a16="http://schemas.microsoft.com/office/drawing/2014/main" id="{8A24BD4F-36A7-2E45-A42C-3384AE3E65E5}"/>
              </a:ext>
            </a:extLst>
          </p:cNvPr>
          <p:cNvCxnSpPr>
            <a:cxnSpLocks noChangeShapeType="1"/>
            <a:stCxn id="212017" idx="0"/>
            <a:endCxn id="211992" idx="4"/>
          </p:cNvCxnSpPr>
          <p:nvPr/>
        </p:nvCxnSpPr>
        <p:spPr bwMode="auto">
          <a:xfrm flipV="1">
            <a:off x="4615481" y="4967288"/>
            <a:ext cx="990600" cy="533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2023" name="AutoShape 55">
            <a:extLst>
              <a:ext uri="{FF2B5EF4-FFF2-40B4-BE49-F238E27FC236}">
                <a16:creationId xmlns:a16="http://schemas.microsoft.com/office/drawing/2014/main" id="{2B0E4F50-4ACA-8586-5E4A-D42D7B1C2680}"/>
              </a:ext>
            </a:extLst>
          </p:cNvPr>
          <p:cNvCxnSpPr>
            <a:cxnSpLocks noChangeShapeType="1"/>
            <a:stCxn id="212013" idx="0"/>
            <a:endCxn id="211993" idx="4"/>
          </p:cNvCxnSpPr>
          <p:nvPr/>
        </p:nvCxnSpPr>
        <p:spPr bwMode="auto">
          <a:xfrm flipH="1" flipV="1">
            <a:off x="6596681" y="4967288"/>
            <a:ext cx="990600" cy="533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2024" name="AutoShape 56">
            <a:extLst>
              <a:ext uri="{FF2B5EF4-FFF2-40B4-BE49-F238E27FC236}">
                <a16:creationId xmlns:a16="http://schemas.microsoft.com/office/drawing/2014/main" id="{5EAFE953-906A-A0EB-DEE7-297321FFE5F7}"/>
              </a:ext>
            </a:extLst>
          </p:cNvPr>
          <p:cNvCxnSpPr>
            <a:cxnSpLocks noChangeShapeType="1"/>
            <a:stCxn id="212013" idx="0"/>
            <a:endCxn id="211994" idx="4"/>
          </p:cNvCxnSpPr>
          <p:nvPr/>
        </p:nvCxnSpPr>
        <p:spPr bwMode="auto">
          <a:xfrm flipV="1">
            <a:off x="7587281" y="4967288"/>
            <a:ext cx="0" cy="533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2025" name="AutoShape 57">
            <a:extLst>
              <a:ext uri="{FF2B5EF4-FFF2-40B4-BE49-F238E27FC236}">
                <a16:creationId xmlns:a16="http://schemas.microsoft.com/office/drawing/2014/main" id="{DC72A6C0-54F1-080E-232C-1C2350AD6E5D}"/>
              </a:ext>
            </a:extLst>
          </p:cNvPr>
          <p:cNvCxnSpPr>
            <a:cxnSpLocks noChangeShapeType="1"/>
            <a:stCxn id="212012" idx="0"/>
            <a:endCxn id="211993" idx="4"/>
          </p:cNvCxnSpPr>
          <p:nvPr/>
        </p:nvCxnSpPr>
        <p:spPr bwMode="auto">
          <a:xfrm flipV="1">
            <a:off x="6596681" y="4967288"/>
            <a:ext cx="0" cy="533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2026" name="AutoShape 58">
            <a:extLst>
              <a:ext uri="{FF2B5EF4-FFF2-40B4-BE49-F238E27FC236}">
                <a16:creationId xmlns:a16="http://schemas.microsoft.com/office/drawing/2014/main" id="{DB1E2795-F114-BEF8-387D-B533AC6ACB77}"/>
              </a:ext>
            </a:extLst>
          </p:cNvPr>
          <p:cNvCxnSpPr>
            <a:cxnSpLocks noChangeShapeType="1"/>
            <a:stCxn id="212012" idx="0"/>
            <a:endCxn id="211994" idx="4"/>
          </p:cNvCxnSpPr>
          <p:nvPr/>
        </p:nvCxnSpPr>
        <p:spPr bwMode="auto">
          <a:xfrm flipV="1">
            <a:off x="6596681" y="4967288"/>
            <a:ext cx="990600" cy="533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12039" name="Line 71">
            <a:extLst>
              <a:ext uri="{FF2B5EF4-FFF2-40B4-BE49-F238E27FC236}">
                <a16:creationId xmlns:a16="http://schemas.microsoft.com/office/drawing/2014/main" id="{38837675-391E-C80D-F0B6-D3334AB82BF5}"/>
              </a:ext>
            </a:extLst>
          </p:cNvPr>
          <p:cNvSpPr>
            <a:spLocks noChangeShapeType="1"/>
          </p:cNvSpPr>
          <p:nvPr/>
        </p:nvSpPr>
        <p:spPr bwMode="auto">
          <a:xfrm rot="16200000" flipH="1">
            <a:off x="4567856" y="5905500"/>
            <a:ext cx="2286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GB"/>
          </a:p>
        </p:txBody>
      </p:sp>
      <p:sp>
        <p:nvSpPr>
          <p:cNvPr id="212040" name="Line 72">
            <a:extLst>
              <a:ext uri="{FF2B5EF4-FFF2-40B4-BE49-F238E27FC236}">
                <a16:creationId xmlns:a16="http://schemas.microsoft.com/office/drawing/2014/main" id="{83B4ED8B-C391-E449-9566-0440729E7D5D}"/>
              </a:ext>
            </a:extLst>
          </p:cNvPr>
          <p:cNvSpPr>
            <a:spLocks noChangeShapeType="1"/>
          </p:cNvSpPr>
          <p:nvPr/>
        </p:nvSpPr>
        <p:spPr bwMode="auto">
          <a:xfrm rot="-5400000" flipH="1" flipV="1">
            <a:off x="4415456" y="5905500"/>
            <a:ext cx="2286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GB"/>
          </a:p>
        </p:txBody>
      </p:sp>
      <p:sp>
        <p:nvSpPr>
          <p:cNvPr id="212041" name="Line 73">
            <a:extLst>
              <a:ext uri="{FF2B5EF4-FFF2-40B4-BE49-F238E27FC236}">
                <a16:creationId xmlns:a16="http://schemas.microsoft.com/office/drawing/2014/main" id="{BA633EA2-F0CD-E313-213D-A3CD4A571ECE}"/>
              </a:ext>
            </a:extLst>
          </p:cNvPr>
          <p:cNvSpPr>
            <a:spLocks noChangeShapeType="1"/>
          </p:cNvSpPr>
          <p:nvPr/>
        </p:nvSpPr>
        <p:spPr bwMode="auto">
          <a:xfrm rot="16200000" flipH="1">
            <a:off x="5558456" y="5905500"/>
            <a:ext cx="2286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GB"/>
          </a:p>
        </p:txBody>
      </p:sp>
      <p:sp>
        <p:nvSpPr>
          <p:cNvPr id="212042" name="Line 74">
            <a:extLst>
              <a:ext uri="{FF2B5EF4-FFF2-40B4-BE49-F238E27FC236}">
                <a16:creationId xmlns:a16="http://schemas.microsoft.com/office/drawing/2014/main" id="{C9E8446C-763B-FFCC-7539-241841DC4EF4}"/>
              </a:ext>
            </a:extLst>
          </p:cNvPr>
          <p:cNvSpPr>
            <a:spLocks noChangeShapeType="1"/>
          </p:cNvSpPr>
          <p:nvPr/>
        </p:nvSpPr>
        <p:spPr bwMode="auto">
          <a:xfrm rot="-5400000" flipH="1" flipV="1">
            <a:off x="5406056" y="5905500"/>
            <a:ext cx="2286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GB"/>
          </a:p>
        </p:txBody>
      </p:sp>
      <p:sp>
        <p:nvSpPr>
          <p:cNvPr id="212043" name="Line 75">
            <a:extLst>
              <a:ext uri="{FF2B5EF4-FFF2-40B4-BE49-F238E27FC236}">
                <a16:creationId xmlns:a16="http://schemas.microsoft.com/office/drawing/2014/main" id="{9FFE48F0-D362-C623-1974-DFF8CFAB655E}"/>
              </a:ext>
            </a:extLst>
          </p:cNvPr>
          <p:cNvSpPr>
            <a:spLocks noChangeShapeType="1"/>
          </p:cNvSpPr>
          <p:nvPr/>
        </p:nvSpPr>
        <p:spPr bwMode="auto">
          <a:xfrm rot="16200000" flipH="1">
            <a:off x="6549056" y="5905500"/>
            <a:ext cx="2286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GB"/>
          </a:p>
        </p:txBody>
      </p:sp>
      <p:sp>
        <p:nvSpPr>
          <p:cNvPr id="212044" name="Line 76">
            <a:extLst>
              <a:ext uri="{FF2B5EF4-FFF2-40B4-BE49-F238E27FC236}">
                <a16:creationId xmlns:a16="http://schemas.microsoft.com/office/drawing/2014/main" id="{BFCCC9EB-8733-289C-C2EA-A417BCC787A8}"/>
              </a:ext>
            </a:extLst>
          </p:cNvPr>
          <p:cNvSpPr>
            <a:spLocks noChangeShapeType="1"/>
          </p:cNvSpPr>
          <p:nvPr/>
        </p:nvSpPr>
        <p:spPr bwMode="auto">
          <a:xfrm rot="-5400000" flipH="1" flipV="1">
            <a:off x="6396656" y="5905500"/>
            <a:ext cx="2286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GB"/>
          </a:p>
        </p:txBody>
      </p:sp>
      <p:sp>
        <p:nvSpPr>
          <p:cNvPr id="212045" name="Line 77">
            <a:extLst>
              <a:ext uri="{FF2B5EF4-FFF2-40B4-BE49-F238E27FC236}">
                <a16:creationId xmlns:a16="http://schemas.microsoft.com/office/drawing/2014/main" id="{462A0DF7-9449-49EF-773C-E3E0B953F254}"/>
              </a:ext>
            </a:extLst>
          </p:cNvPr>
          <p:cNvSpPr>
            <a:spLocks noChangeShapeType="1"/>
          </p:cNvSpPr>
          <p:nvPr/>
        </p:nvSpPr>
        <p:spPr bwMode="auto">
          <a:xfrm rot="16200000" flipH="1">
            <a:off x="7539656" y="5905500"/>
            <a:ext cx="2286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GB"/>
          </a:p>
        </p:txBody>
      </p:sp>
      <p:sp>
        <p:nvSpPr>
          <p:cNvPr id="212046" name="Line 78">
            <a:extLst>
              <a:ext uri="{FF2B5EF4-FFF2-40B4-BE49-F238E27FC236}">
                <a16:creationId xmlns:a16="http://schemas.microsoft.com/office/drawing/2014/main" id="{65FC7361-0503-3CE9-7963-321A6B277D0A}"/>
              </a:ext>
            </a:extLst>
          </p:cNvPr>
          <p:cNvSpPr>
            <a:spLocks noChangeShapeType="1"/>
          </p:cNvSpPr>
          <p:nvPr/>
        </p:nvSpPr>
        <p:spPr bwMode="auto">
          <a:xfrm rot="-5400000" flipH="1" flipV="1">
            <a:off x="7387256" y="5905500"/>
            <a:ext cx="2286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GB"/>
          </a:p>
        </p:txBody>
      </p:sp>
      <p:sp>
        <p:nvSpPr>
          <p:cNvPr id="212059" name="Oval 91">
            <a:extLst>
              <a:ext uri="{FF2B5EF4-FFF2-40B4-BE49-F238E27FC236}">
                <a16:creationId xmlns:a16="http://schemas.microsoft.com/office/drawing/2014/main" id="{7E4A44F5-C331-8F81-3072-55500B582B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64945" y="3346148"/>
            <a:ext cx="381000" cy="381000"/>
          </a:xfrm>
          <a:prstGeom prst="ellipse">
            <a:avLst/>
          </a:prstGeom>
          <a:solidFill>
            <a:srgbClr val="99CC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cxnSp>
        <p:nvCxnSpPr>
          <p:cNvPr id="212061" name="AutoShape 93">
            <a:extLst>
              <a:ext uri="{FF2B5EF4-FFF2-40B4-BE49-F238E27FC236}">
                <a16:creationId xmlns:a16="http://schemas.microsoft.com/office/drawing/2014/main" id="{3D6A79CA-CE9F-B6A7-9823-17B0938FC6D0}"/>
              </a:ext>
            </a:extLst>
          </p:cNvPr>
          <p:cNvCxnSpPr>
            <a:cxnSpLocks noChangeShapeType="1"/>
            <a:stCxn id="212059" idx="4"/>
            <a:endCxn id="211993" idx="0"/>
          </p:cNvCxnSpPr>
          <p:nvPr/>
        </p:nvCxnSpPr>
        <p:spPr bwMode="auto">
          <a:xfrm>
            <a:off x="6555445" y="3727148"/>
            <a:ext cx="41236" cy="85914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2062" name="AutoShape 94">
            <a:extLst>
              <a:ext uri="{FF2B5EF4-FFF2-40B4-BE49-F238E27FC236}">
                <a16:creationId xmlns:a16="http://schemas.microsoft.com/office/drawing/2014/main" id="{2B8A4078-F89E-0D21-8F07-D9773F10E2D6}"/>
              </a:ext>
            </a:extLst>
          </p:cNvPr>
          <p:cNvCxnSpPr>
            <a:cxnSpLocks noChangeShapeType="1"/>
            <a:stCxn id="212059" idx="4"/>
            <a:endCxn id="211994" idx="0"/>
          </p:cNvCxnSpPr>
          <p:nvPr/>
        </p:nvCxnSpPr>
        <p:spPr bwMode="auto">
          <a:xfrm>
            <a:off x="6555445" y="3727148"/>
            <a:ext cx="1031836" cy="85914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2063" name="AutoShape 95">
            <a:extLst>
              <a:ext uri="{FF2B5EF4-FFF2-40B4-BE49-F238E27FC236}">
                <a16:creationId xmlns:a16="http://schemas.microsoft.com/office/drawing/2014/main" id="{1B3A9C9A-51D3-C16A-E74D-B24DEF94B059}"/>
              </a:ext>
            </a:extLst>
          </p:cNvPr>
          <p:cNvCxnSpPr>
            <a:cxnSpLocks noChangeShapeType="1"/>
            <a:stCxn id="211990" idx="4"/>
            <a:endCxn id="211992" idx="0"/>
          </p:cNvCxnSpPr>
          <p:nvPr/>
        </p:nvCxnSpPr>
        <p:spPr bwMode="auto">
          <a:xfrm flipH="1">
            <a:off x="5606081" y="3727148"/>
            <a:ext cx="15914" cy="85914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2070" name="AutoShape 102">
            <a:extLst>
              <a:ext uri="{FF2B5EF4-FFF2-40B4-BE49-F238E27FC236}">
                <a16:creationId xmlns:a16="http://schemas.microsoft.com/office/drawing/2014/main" id="{ED673625-DA72-4C1B-7DCA-8D47CBE4C238}"/>
              </a:ext>
            </a:extLst>
          </p:cNvPr>
          <p:cNvCxnSpPr>
            <a:cxnSpLocks noChangeShapeType="1"/>
            <a:stCxn id="212059" idx="4"/>
            <a:endCxn id="212006" idx="0"/>
          </p:cNvCxnSpPr>
          <p:nvPr/>
        </p:nvCxnSpPr>
        <p:spPr bwMode="auto">
          <a:xfrm flipH="1">
            <a:off x="4615481" y="3727148"/>
            <a:ext cx="1939964" cy="85914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16A58C1-10EF-A1B3-FAE3-65EC43434D8C}"/>
              </a:ext>
            </a:extLst>
          </p:cNvPr>
          <p:cNvSpPr/>
          <p:nvPr/>
        </p:nvSpPr>
        <p:spPr>
          <a:xfrm>
            <a:off x="4266231" y="4460206"/>
            <a:ext cx="1720850" cy="1573881"/>
          </a:xfrm>
          <a:prstGeom prst="roundRect">
            <a:avLst/>
          </a:prstGeom>
          <a:noFill/>
          <a:ln w="9525">
            <a:solidFill>
              <a:schemeClr val="tx1"/>
            </a:solidFill>
            <a:prstDash val="dash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9" name="Rectangle: Rounded Corners 108">
            <a:extLst>
              <a:ext uri="{FF2B5EF4-FFF2-40B4-BE49-F238E27FC236}">
                <a16:creationId xmlns:a16="http://schemas.microsoft.com/office/drawing/2014/main" id="{C2A6AA1E-E3C5-DC86-475C-EC0583DF30FA}"/>
              </a:ext>
            </a:extLst>
          </p:cNvPr>
          <p:cNvSpPr/>
          <p:nvPr/>
        </p:nvSpPr>
        <p:spPr>
          <a:xfrm>
            <a:off x="6212506" y="4465060"/>
            <a:ext cx="1720850" cy="1573881"/>
          </a:xfrm>
          <a:prstGeom prst="roundRect">
            <a:avLst/>
          </a:prstGeom>
          <a:noFill/>
          <a:ln w="9525">
            <a:solidFill>
              <a:schemeClr val="tx1"/>
            </a:solidFill>
            <a:prstDash val="dash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3" name="Rectangle: Rounded Corners 112">
            <a:extLst>
              <a:ext uri="{FF2B5EF4-FFF2-40B4-BE49-F238E27FC236}">
                <a16:creationId xmlns:a16="http://schemas.microsoft.com/office/drawing/2014/main" id="{3204FD70-B1DE-EAD6-316D-6FE68BE1728B}"/>
              </a:ext>
            </a:extLst>
          </p:cNvPr>
          <p:cNvSpPr/>
          <p:nvPr/>
        </p:nvSpPr>
        <p:spPr>
          <a:xfrm>
            <a:off x="5218731" y="3219297"/>
            <a:ext cx="1720850" cy="666903"/>
          </a:xfrm>
          <a:prstGeom prst="roundRect">
            <a:avLst/>
          </a:prstGeom>
          <a:noFill/>
          <a:ln w="9525">
            <a:solidFill>
              <a:schemeClr val="tx1"/>
            </a:solidFill>
            <a:prstDash val="dash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330" name="Rectangle 2">
            <a:extLst>
              <a:ext uri="{FF2B5EF4-FFF2-40B4-BE49-F238E27FC236}">
                <a16:creationId xmlns:a16="http://schemas.microsoft.com/office/drawing/2014/main" id="{FEFF1A5C-2601-56E1-6E63-C41E9CDA030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/>
              <a:t>BGP path exploration</a:t>
            </a:r>
            <a:endParaRPr lang="en-US" altLang="it-IT"/>
          </a:p>
        </p:txBody>
      </p:sp>
      <p:sp>
        <p:nvSpPr>
          <p:cNvPr id="227331" name="Rectangle 3">
            <a:extLst>
              <a:ext uri="{FF2B5EF4-FFF2-40B4-BE49-F238E27FC236}">
                <a16:creationId xmlns:a16="http://schemas.microsoft.com/office/drawing/2014/main" id="{5B02F784-ADC1-E70C-C0FC-7DE1601A17C5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GB" altLang="it-IT" sz="2800" dirty="0"/>
              <a:t>immediately after a fault there is a transient period when inconsistent AS-paths are propagated in the network </a:t>
            </a:r>
          </a:p>
          <a:p>
            <a:pPr lvl="1"/>
            <a:r>
              <a:rPr lang="en-GB" altLang="it-IT" sz="2400" dirty="0"/>
              <a:t>routers have plenty of alternatives and jump from one to another before all alternatives are withdrawn</a:t>
            </a:r>
          </a:p>
          <a:p>
            <a:pPr lvl="1"/>
            <a:r>
              <a:rPr lang="en-GB" altLang="it-IT" sz="2400" dirty="0"/>
              <a:t>each best route change is propagated again by the routers</a:t>
            </a:r>
          </a:p>
          <a:p>
            <a:pPr lvl="1"/>
            <a:r>
              <a:rPr lang="en-GB" altLang="it-IT" sz="2400" dirty="0"/>
              <a:t>lots of useless BGP updates are transmitted</a:t>
            </a:r>
          </a:p>
          <a:p>
            <a:r>
              <a:rPr lang="en-GB" altLang="it-IT" sz="2800" dirty="0"/>
              <a:t>since data </a:t>
            </a:r>
            <a:r>
              <a:rPr lang="en-GB" altLang="it-IT" sz="2800" dirty="0" err="1"/>
              <a:t>centers’</a:t>
            </a:r>
            <a:r>
              <a:rPr lang="en-GB" altLang="it-IT" sz="2800" dirty="0"/>
              <a:t> topologies </a:t>
            </a:r>
            <a:r>
              <a:rPr lang="en-GB" altLang="it-IT" sz="2800"/>
              <a:t>are dense and hence </a:t>
            </a:r>
            <a:r>
              <a:rPr lang="en-GB" altLang="it-IT" sz="2800" dirty="0"/>
              <a:t>have a lot of cycles this problem has to be addressed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TextBox 266">
            <a:extLst>
              <a:ext uri="{FF2B5EF4-FFF2-40B4-BE49-F238E27FC236}">
                <a16:creationId xmlns:a16="http://schemas.microsoft.com/office/drawing/2014/main" id="{5B5A5DFA-CD53-EE8C-B8AA-4A5F4191EF4E}"/>
              </a:ext>
            </a:extLst>
          </p:cNvPr>
          <p:cNvSpPr txBox="1"/>
          <p:nvPr/>
        </p:nvSpPr>
        <p:spPr>
          <a:xfrm>
            <a:off x="1524098" y="3124200"/>
            <a:ext cx="2648482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1200">
                <a:latin typeface="Consolas" panose="020B0609020204030204" pitchFamily="49" charset="0"/>
                <a:cs typeface="Consolas" panose="020B0609020204030204" pitchFamily="49" charset="0"/>
              </a:rPr>
              <a:t>*&gt;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193.204.0.0/15   [L2]</a:t>
            </a:r>
          </a:p>
          <a:p>
            <a:r>
              <a:rPr lang="en-GB" sz="12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  [L1,S1,L2]</a:t>
            </a:r>
          </a:p>
        </p:txBody>
      </p:sp>
      <p:sp>
        <p:nvSpPr>
          <p:cNvPr id="277" name="TextBox 276">
            <a:extLst>
              <a:ext uri="{FF2B5EF4-FFF2-40B4-BE49-F238E27FC236}">
                <a16:creationId xmlns:a16="http://schemas.microsoft.com/office/drawing/2014/main" id="{863F5B56-73C4-D7D2-CA2A-EBD625CE4BE2}"/>
              </a:ext>
            </a:extLst>
          </p:cNvPr>
          <p:cNvSpPr txBox="1"/>
          <p:nvPr/>
        </p:nvSpPr>
        <p:spPr>
          <a:xfrm>
            <a:off x="1524000" y="3124200"/>
            <a:ext cx="2646958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1200">
                <a:latin typeface="Consolas" panose="020B0609020204030204" pitchFamily="49" charset="0"/>
                <a:cs typeface="Consolas" panose="020B0609020204030204" pitchFamily="49" charset="0"/>
              </a:rPr>
              <a:t>*&gt;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193.204.0.0/15   [L2]</a:t>
            </a:r>
          </a:p>
          <a:p>
            <a:r>
              <a:rPr lang="en-GB" sz="12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  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D62402BF-FF75-D0C8-DA48-0CD59A65EF68}"/>
              </a:ext>
            </a:extLst>
          </p:cNvPr>
          <p:cNvGrpSpPr/>
          <p:nvPr/>
        </p:nvGrpSpPr>
        <p:grpSpPr>
          <a:xfrm>
            <a:off x="3810000" y="2667000"/>
            <a:ext cx="4700775" cy="3687558"/>
            <a:chOff x="4266231" y="3219297"/>
            <a:chExt cx="3667125" cy="2876703"/>
          </a:xfrm>
        </p:grpSpPr>
        <p:sp>
          <p:nvSpPr>
            <p:cNvPr id="2" name="AutoShape 119">
              <a:extLst>
                <a:ext uri="{FF2B5EF4-FFF2-40B4-BE49-F238E27FC236}">
                  <a16:creationId xmlns:a16="http://schemas.microsoft.com/office/drawing/2014/main" id="{05235A9B-61C0-4646-32C4-830D108B1B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80808" y="3276600"/>
              <a:ext cx="532800" cy="540000"/>
            </a:xfrm>
            <a:prstGeom prst="roundRect">
              <a:avLst>
                <a:gd name="adj" fmla="val 31509"/>
              </a:avLst>
            </a:prstGeom>
            <a:solidFill>
              <a:srgbClr val="FFFF99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GB"/>
            </a:p>
          </p:txBody>
        </p:sp>
        <p:sp>
          <p:nvSpPr>
            <p:cNvPr id="3" name="AutoShape 118">
              <a:extLst>
                <a:ext uri="{FF2B5EF4-FFF2-40B4-BE49-F238E27FC236}">
                  <a16:creationId xmlns:a16="http://schemas.microsoft.com/office/drawing/2014/main" id="{B4C7C79F-F358-C329-A1DB-54F043C0AA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42595" y="3276599"/>
              <a:ext cx="533400" cy="540000"/>
            </a:xfrm>
            <a:prstGeom prst="roundRect">
              <a:avLst>
                <a:gd name="adj" fmla="val 31509"/>
              </a:avLst>
            </a:prstGeom>
            <a:solidFill>
              <a:srgbClr val="FFFF00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GB" dirty="0"/>
            </a:p>
          </p:txBody>
        </p:sp>
        <p:sp>
          <p:nvSpPr>
            <p:cNvPr id="4" name="AutoShape 115">
              <a:extLst>
                <a:ext uri="{FF2B5EF4-FFF2-40B4-BE49-F238E27FC236}">
                  <a16:creationId xmlns:a16="http://schemas.microsoft.com/office/drawing/2014/main" id="{CC9490EF-9F2B-F85A-0A01-C891DAE24C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20581" y="4523987"/>
              <a:ext cx="533400" cy="540000"/>
            </a:xfrm>
            <a:prstGeom prst="roundRect">
              <a:avLst>
                <a:gd name="adj" fmla="val 31509"/>
              </a:avLst>
            </a:prstGeom>
            <a:solidFill>
              <a:srgbClr val="CCFFFF">
                <a:alpha val="20000"/>
              </a:srgbClr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GB"/>
            </a:p>
          </p:txBody>
        </p:sp>
        <p:sp>
          <p:nvSpPr>
            <p:cNvPr id="5" name="AutoShape 114">
              <a:extLst>
                <a:ext uri="{FF2B5EF4-FFF2-40B4-BE49-F238E27FC236}">
                  <a16:creationId xmlns:a16="http://schemas.microsoft.com/office/drawing/2014/main" id="{25935800-A085-E29B-FE1A-42588E81AD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39381" y="4519045"/>
              <a:ext cx="533400" cy="540000"/>
            </a:xfrm>
            <a:prstGeom prst="roundRect">
              <a:avLst>
                <a:gd name="adj" fmla="val 31509"/>
              </a:avLst>
            </a:prstGeom>
            <a:solidFill>
              <a:srgbClr val="CCFF99">
                <a:alpha val="20000"/>
              </a:srgbClr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GB"/>
            </a:p>
          </p:txBody>
        </p:sp>
        <p:sp>
          <p:nvSpPr>
            <p:cNvPr id="6" name="AutoShape 8">
              <a:extLst>
                <a:ext uri="{FF2B5EF4-FFF2-40B4-BE49-F238E27FC236}">
                  <a16:creationId xmlns:a16="http://schemas.microsoft.com/office/drawing/2014/main" id="{27BE5690-E688-9BBE-4AE1-C4A432E8BD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20581" y="5413056"/>
              <a:ext cx="533400" cy="540000"/>
            </a:xfrm>
            <a:prstGeom prst="roundRect">
              <a:avLst>
                <a:gd name="adj" fmla="val 31509"/>
              </a:avLst>
            </a:prstGeom>
            <a:solidFill>
              <a:srgbClr val="000066">
                <a:alpha val="25000"/>
              </a:srgbClr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GB"/>
            </a:p>
          </p:txBody>
        </p:sp>
        <p:sp>
          <p:nvSpPr>
            <p:cNvPr id="7" name="AutoShape 9">
              <a:extLst>
                <a:ext uri="{FF2B5EF4-FFF2-40B4-BE49-F238E27FC236}">
                  <a16:creationId xmlns:a16="http://schemas.microsoft.com/office/drawing/2014/main" id="{E3583AE5-217B-DD71-F55A-FF354DB4FC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29981" y="5413056"/>
              <a:ext cx="533400" cy="540000"/>
            </a:xfrm>
            <a:prstGeom prst="roundRect">
              <a:avLst>
                <a:gd name="adj" fmla="val 31509"/>
              </a:avLst>
            </a:prstGeom>
            <a:solidFill>
              <a:srgbClr val="000066">
                <a:alpha val="50000"/>
              </a:srgbClr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GB"/>
            </a:p>
          </p:txBody>
        </p:sp>
        <p:sp>
          <p:nvSpPr>
            <p:cNvPr id="8" name="AutoShape 10">
              <a:extLst>
                <a:ext uri="{FF2B5EF4-FFF2-40B4-BE49-F238E27FC236}">
                  <a16:creationId xmlns:a16="http://schemas.microsoft.com/office/drawing/2014/main" id="{A6671B39-EFB0-ADD7-3340-FC89B2020E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39381" y="5413056"/>
              <a:ext cx="533400" cy="540000"/>
            </a:xfrm>
            <a:prstGeom prst="roundRect">
              <a:avLst>
                <a:gd name="adj" fmla="val 31509"/>
              </a:avLst>
            </a:prstGeom>
            <a:solidFill>
              <a:srgbClr val="006600">
                <a:alpha val="25000"/>
              </a:srgbClr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GB"/>
            </a:p>
          </p:txBody>
        </p:sp>
        <p:sp>
          <p:nvSpPr>
            <p:cNvPr id="9" name="AutoShape 11">
              <a:extLst>
                <a:ext uri="{FF2B5EF4-FFF2-40B4-BE49-F238E27FC236}">
                  <a16:creationId xmlns:a16="http://schemas.microsoft.com/office/drawing/2014/main" id="{F83606F9-99CB-943C-4021-C6E038C71C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48781" y="5413056"/>
              <a:ext cx="533400" cy="540000"/>
            </a:xfrm>
            <a:prstGeom prst="roundRect">
              <a:avLst>
                <a:gd name="adj" fmla="val 31509"/>
              </a:avLst>
            </a:prstGeom>
            <a:solidFill>
              <a:srgbClr val="006600">
                <a:alpha val="50000"/>
              </a:srgbClr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GB"/>
            </a:p>
          </p:txBody>
        </p:sp>
        <p:sp>
          <p:nvSpPr>
            <p:cNvPr id="10" name="AutoShape 14">
              <a:extLst>
                <a:ext uri="{FF2B5EF4-FFF2-40B4-BE49-F238E27FC236}">
                  <a16:creationId xmlns:a16="http://schemas.microsoft.com/office/drawing/2014/main" id="{626C82E6-ADF3-AA70-2121-697D8D6C55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25876" y="4519045"/>
              <a:ext cx="533400" cy="540000"/>
            </a:xfrm>
            <a:prstGeom prst="roundRect">
              <a:avLst>
                <a:gd name="adj" fmla="val 31509"/>
              </a:avLst>
            </a:prstGeom>
            <a:solidFill>
              <a:srgbClr val="CCFF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GB"/>
            </a:p>
          </p:txBody>
        </p:sp>
        <p:sp>
          <p:nvSpPr>
            <p:cNvPr id="11" name="AutoShape 15">
              <a:extLst>
                <a:ext uri="{FF2B5EF4-FFF2-40B4-BE49-F238E27FC236}">
                  <a16:creationId xmlns:a16="http://schemas.microsoft.com/office/drawing/2014/main" id="{0472A8CF-97BB-F25D-1D6B-CEE0033AEE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48781" y="4530157"/>
              <a:ext cx="533400" cy="540000"/>
            </a:xfrm>
            <a:prstGeom prst="roundRect">
              <a:avLst>
                <a:gd name="adj" fmla="val 31509"/>
              </a:avLst>
            </a:prstGeom>
            <a:solidFill>
              <a:srgbClr val="CCFF99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GB"/>
            </a:p>
          </p:txBody>
        </p:sp>
        <p:sp>
          <p:nvSpPr>
            <p:cNvPr id="12" name="Oval 22">
              <a:extLst>
                <a:ext uri="{FF2B5EF4-FFF2-40B4-BE49-F238E27FC236}">
                  <a16:creationId xmlns:a16="http://schemas.microsoft.com/office/drawing/2014/main" id="{A5095B0C-6DB2-FB93-8402-69AF2BB9ED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31495" y="3346148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13" name="Oval 24">
              <a:extLst>
                <a:ext uri="{FF2B5EF4-FFF2-40B4-BE49-F238E27FC236}">
                  <a16:creationId xmlns:a16="http://schemas.microsoft.com/office/drawing/2014/main" id="{F3F58D4B-98E7-66DD-7AB8-AB74A89982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5581" y="4586288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it-IT" altLang="it-IT" dirty="0"/>
                <a:t>S2</a:t>
              </a:r>
            </a:p>
          </p:txBody>
        </p:sp>
        <p:sp>
          <p:nvSpPr>
            <p:cNvPr id="14" name="Oval 25">
              <a:extLst>
                <a:ext uri="{FF2B5EF4-FFF2-40B4-BE49-F238E27FC236}">
                  <a16:creationId xmlns:a16="http://schemas.microsoft.com/office/drawing/2014/main" id="{BF76B2CB-903E-1869-A8A0-45E151CE73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06181" y="4586288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15" name="Oval 26">
              <a:extLst>
                <a:ext uri="{FF2B5EF4-FFF2-40B4-BE49-F238E27FC236}">
                  <a16:creationId xmlns:a16="http://schemas.microsoft.com/office/drawing/2014/main" id="{4F952E3C-5D7E-011D-5FBB-6069CD915B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96781" y="4586288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cxnSp>
          <p:nvCxnSpPr>
            <p:cNvPr id="16" name="AutoShape 30">
              <a:extLst>
                <a:ext uri="{FF2B5EF4-FFF2-40B4-BE49-F238E27FC236}">
                  <a16:creationId xmlns:a16="http://schemas.microsoft.com/office/drawing/2014/main" id="{BE60C470-EDC4-F7FF-2B08-B9A156EF371B}"/>
                </a:ext>
              </a:extLst>
            </p:cNvPr>
            <p:cNvCxnSpPr>
              <a:cxnSpLocks noChangeShapeType="1"/>
              <a:stCxn id="12" idx="4"/>
              <a:endCxn id="14" idx="0"/>
            </p:cNvCxnSpPr>
            <p:nvPr/>
          </p:nvCxnSpPr>
          <p:spPr bwMode="auto">
            <a:xfrm>
              <a:off x="5621995" y="3727148"/>
              <a:ext cx="974686" cy="8591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AutoShape 32">
              <a:extLst>
                <a:ext uri="{FF2B5EF4-FFF2-40B4-BE49-F238E27FC236}">
                  <a16:creationId xmlns:a16="http://schemas.microsoft.com/office/drawing/2014/main" id="{73CA4B5F-68C2-6C06-AF8F-0449326901EF}"/>
                </a:ext>
              </a:extLst>
            </p:cNvPr>
            <p:cNvCxnSpPr>
              <a:cxnSpLocks noChangeShapeType="1"/>
              <a:stCxn id="12" idx="4"/>
              <a:endCxn id="15" idx="0"/>
            </p:cNvCxnSpPr>
            <p:nvPr/>
          </p:nvCxnSpPr>
          <p:spPr bwMode="auto">
            <a:xfrm>
              <a:off x="5621995" y="3727148"/>
              <a:ext cx="1965286" cy="8591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AutoShape 33">
              <a:extLst>
                <a:ext uri="{FF2B5EF4-FFF2-40B4-BE49-F238E27FC236}">
                  <a16:creationId xmlns:a16="http://schemas.microsoft.com/office/drawing/2014/main" id="{844E315C-4EE1-CBCC-F9F9-DCAFFA0E0E66}"/>
                </a:ext>
              </a:extLst>
            </p:cNvPr>
            <p:cNvCxnSpPr>
              <a:cxnSpLocks noChangeShapeType="1"/>
              <a:stCxn id="42" idx="4"/>
              <a:endCxn id="13" idx="0"/>
            </p:cNvCxnSpPr>
            <p:nvPr/>
          </p:nvCxnSpPr>
          <p:spPr bwMode="auto">
            <a:xfrm flipH="1">
              <a:off x="5606081" y="3727148"/>
              <a:ext cx="949364" cy="8591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0" name="Oval 38">
              <a:extLst>
                <a:ext uri="{FF2B5EF4-FFF2-40B4-BE49-F238E27FC236}">
                  <a16:creationId xmlns:a16="http://schemas.microsoft.com/office/drawing/2014/main" id="{E8B422A9-1F37-5815-91E2-0FE234A670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4981" y="4586288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it-IT" altLang="it-IT" dirty="0"/>
                <a:t>S1</a:t>
              </a:r>
            </a:p>
          </p:txBody>
        </p:sp>
        <p:cxnSp>
          <p:nvCxnSpPr>
            <p:cNvPr id="21" name="AutoShape 40">
              <a:extLst>
                <a:ext uri="{FF2B5EF4-FFF2-40B4-BE49-F238E27FC236}">
                  <a16:creationId xmlns:a16="http://schemas.microsoft.com/office/drawing/2014/main" id="{7A659BF3-28EE-B65D-1DDF-A3BEC833B81B}"/>
                </a:ext>
              </a:extLst>
            </p:cNvPr>
            <p:cNvCxnSpPr>
              <a:cxnSpLocks noChangeShapeType="1"/>
              <a:stCxn id="12" idx="4"/>
              <a:endCxn id="20" idx="0"/>
            </p:cNvCxnSpPr>
            <p:nvPr/>
          </p:nvCxnSpPr>
          <p:spPr bwMode="auto">
            <a:xfrm flipH="1">
              <a:off x="4615481" y="3727148"/>
              <a:ext cx="1006514" cy="8591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2" name="Oval 43">
              <a:extLst>
                <a:ext uri="{FF2B5EF4-FFF2-40B4-BE49-F238E27FC236}">
                  <a16:creationId xmlns:a16="http://schemas.microsoft.com/office/drawing/2014/main" id="{B94E361B-4554-BE88-D214-CEC2D75D72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5581" y="5500688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it-IT" altLang="it-IT" dirty="0"/>
                <a:t>L2</a:t>
              </a:r>
            </a:p>
          </p:txBody>
        </p:sp>
        <p:sp>
          <p:nvSpPr>
            <p:cNvPr id="23" name="Oval 44">
              <a:extLst>
                <a:ext uri="{FF2B5EF4-FFF2-40B4-BE49-F238E27FC236}">
                  <a16:creationId xmlns:a16="http://schemas.microsoft.com/office/drawing/2014/main" id="{AC5DA5F6-5F4E-B414-578B-9F72B21EC1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06181" y="5500688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24" name="Oval 45">
              <a:extLst>
                <a:ext uri="{FF2B5EF4-FFF2-40B4-BE49-F238E27FC236}">
                  <a16:creationId xmlns:a16="http://schemas.microsoft.com/office/drawing/2014/main" id="{9CC60A9A-4103-8A94-90FE-2D69B5BF54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96781" y="5500688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25" name="Oval 49">
              <a:extLst>
                <a:ext uri="{FF2B5EF4-FFF2-40B4-BE49-F238E27FC236}">
                  <a16:creationId xmlns:a16="http://schemas.microsoft.com/office/drawing/2014/main" id="{267C63AE-82F2-BD56-5CEF-1922BA8EBA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4981" y="5500688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it-IT" altLang="it-IT" dirty="0"/>
                <a:t>L1</a:t>
              </a:r>
            </a:p>
          </p:txBody>
        </p:sp>
        <p:cxnSp>
          <p:nvCxnSpPr>
            <p:cNvPr id="26" name="AutoShape 51">
              <a:extLst>
                <a:ext uri="{FF2B5EF4-FFF2-40B4-BE49-F238E27FC236}">
                  <a16:creationId xmlns:a16="http://schemas.microsoft.com/office/drawing/2014/main" id="{134B7732-1B6B-C800-AD3C-6A490783F287}"/>
                </a:ext>
              </a:extLst>
            </p:cNvPr>
            <p:cNvCxnSpPr>
              <a:cxnSpLocks noChangeShapeType="1"/>
              <a:stCxn id="22" idx="0"/>
              <a:endCxn id="20" idx="4"/>
            </p:cNvCxnSpPr>
            <p:nvPr/>
          </p:nvCxnSpPr>
          <p:spPr bwMode="auto">
            <a:xfrm flipH="1" flipV="1">
              <a:off x="4615481" y="4967288"/>
              <a:ext cx="99060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" name="AutoShape 52">
              <a:extLst>
                <a:ext uri="{FF2B5EF4-FFF2-40B4-BE49-F238E27FC236}">
                  <a16:creationId xmlns:a16="http://schemas.microsoft.com/office/drawing/2014/main" id="{0CB721BB-1B0C-964A-9714-ACDA42A4F823}"/>
                </a:ext>
              </a:extLst>
            </p:cNvPr>
            <p:cNvCxnSpPr>
              <a:cxnSpLocks noChangeShapeType="1"/>
              <a:stCxn id="22" idx="0"/>
              <a:endCxn id="13" idx="4"/>
            </p:cNvCxnSpPr>
            <p:nvPr/>
          </p:nvCxnSpPr>
          <p:spPr bwMode="auto">
            <a:xfrm flipV="1">
              <a:off x="5606081" y="4967288"/>
              <a:ext cx="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" name="AutoShape 53">
              <a:extLst>
                <a:ext uri="{FF2B5EF4-FFF2-40B4-BE49-F238E27FC236}">
                  <a16:creationId xmlns:a16="http://schemas.microsoft.com/office/drawing/2014/main" id="{533E44E3-55F0-FEB5-01C8-197142C08D1D}"/>
                </a:ext>
              </a:extLst>
            </p:cNvPr>
            <p:cNvCxnSpPr>
              <a:cxnSpLocks noChangeShapeType="1"/>
              <a:stCxn id="25" idx="0"/>
              <a:endCxn id="20" idx="4"/>
            </p:cNvCxnSpPr>
            <p:nvPr/>
          </p:nvCxnSpPr>
          <p:spPr bwMode="auto">
            <a:xfrm flipV="1">
              <a:off x="4615481" y="4967288"/>
              <a:ext cx="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9" name="AutoShape 54">
              <a:extLst>
                <a:ext uri="{FF2B5EF4-FFF2-40B4-BE49-F238E27FC236}">
                  <a16:creationId xmlns:a16="http://schemas.microsoft.com/office/drawing/2014/main" id="{04B3ACAA-8AD1-2986-C926-D86679199F80}"/>
                </a:ext>
              </a:extLst>
            </p:cNvPr>
            <p:cNvCxnSpPr>
              <a:cxnSpLocks noChangeShapeType="1"/>
              <a:stCxn id="25" idx="0"/>
              <a:endCxn id="13" idx="4"/>
            </p:cNvCxnSpPr>
            <p:nvPr/>
          </p:nvCxnSpPr>
          <p:spPr bwMode="auto">
            <a:xfrm flipV="1">
              <a:off x="4615481" y="4967288"/>
              <a:ext cx="99060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0" name="AutoShape 55">
              <a:extLst>
                <a:ext uri="{FF2B5EF4-FFF2-40B4-BE49-F238E27FC236}">
                  <a16:creationId xmlns:a16="http://schemas.microsoft.com/office/drawing/2014/main" id="{F4534AF5-A365-F757-6FFB-809F61ADEACF}"/>
                </a:ext>
              </a:extLst>
            </p:cNvPr>
            <p:cNvCxnSpPr>
              <a:cxnSpLocks noChangeShapeType="1"/>
              <a:stCxn id="24" idx="0"/>
              <a:endCxn id="14" idx="4"/>
            </p:cNvCxnSpPr>
            <p:nvPr/>
          </p:nvCxnSpPr>
          <p:spPr bwMode="auto">
            <a:xfrm flipH="1" flipV="1">
              <a:off x="6596681" y="4967288"/>
              <a:ext cx="99060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1" name="AutoShape 56">
              <a:extLst>
                <a:ext uri="{FF2B5EF4-FFF2-40B4-BE49-F238E27FC236}">
                  <a16:creationId xmlns:a16="http://schemas.microsoft.com/office/drawing/2014/main" id="{AE422AFC-B78D-B058-2BF8-A02B2B3D164E}"/>
                </a:ext>
              </a:extLst>
            </p:cNvPr>
            <p:cNvCxnSpPr>
              <a:cxnSpLocks noChangeShapeType="1"/>
              <a:stCxn id="24" idx="0"/>
              <a:endCxn id="15" idx="4"/>
            </p:cNvCxnSpPr>
            <p:nvPr/>
          </p:nvCxnSpPr>
          <p:spPr bwMode="auto">
            <a:xfrm flipV="1">
              <a:off x="7587281" y="4967288"/>
              <a:ext cx="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2" name="AutoShape 57">
              <a:extLst>
                <a:ext uri="{FF2B5EF4-FFF2-40B4-BE49-F238E27FC236}">
                  <a16:creationId xmlns:a16="http://schemas.microsoft.com/office/drawing/2014/main" id="{FEE75276-EEDE-D905-37B4-9511AFAC23AB}"/>
                </a:ext>
              </a:extLst>
            </p:cNvPr>
            <p:cNvCxnSpPr>
              <a:cxnSpLocks noChangeShapeType="1"/>
              <a:stCxn id="23" idx="0"/>
              <a:endCxn id="14" idx="4"/>
            </p:cNvCxnSpPr>
            <p:nvPr/>
          </p:nvCxnSpPr>
          <p:spPr bwMode="auto">
            <a:xfrm flipV="1">
              <a:off x="6596681" y="4967288"/>
              <a:ext cx="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3" name="AutoShape 58">
              <a:extLst>
                <a:ext uri="{FF2B5EF4-FFF2-40B4-BE49-F238E27FC236}">
                  <a16:creationId xmlns:a16="http://schemas.microsoft.com/office/drawing/2014/main" id="{1247EB96-12EC-D4F9-3254-DA849815773F}"/>
                </a:ext>
              </a:extLst>
            </p:cNvPr>
            <p:cNvCxnSpPr>
              <a:cxnSpLocks noChangeShapeType="1"/>
              <a:stCxn id="23" idx="0"/>
              <a:endCxn id="15" idx="4"/>
            </p:cNvCxnSpPr>
            <p:nvPr/>
          </p:nvCxnSpPr>
          <p:spPr bwMode="auto">
            <a:xfrm flipV="1">
              <a:off x="6596681" y="4967288"/>
              <a:ext cx="99060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34" name="Line 71">
              <a:extLst>
                <a:ext uri="{FF2B5EF4-FFF2-40B4-BE49-F238E27FC236}">
                  <a16:creationId xmlns:a16="http://schemas.microsoft.com/office/drawing/2014/main" id="{F6DB4925-3238-B9C1-17A3-503FCF26FECB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>
              <a:off x="4567856" y="5905500"/>
              <a:ext cx="22860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35" name="Line 72">
              <a:extLst>
                <a:ext uri="{FF2B5EF4-FFF2-40B4-BE49-F238E27FC236}">
                  <a16:creationId xmlns:a16="http://schemas.microsoft.com/office/drawing/2014/main" id="{A70F35F8-6614-5F43-D37D-37F8D1BB06B5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 flipH="1" flipV="1">
              <a:off x="4415456" y="5905500"/>
              <a:ext cx="22860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36" name="Line 73">
              <a:extLst>
                <a:ext uri="{FF2B5EF4-FFF2-40B4-BE49-F238E27FC236}">
                  <a16:creationId xmlns:a16="http://schemas.microsoft.com/office/drawing/2014/main" id="{D04C1A06-2060-EBBA-E960-3B1DFEFFE6C2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>
              <a:off x="5558456" y="5905500"/>
              <a:ext cx="22860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37" name="Line 74">
              <a:extLst>
                <a:ext uri="{FF2B5EF4-FFF2-40B4-BE49-F238E27FC236}">
                  <a16:creationId xmlns:a16="http://schemas.microsoft.com/office/drawing/2014/main" id="{1907281D-CA70-7463-1A4F-48E586AA0F30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 flipH="1" flipV="1">
              <a:off x="5406056" y="5905500"/>
              <a:ext cx="22860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38" name="Line 75">
              <a:extLst>
                <a:ext uri="{FF2B5EF4-FFF2-40B4-BE49-F238E27FC236}">
                  <a16:creationId xmlns:a16="http://schemas.microsoft.com/office/drawing/2014/main" id="{A4B611E3-03D9-DF76-AD51-40C24ED7FB68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>
              <a:off x="6549056" y="5905500"/>
              <a:ext cx="22860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39" name="Line 76">
              <a:extLst>
                <a:ext uri="{FF2B5EF4-FFF2-40B4-BE49-F238E27FC236}">
                  <a16:creationId xmlns:a16="http://schemas.microsoft.com/office/drawing/2014/main" id="{A8FB2CC2-BA39-703F-0D47-8A7BEFEDEC32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 flipH="1" flipV="1">
              <a:off x="6396656" y="5905500"/>
              <a:ext cx="22860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40" name="Line 77">
              <a:extLst>
                <a:ext uri="{FF2B5EF4-FFF2-40B4-BE49-F238E27FC236}">
                  <a16:creationId xmlns:a16="http://schemas.microsoft.com/office/drawing/2014/main" id="{D0E20753-72DB-F3F1-2BDC-94E6F6A9D049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>
              <a:off x="7539656" y="5905500"/>
              <a:ext cx="22860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41" name="Line 78">
              <a:extLst>
                <a:ext uri="{FF2B5EF4-FFF2-40B4-BE49-F238E27FC236}">
                  <a16:creationId xmlns:a16="http://schemas.microsoft.com/office/drawing/2014/main" id="{BB5A8108-E927-8669-CDBF-E97BD8D49CFF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 flipH="1" flipV="1">
              <a:off x="7387256" y="5905500"/>
              <a:ext cx="22860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42" name="Oval 91">
              <a:extLst>
                <a:ext uri="{FF2B5EF4-FFF2-40B4-BE49-F238E27FC236}">
                  <a16:creationId xmlns:a16="http://schemas.microsoft.com/office/drawing/2014/main" id="{4B153F1A-2E7E-362C-A63D-3BE898957F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64945" y="3346148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cxnSp>
          <p:nvCxnSpPr>
            <p:cNvPr id="43" name="AutoShape 93">
              <a:extLst>
                <a:ext uri="{FF2B5EF4-FFF2-40B4-BE49-F238E27FC236}">
                  <a16:creationId xmlns:a16="http://schemas.microsoft.com/office/drawing/2014/main" id="{E785210D-087C-7AFA-A57A-4A9ADBF11375}"/>
                </a:ext>
              </a:extLst>
            </p:cNvPr>
            <p:cNvCxnSpPr>
              <a:cxnSpLocks noChangeShapeType="1"/>
              <a:stCxn id="42" idx="4"/>
              <a:endCxn id="14" idx="0"/>
            </p:cNvCxnSpPr>
            <p:nvPr/>
          </p:nvCxnSpPr>
          <p:spPr bwMode="auto">
            <a:xfrm>
              <a:off x="6555445" y="3727148"/>
              <a:ext cx="41236" cy="8591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4" name="AutoShape 94">
              <a:extLst>
                <a:ext uri="{FF2B5EF4-FFF2-40B4-BE49-F238E27FC236}">
                  <a16:creationId xmlns:a16="http://schemas.microsoft.com/office/drawing/2014/main" id="{A7FB907B-2AF7-F310-E48D-E7BC4CEAADF2}"/>
                </a:ext>
              </a:extLst>
            </p:cNvPr>
            <p:cNvCxnSpPr>
              <a:cxnSpLocks noChangeShapeType="1"/>
              <a:stCxn id="42" idx="4"/>
              <a:endCxn id="15" idx="0"/>
            </p:cNvCxnSpPr>
            <p:nvPr/>
          </p:nvCxnSpPr>
          <p:spPr bwMode="auto">
            <a:xfrm>
              <a:off x="6555445" y="3727148"/>
              <a:ext cx="1031836" cy="8591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5" name="AutoShape 95">
              <a:extLst>
                <a:ext uri="{FF2B5EF4-FFF2-40B4-BE49-F238E27FC236}">
                  <a16:creationId xmlns:a16="http://schemas.microsoft.com/office/drawing/2014/main" id="{8FEDAD12-26D9-D058-9D30-06407A3E6A76}"/>
                </a:ext>
              </a:extLst>
            </p:cNvPr>
            <p:cNvCxnSpPr>
              <a:cxnSpLocks noChangeShapeType="1"/>
              <a:stCxn id="12" idx="4"/>
              <a:endCxn id="13" idx="0"/>
            </p:cNvCxnSpPr>
            <p:nvPr/>
          </p:nvCxnSpPr>
          <p:spPr bwMode="auto">
            <a:xfrm flipH="1">
              <a:off x="5606081" y="3727148"/>
              <a:ext cx="15914" cy="8591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6" name="AutoShape 102">
              <a:extLst>
                <a:ext uri="{FF2B5EF4-FFF2-40B4-BE49-F238E27FC236}">
                  <a16:creationId xmlns:a16="http://schemas.microsoft.com/office/drawing/2014/main" id="{7ED345FD-4FFC-8BD8-AD74-098E930FB5B4}"/>
                </a:ext>
              </a:extLst>
            </p:cNvPr>
            <p:cNvCxnSpPr>
              <a:cxnSpLocks noChangeShapeType="1"/>
              <a:stCxn id="42" idx="4"/>
              <a:endCxn id="20" idx="0"/>
            </p:cNvCxnSpPr>
            <p:nvPr/>
          </p:nvCxnSpPr>
          <p:spPr bwMode="auto">
            <a:xfrm flipH="1">
              <a:off x="4615481" y="3727148"/>
              <a:ext cx="1939964" cy="8591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47" name="Rectangle: Rounded Corners 1">
              <a:extLst>
                <a:ext uri="{FF2B5EF4-FFF2-40B4-BE49-F238E27FC236}">
                  <a16:creationId xmlns:a16="http://schemas.microsoft.com/office/drawing/2014/main" id="{A12E11E8-D531-F331-15FB-D319769D7C76}"/>
                </a:ext>
              </a:extLst>
            </p:cNvPr>
            <p:cNvSpPr/>
            <p:nvPr/>
          </p:nvSpPr>
          <p:spPr>
            <a:xfrm>
              <a:off x="4266231" y="4460206"/>
              <a:ext cx="1720850" cy="1573881"/>
            </a:xfrm>
            <a:prstGeom prst="roundRect">
              <a:avLst/>
            </a:prstGeom>
            <a:noFill/>
            <a:ln w="9525">
              <a:solidFill>
                <a:schemeClr val="tx1"/>
              </a:solidFill>
              <a:prstDash val="dash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8" name="Rectangle: Rounded Corners 108">
              <a:extLst>
                <a:ext uri="{FF2B5EF4-FFF2-40B4-BE49-F238E27FC236}">
                  <a16:creationId xmlns:a16="http://schemas.microsoft.com/office/drawing/2014/main" id="{8E24BF1D-CB28-EA30-E609-739767651497}"/>
                </a:ext>
              </a:extLst>
            </p:cNvPr>
            <p:cNvSpPr/>
            <p:nvPr/>
          </p:nvSpPr>
          <p:spPr>
            <a:xfrm>
              <a:off x="6212506" y="4465060"/>
              <a:ext cx="1720850" cy="1573881"/>
            </a:xfrm>
            <a:prstGeom prst="roundRect">
              <a:avLst/>
            </a:prstGeom>
            <a:noFill/>
            <a:ln w="9525">
              <a:solidFill>
                <a:schemeClr val="tx1"/>
              </a:solidFill>
              <a:prstDash val="dash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Rectangle: Rounded Corners 112">
              <a:extLst>
                <a:ext uri="{FF2B5EF4-FFF2-40B4-BE49-F238E27FC236}">
                  <a16:creationId xmlns:a16="http://schemas.microsoft.com/office/drawing/2014/main" id="{9AE8418B-27DE-D988-5405-55A509A68967}"/>
                </a:ext>
              </a:extLst>
            </p:cNvPr>
            <p:cNvSpPr/>
            <p:nvPr/>
          </p:nvSpPr>
          <p:spPr>
            <a:xfrm>
              <a:off x="5218731" y="3219297"/>
              <a:ext cx="1720850" cy="666903"/>
            </a:xfrm>
            <a:prstGeom prst="roundRect">
              <a:avLst/>
            </a:prstGeom>
            <a:noFill/>
            <a:ln w="9525">
              <a:solidFill>
                <a:schemeClr val="tx1"/>
              </a:solidFill>
              <a:prstDash val="dash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35536" name="Rectangle 16">
            <a:extLst>
              <a:ext uri="{FF2B5EF4-FFF2-40B4-BE49-F238E27FC236}">
                <a16:creationId xmlns:a16="http://schemas.microsoft.com/office/drawing/2014/main" id="{D89D6D05-58A2-9581-6AB2-3077A39DB538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09600" y="1600200"/>
            <a:ext cx="10972800" cy="1178094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GB" altLang="it-IT"/>
              <a:t>because of </a:t>
            </a:r>
            <a:r>
              <a:rPr lang="en-GB" altLang="it-IT" dirty="0"/>
              <a:t>the adopted AS scheme several </a:t>
            </a:r>
            <a:r>
              <a:rPr lang="en-GB" altLang="it-IT"/>
              <a:t>fake</a:t>
            </a:r>
            <a:r>
              <a:rPr lang="en-GB" altLang="it-IT" dirty="0"/>
              <a:t> routes could be possible during path exploration</a:t>
            </a:r>
          </a:p>
        </p:txBody>
      </p:sp>
      <p:sp>
        <p:nvSpPr>
          <p:cNvPr id="235535" name="Rectangle 15">
            <a:extLst>
              <a:ext uri="{FF2B5EF4-FFF2-40B4-BE49-F238E27FC236}">
                <a16:creationId xmlns:a16="http://schemas.microsoft.com/office/drawing/2014/main" id="{4211870E-E9E7-39FD-7062-6EA72DA8F2D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 dirty="0"/>
              <a:t>the </a:t>
            </a:r>
            <a:r>
              <a:rPr lang="it-IT" altLang="it-IT" dirty="0" err="1"/>
              <a:t>problem</a:t>
            </a:r>
            <a:r>
              <a:rPr lang="it-IT" altLang="it-IT" dirty="0"/>
              <a:t> of BGP </a:t>
            </a:r>
            <a:r>
              <a:rPr lang="it-IT" altLang="it-IT" dirty="0" err="1"/>
              <a:t>path</a:t>
            </a:r>
            <a:r>
              <a:rPr lang="it-IT" altLang="it-IT" dirty="0"/>
              <a:t> </a:t>
            </a:r>
            <a:r>
              <a:rPr lang="it-IT" altLang="it-IT" dirty="0" err="1"/>
              <a:t>exploration</a:t>
            </a:r>
            <a:endParaRPr lang="en-US" altLang="it-IT" dirty="0"/>
          </a:p>
        </p:txBody>
      </p:sp>
      <p:cxnSp>
        <p:nvCxnSpPr>
          <p:cNvPr id="59" name="AutoShape 51">
            <a:extLst>
              <a:ext uri="{FF2B5EF4-FFF2-40B4-BE49-F238E27FC236}">
                <a16:creationId xmlns:a16="http://schemas.microsoft.com/office/drawing/2014/main" id="{8F1DAFC4-7249-E14B-A768-B73F7E236FEE}"/>
              </a:ext>
            </a:extLst>
          </p:cNvPr>
          <p:cNvCxnSpPr>
            <a:cxnSpLocks noChangeShapeType="1"/>
            <a:stCxn id="22" idx="0"/>
            <a:endCxn id="20" idx="4"/>
          </p:cNvCxnSpPr>
          <p:nvPr/>
        </p:nvCxnSpPr>
        <p:spPr bwMode="auto">
          <a:xfrm flipH="1" flipV="1">
            <a:off x="4257693" y="4907696"/>
            <a:ext cx="1269819" cy="683750"/>
          </a:xfrm>
          <a:prstGeom prst="straightConnector1">
            <a:avLst/>
          </a:prstGeom>
          <a:ln w="38100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AutoShape 53">
            <a:extLst>
              <a:ext uri="{FF2B5EF4-FFF2-40B4-BE49-F238E27FC236}">
                <a16:creationId xmlns:a16="http://schemas.microsoft.com/office/drawing/2014/main" id="{8F4C0E81-C22A-16F3-CC11-3D366BD926CE}"/>
              </a:ext>
            </a:extLst>
          </p:cNvPr>
          <p:cNvCxnSpPr>
            <a:cxnSpLocks noChangeShapeType="1"/>
            <a:stCxn id="25" idx="0"/>
            <a:endCxn id="20" idx="4"/>
          </p:cNvCxnSpPr>
          <p:nvPr/>
        </p:nvCxnSpPr>
        <p:spPr bwMode="auto">
          <a:xfrm flipV="1">
            <a:off x="4257693" y="4907696"/>
            <a:ext cx="0" cy="683750"/>
          </a:xfrm>
          <a:prstGeom prst="straightConnector1">
            <a:avLst/>
          </a:prstGeom>
          <a:noFill/>
          <a:ln w="38100">
            <a:solidFill>
              <a:srgbClr val="00B050"/>
            </a:solidFill>
            <a:round/>
            <a:headEnd type="arrow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D0B1C8C5-398B-A249-2576-BC8D25AF0904}"/>
              </a:ext>
            </a:extLst>
          </p:cNvPr>
          <p:cNvSpPr txBox="1"/>
          <p:nvPr/>
        </p:nvSpPr>
        <p:spPr>
          <a:xfrm>
            <a:off x="4882395" y="6339598"/>
            <a:ext cx="15477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193.204.0.0/15</a:t>
            </a:r>
            <a:endParaRPr lang="en-GB" sz="1400" dirty="0"/>
          </a:p>
        </p:txBody>
      </p:sp>
      <p:cxnSp>
        <p:nvCxnSpPr>
          <p:cNvPr id="52" name="AutoShape 52">
            <a:extLst>
              <a:ext uri="{FF2B5EF4-FFF2-40B4-BE49-F238E27FC236}">
                <a16:creationId xmlns:a16="http://schemas.microsoft.com/office/drawing/2014/main" id="{42AF85DA-FA49-0DDD-9107-92E2DF9353F4}"/>
              </a:ext>
            </a:extLst>
          </p:cNvPr>
          <p:cNvCxnSpPr>
            <a:cxnSpLocks noChangeShapeType="1"/>
            <a:stCxn id="22" idx="0"/>
            <a:endCxn id="13" idx="4"/>
          </p:cNvCxnSpPr>
          <p:nvPr/>
        </p:nvCxnSpPr>
        <p:spPr bwMode="auto">
          <a:xfrm flipV="1">
            <a:off x="5527512" y="4907696"/>
            <a:ext cx="0" cy="683750"/>
          </a:xfrm>
          <a:prstGeom prst="straightConnector1">
            <a:avLst/>
          </a:prstGeom>
          <a:noFill/>
          <a:ln w="38100">
            <a:solidFill>
              <a:srgbClr val="00B050"/>
            </a:solidFill>
            <a:round/>
            <a:headEnd type="none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B2868CE4-2487-5500-B732-4680378EA4F1}"/>
              </a:ext>
            </a:extLst>
          </p:cNvPr>
          <p:cNvSpPr txBox="1"/>
          <p:nvPr/>
        </p:nvSpPr>
        <p:spPr>
          <a:xfrm>
            <a:off x="5498669" y="5117344"/>
            <a:ext cx="4411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[L2]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CC3B717-5BCE-705B-51B5-5BF0539131A0}"/>
              </a:ext>
            </a:extLst>
          </p:cNvPr>
          <p:cNvSpPr txBox="1"/>
          <p:nvPr/>
        </p:nvSpPr>
        <p:spPr>
          <a:xfrm>
            <a:off x="4621597" y="4905057"/>
            <a:ext cx="4411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[L2]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B405C1D0-4496-2450-520C-EBE1EC1AE4A9}"/>
              </a:ext>
            </a:extLst>
          </p:cNvPr>
          <p:cNvSpPr txBox="1"/>
          <p:nvPr/>
        </p:nvSpPr>
        <p:spPr>
          <a:xfrm>
            <a:off x="3624599" y="5117344"/>
            <a:ext cx="6719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[S1,L2]</a:t>
            </a:r>
          </a:p>
        </p:txBody>
      </p:sp>
      <p:cxnSp>
        <p:nvCxnSpPr>
          <p:cNvPr id="61" name="AutoShape 54">
            <a:extLst>
              <a:ext uri="{FF2B5EF4-FFF2-40B4-BE49-F238E27FC236}">
                <a16:creationId xmlns:a16="http://schemas.microsoft.com/office/drawing/2014/main" id="{E1490FC3-5AAD-BC76-64F5-502460E6D0C3}"/>
              </a:ext>
            </a:extLst>
          </p:cNvPr>
          <p:cNvCxnSpPr>
            <a:cxnSpLocks noChangeShapeType="1"/>
            <a:stCxn id="25" idx="0"/>
            <a:endCxn id="13" idx="4"/>
          </p:cNvCxnSpPr>
          <p:nvPr/>
        </p:nvCxnSpPr>
        <p:spPr bwMode="auto">
          <a:xfrm flipV="1">
            <a:off x="4257693" y="4907696"/>
            <a:ext cx="1269819" cy="683750"/>
          </a:xfrm>
          <a:prstGeom prst="straightConnector1">
            <a:avLst/>
          </a:prstGeom>
          <a:noFill/>
          <a:ln w="38100">
            <a:solidFill>
              <a:srgbClr val="00B050"/>
            </a:solidFill>
            <a:round/>
            <a:headEnd type="arrow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58" name="TextBox 257">
            <a:extLst>
              <a:ext uri="{FF2B5EF4-FFF2-40B4-BE49-F238E27FC236}">
                <a16:creationId xmlns:a16="http://schemas.microsoft.com/office/drawing/2014/main" id="{C240A934-6B55-4972-BC30-B67FBA11C539}"/>
              </a:ext>
            </a:extLst>
          </p:cNvPr>
          <p:cNvSpPr txBox="1"/>
          <p:nvPr/>
        </p:nvSpPr>
        <p:spPr>
          <a:xfrm>
            <a:off x="4499237" y="5353903"/>
            <a:ext cx="6719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[S2,L2]</a:t>
            </a:r>
          </a:p>
        </p:txBody>
      </p:sp>
      <p:sp>
        <p:nvSpPr>
          <p:cNvPr id="259" name="TextBox 258">
            <a:extLst>
              <a:ext uri="{FF2B5EF4-FFF2-40B4-BE49-F238E27FC236}">
                <a16:creationId xmlns:a16="http://schemas.microsoft.com/office/drawing/2014/main" id="{BE1DC7A6-7639-E057-24A7-3A0AC5890E86}"/>
              </a:ext>
            </a:extLst>
          </p:cNvPr>
          <p:cNvSpPr txBox="1"/>
          <p:nvPr/>
        </p:nvSpPr>
        <p:spPr>
          <a:xfrm>
            <a:off x="1138295" y="5248280"/>
            <a:ext cx="2393604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1200">
                <a:latin typeface="Consolas" panose="020B0609020204030204" pitchFamily="49" charset="0"/>
                <a:cs typeface="Consolas" panose="020B0609020204030204" pitchFamily="49" charset="0"/>
              </a:rPr>
              <a:t>*&gt;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193.204.0.0/15   [S1,L2]</a:t>
            </a:r>
          </a:p>
          <a:p>
            <a:r>
              <a:rPr lang="en-GB" sz="1200">
                <a:latin typeface="Consolas" panose="020B0609020204030204" pitchFamily="49" charset="0"/>
                <a:cs typeface="Consolas" panose="020B0609020204030204" pitchFamily="49" charset="0"/>
              </a:rPr>
              <a:t>*=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 [S2,L2]</a:t>
            </a:r>
          </a:p>
        </p:txBody>
      </p:sp>
      <p:cxnSp>
        <p:nvCxnSpPr>
          <p:cNvPr id="261" name="Straight Arrow Connector 260">
            <a:extLst>
              <a:ext uri="{FF2B5EF4-FFF2-40B4-BE49-F238E27FC236}">
                <a16:creationId xmlns:a16="http://schemas.microsoft.com/office/drawing/2014/main" id="{D420E68B-1B06-84FC-3AB2-B374FA73624B}"/>
              </a:ext>
            </a:extLst>
          </p:cNvPr>
          <p:cNvCxnSpPr>
            <a:cxnSpLocks/>
            <a:stCxn id="259" idx="3"/>
          </p:cNvCxnSpPr>
          <p:nvPr/>
        </p:nvCxnSpPr>
        <p:spPr>
          <a:xfrm>
            <a:off x="3531899" y="5479113"/>
            <a:ext cx="354301" cy="35652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2" name="TextBox 261">
            <a:extLst>
              <a:ext uri="{FF2B5EF4-FFF2-40B4-BE49-F238E27FC236}">
                <a16:creationId xmlns:a16="http://schemas.microsoft.com/office/drawing/2014/main" id="{984FACCF-57BB-ACDA-2FFC-DFE0EABC355B}"/>
              </a:ext>
            </a:extLst>
          </p:cNvPr>
          <p:cNvSpPr txBox="1"/>
          <p:nvPr/>
        </p:nvSpPr>
        <p:spPr>
          <a:xfrm>
            <a:off x="5225512" y="5410986"/>
            <a:ext cx="59503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800" dirty="0">
                <a:solidFill>
                  <a:srgbClr val="FF0000"/>
                </a:solidFill>
              </a:rPr>
              <a:t>X</a:t>
            </a:r>
          </a:p>
        </p:txBody>
      </p:sp>
      <p:cxnSp>
        <p:nvCxnSpPr>
          <p:cNvPr id="263" name="AutoShape 54">
            <a:extLst>
              <a:ext uri="{FF2B5EF4-FFF2-40B4-BE49-F238E27FC236}">
                <a16:creationId xmlns:a16="http://schemas.microsoft.com/office/drawing/2014/main" id="{03F4070A-DA5A-747A-BF97-9FB4F14D5536}"/>
              </a:ext>
            </a:extLst>
          </p:cNvPr>
          <p:cNvCxnSpPr>
            <a:cxnSpLocks noChangeShapeType="1"/>
            <a:stCxn id="25" idx="0"/>
          </p:cNvCxnSpPr>
          <p:nvPr/>
        </p:nvCxnSpPr>
        <p:spPr bwMode="auto">
          <a:xfrm flipV="1">
            <a:off x="4257693" y="4912053"/>
            <a:ext cx="1257610" cy="679393"/>
          </a:xfrm>
          <a:prstGeom prst="straightConnector1">
            <a:avLst/>
          </a:prstGeom>
          <a:noFill/>
          <a:ln w="38100">
            <a:solidFill>
              <a:srgbClr val="00B050"/>
            </a:solidFill>
            <a:round/>
            <a:headEnd type="none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66" name="TextBox 265">
            <a:extLst>
              <a:ext uri="{FF2B5EF4-FFF2-40B4-BE49-F238E27FC236}">
                <a16:creationId xmlns:a16="http://schemas.microsoft.com/office/drawing/2014/main" id="{CBCF02ED-88FA-07CC-D826-82E7C992B764}"/>
              </a:ext>
            </a:extLst>
          </p:cNvPr>
          <p:cNvSpPr txBox="1"/>
          <p:nvPr/>
        </p:nvSpPr>
        <p:spPr>
          <a:xfrm>
            <a:off x="4217235" y="4971208"/>
            <a:ext cx="8851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[L1,S1,L2]</a:t>
            </a:r>
          </a:p>
        </p:txBody>
      </p:sp>
      <p:cxnSp>
        <p:nvCxnSpPr>
          <p:cNvPr id="268" name="Straight Arrow Connector 267">
            <a:extLst>
              <a:ext uri="{FF2B5EF4-FFF2-40B4-BE49-F238E27FC236}">
                <a16:creationId xmlns:a16="http://schemas.microsoft.com/office/drawing/2014/main" id="{1E11B809-EA2F-EA0B-BFAE-BC98F18FA136}"/>
              </a:ext>
            </a:extLst>
          </p:cNvPr>
          <p:cNvCxnSpPr>
            <a:cxnSpLocks/>
            <a:stCxn id="267" idx="3"/>
          </p:cNvCxnSpPr>
          <p:nvPr/>
        </p:nvCxnSpPr>
        <p:spPr>
          <a:xfrm>
            <a:off x="4172580" y="3355033"/>
            <a:ext cx="1027244" cy="102193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Straight Connector 272">
            <a:extLst>
              <a:ext uri="{FF2B5EF4-FFF2-40B4-BE49-F238E27FC236}">
                <a16:creationId xmlns:a16="http://schemas.microsoft.com/office/drawing/2014/main" id="{651C037D-041F-D82E-6312-68DE9F8F53F4}"/>
              </a:ext>
            </a:extLst>
          </p:cNvPr>
          <p:cNvCxnSpPr/>
          <p:nvPr/>
        </p:nvCxnSpPr>
        <p:spPr>
          <a:xfrm>
            <a:off x="1600200" y="3276600"/>
            <a:ext cx="19050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4" name="TextBox 273">
            <a:extLst>
              <a:ext uri="{FF2B5EF4-FFF2-40B4-BE49-F238E27FC236}">
                <a16:creationId xmlns:a16="http://schemas.microsoft.com/office/drawing/2014/main" id="{FF464015-A4B0-FE10-A966-9402E0B89D38}"/>
              </a:ext>
            </a:extLst>
          </p:cNvPr>
          <p:cNvSpPr txBox="1"/>
          <p:nvPr/>
        </p:nvSpPr>
        <p:spPr>
          <a:xfrm>
            <a:off x="718087" y="4048299"/>
            <a:ext cx="256352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1200">
                <a:latin typeface="Consolas" panose="020B0609020204030204" pitchFamily="49" charset="0"/>
                <a:cs typeface="Consolas" panose="020B0609020204030204" pitchFamily="49" charset="0"/>
              </a:rPr>
              <a:t>*&gt;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193.204.0.0/15   [L2]</a:t>
            </a:r>
          </a:p>
          <a:p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  </a:t>
            </a:r>
          </a:p>
        </p:txBody>
      </p:sp>
      <p:cxnSp>
        <p:nvCxnSpPr>
          <p:cNvPr id="275" name="Straight Arrow Connector 274">
            <a:extLst>
              <a:ext uri="{FF2B5EF4-FFF2-40B4-BE49-F238E27FC236}">
                <a16:creationId xmlns:a16="http://schemas.microsoft.com/office/drawing/2014/main" id="{2095CF1A-E4FD-E9C6-2AB6-25F7A3C558D8}"/>
              </a:ext>
            </a:extLst>
          </p:cNvPr>
          <p:cNvCxnSpPr>
            <a:cxnSpLocks/>
            <a:stCxn id="274" idx="3"/>
            <a:endCxn id="11" idx="1"/>
          </p:cNvCxnSpPr>
          <p:nvPr/>
        </p:nvCxnSpPr>
        <p:spPr>
          <a:xfrm>
            <a:off x="3281609" y="4279132"/>
            <a:ext cx="634209" cy="41432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0" name="Straight Connector 279">
            <a:extLst>
              <a:ext uri="{FF2B5EF4-FFF2-40B4-BE49-F238E27FC236}">
                <a16:creationId xmlns:a16="http://schemas.microsoft.com/office/drawing/2014/main" id="{9241BC98-8DC9-34C9-4F4F-4CC2ED3AC9B8}"/>
              </a:ext>
            </a:extLst>
          </p:cNvPr>
          <p:cNvCxnSpPr/>
          <p:nvPr/>
        </p:nvCxnSpPr>
        <p:spPr>
          <a:xfrm>
            <a:off x="762000" y="4191000"/>
            <a:ext cx="19050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5656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7" grpId="0" animBg="1"/>
      <p:bldP spid="277" grpId="0" animBg="1"/>
      <p:bldP spid="277" grpId="1" animBg="1"/>
      <p:bldP spid="51" grpId="0"/>
      <p:bldP spid="57" grpId="0"/>
      <p:bldP spid="57" grpId="1"/>
      <p:bldP spid="58" grpId="0"/>
      <p:bldP spid="58" grpId="1"/>
      <p:bldP spid="60" grpId="0"/>
      <p:bldP spid="60" grpId="1"/>
      <p:bldP spid="258" grpId="0"/>
      <p:bldP spid="258" grpId="1"/>
      <p:bldP spid="259" grpId="0" animBg="1"/>
      <p:bldP spid="262" grpId="0"/>
      <p:bldP spid="266" grpId="0"/>
      <p:bldP spid="266" grpId="1"/>
      <p:bldP spid="274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970" name="Rectangle 2">
            <a:extLst>
              <a:ext uri="{FF2B5EF4-FFF2-40B4-BE49-F238E27FC236}">
                <a16:creationId xmlns:a16="http://schemas.microsoft.com/office/drawing/2014/main" id="{EDFD10A7-4F6B-B00A-C376-DC850B6EF27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/>
              <a:t>the </a:t>
            </a:r>
            <a:r>
              <a:rPr lang="it-IT" altLang="it-IT" dirty="0" err="1"/>
              <a:t>ASes</a:t>
            </a:r>
            <a:r>
              <a:rPr lang="it-IT" altLang="it-IT" dirty="0"/>
              <a:t> </a:t>
            </a:r>
            <a:r>
              <a:rPr lang="it-IT" altLang="it-IT" dirty="0" err="1"/>
              <a:t>scheme</a:t>
            </a:r>
            <a:r>
              <a:rPr lang="it-IT" altLang="it-IT"/>
              <a:t> of </a:t>
            </a:r>
            <a:r>
              <a:rPr lang="it-IT" altLang="it-IT" err="1"/>
              <a:t>choice</a:t>
            </a:r>
            <a:endParaRPr lang="en-US" altLang="it-IT" dirty="0"/>
          </a:p>
        </p:txBody>
      </p:sp>
      <p:sp>
        <p:nvSpPr>
          <p:cNvPr id="211971" name="Rectangle 3">
            <a:extLst>
              <a:ext uri="{FF2B5EF4-FFF2-40B4-BE49-F238E27FC236}">
                <a16:creationId xmlns:a16="http://schemas.microsoft.com/office/drawing/2014/main" id="{E6C5F209-CFC4-C2D1-4E01-9488BDE811E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09600" y="1295399"/>
            <a:ext cx="10972800" cy="1729967"/>
          </a:xfrm>
        </p:spPr>
        <p:txBody>
          <a:bodyPr/>
          <a:lstStyle/>
          <a:p>
            <a:r>
              <a:rPr lang="it-IT" altLang="it-IT" dirty="0" err="1"/>
              <a:t>each</a:t>
            </a:r>
            <a:r>
              <a:rPr lang="it-IT" altLang="it-IT" dirty="0"/>
              <a:t> </a:t>
            </a:r>
            <a:r>
              <a:rPr lang="it-IT" altLang="it-IT" err="1"/>
              <a:t>Leaf</a:t>
            </a:r>
            <a:r>
              <a:rPr lang="it-IT" altLang="it-IT"/>
              <a:t> </a:t>
            </a:r>
            <a:r>
              <a:rPr lang="it-IT" altLang="it-IT" dirty="0" err="1"/>
              <a:t>is</a:t>
            </a:r>
            <a:r>
              <a:rPr lang="it-IT" altLang="it-IT" dirty="0"/>
              <a:t> a </a:t>
            </a:r>
            <a:r>
              <a:rPr lang="it-IT" altLang="it-IT" dirty="0" err="1"/>
              <a:t>different</a:t>
            </a:r>
            <a:r>
              <a:rPr lang="it-IT" altLang="it-IT" dirty="0"/>
              <a:t> AS</a:t>
            </a:r>
          </a:p>
          <a:p>
            <a:r>
              <a:rPr lang="it-IT" altLang="it-IT" dirty="0"/>
              <a:t>the </a:t>
            </a:r>
            <a:r>
              <a:rPr lang="it-IT" altLang="it-IT"/>
              <a:t>Spine</a:t>
            </a:r>
            <a:r>
              <a:rPr lang="it-IT" altLang="it-IT" dirty="0"/>
              <a:t> </a:t>
            </a:r>
            <a:r>
              <a:rPr lang="it-IT" altLang="it-IT" dirty="0" err="1"/>
              <a:t>nodes</a:t>
            </a:r>
            <a:r>
              <a:rPr lang="it-IT" altLang="it-IT" dirty="0"/>
              <a:t> of </a:t>
            </a:r>
            <a:r>
              <a:rPr lang="it-IT" altLang="it-IT" dirty="0" err="1"/>
              <a:t>each</a:t>
            </a:r>
            <a:r>
              <a:rPr lang="it-IT" altLang="it-IT" dirty="0"/>
              <a:t> </a:t>
            </a:r>
            <a:r>
              <a:rPr lang="it-IT" altLang="it-IT" dirty="0" err="1"/>
              <a:t>PoD</a:t>
            </a:r>
            <a:r>
              <a:rPr lang="it-IT" altLang="it-IT" dirty="0"/>
              <a:t> </a:t>
            </a:r>
            <a:r>
              <a:rPr lang="it-IT" altLang="it-IT" dirty="0" err="1"/>
              <a:t>belong</a:t>
            </a:r>
            <a:r>
              <a:rPr lang="it-IT" altLang="it-IT" dirty="0"/>
              <a:t> to the </a:t>
            </a:r>
            <a:r>
              <a:rPr lang="it-IT" altLang="it-IT" dirty="0" err="1"/>
              <a:t>same</a:t>
            </a:r>
            <a:r>
              <a:rPr lang="it-IT" altLang="it-IT" dirty="0"/>
              <a:t> AS</a:t>
            </a:r>
          </a:p>
          <a:p>
            <a:r>
              <a:rPr lang="it-IT" altLang="it-IT" dirty="0"/>
              <a:t>the </a:t>
            </a:r>
            <a:r>
              <a:rPr lang="it-IT" altLang="it-IT" dirty="0" err="1"/>
              <a:t>ToF</a:t>
            </a:r>
            <a:r>
              <a:rPr lang="it-IT" altLang="it-IT" dirty="0"/>
              <a:t> </a:t>
            </a:r>
            <a:r>
              <a:rPr lang="it-IT" altLang="it-IT" dirty="0" err="1"/>
              <a:t>nodes</a:t>
            </a:r>
            <a:r>
              <a:rPr lang="it-IT" altLang="it-IT" dirty="0"/>
              <a:t> of the </a:t>
            </a:r>
            <a:r>
              <a:rPr lang="it-IT" altLang="it-IT" dirty="0" err="1"/>
              <a:t>same</a:t>
            </a:r>
            <a:r>
              <a:rPr lang="it-IT" altLang="it-IT" dirty="0"/>
              <a:t> </a:t>
            </a:r>
            <a:r>
              <a:rPr lang="it-IT" altLang="it-IT" dirty="0" err="1"/>
              <a:t>plane</a:t>
            </a:r>
            <a:r>
              <a:rPr lang="it-IT" altLang="it-IT" dirty="0"/>
              <a:t> </a:t>
            </a:r>
            <a:r>
              <a:rPr lang="it-IT" altLang="it-IT" dirty="0" err="1"/>
              <a:t>belong</a:t>
            </a:r>
            <a:r>
              <a:rPr lang="it-IT" altLang="it-IT" dirty="0"/>
              <a:t> to the </a:t>
            </a:r>
            <a:r>
              <a:rPr lang="it-IT" altLang="it-IT" dirty="0" err="1"/>
              <a:t>same</a:t>
            </a:r>
            <a:r>
              <a:rPr lang="it-IT" altLang="it-IT" dirty="0"/>
              <a:t> AS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756B439-3C3F-8901-CF29-4B236B635A0D}"/>
              </a:ext>
            </a:extLst>
          </p:cNvPr>
          <p:cNvGrpSpPr/>
          <p:nvPr/>
        </p:nvGrpSpPr>
        <p:grpSpPr>
          <a:xfrm>
            <a:off x="4292600" y="3330499"/>
            <a:ext cx="3667125" cy="2952903"/>
            <a:chOff x="4292600" y="3330499"/>
            <a:chExt cx="3667125" cy="2952903"/>
          </a:xfrm>
        </p:grpSpPr>
        <p:sp>
          <p:nvSpPr>
            <p:cNvPr id="212086" name="AutoShape 118">
              <a:extLst>
                <a:ext uri="{FF2B5EF4-FFF2-40B4-BE49-F238E27FC236}">
                  <a16:creationId xmlns:a16="http://schemas.microsoft.com/office/drawing/2014/main" id="{F5EB29AD-0873-C1A4-ADF2-F86F73E2EF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3381149"/>
              <a:ext cx="1508126" cy="540000"/>
            </a:xfrm>
            <a:prstGeom prst="roundRect">
              <a:avLst>
                <a:gd name="adj" fmla="val 31509"/>
              </a:avLst>
            </a:prstGeom>
            <a:solidFill>
              <a:srgbClr val="FFFF00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endParaRPr lang="en-GB"/>
            </a:p>
          </p:txBody>
        </p:sp>
        <p:sp>
          <p:nvSpPr>
            <p:cNvPr id="211976" name="AutoShape 8">
              <a:extLst>
                <a:ext uri="{FF2B5EF4-FFF2-40B4-BE49-F238E27FC236}">
                  <a16:creationId xmlns:a16="http://schemas.microsoft.com/office/drawing/2014/main" id="{6D2AF608-9008-FB6C-5120-48A4EB9F9F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46950" y="5600458"/>
              <a:ext cx="533400" cy="540000"/>
            </a:xfrm>
            <a:prstGeom prst="roundRect">
              <a:avLst>
                <a:gd name="adj" fmla="val 31509"/>
              </a:avLst>
            </a:prstGeom>
            <a:solidFill>
              <a:srgbClr val="000066">
                <a:alpha val="25000"/>
              </a:srgbClr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GB"/>
            </a:p>
          </p:txBody>
        </p:sp>
        <p:sp>
          <p:nvSpPr>
            <p:cNvPr id="211977" name="AutoShape 9">
              <a:extLst>
                <a:ext uri="{FF2B5EF4-FFF2-40B4-BE49-F238E27FC236}">
                  <a16:creationId xmlns:a16="http://schemas.microsoft.com/office/drawing/2014/main" id="{1582B6F1-F50A-C060-8BD3-F23A65BF30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56350" y="5600458"/>
              <a:ext cx="533400" cy="540000"/>
            </a:xfrm>
            <a:prstGeom prst="roundRect">
              <a:avLst>
                <a:gd name="adj" fmla="val 31509"/>
              </a:avLst>
            </a:prstGeom>
            <a:solidFill>
              <a:srgbClr val="000066">
                <a:alpha val="50000"/>
              </a:srgbClr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GB"/>
            </a:p>
          </p:txBody>
        </p:sp>
        <p:sp>
          <p:nvSpPr>
            <p:cNvPr id="211978" name="AutoShape 10">
              <a:extLst>
                <a:ext uri="{FF2B5EF4-FFF2-40B4-BE49-F238E27FC236}">
                  <a16:creationId xmlns:a16="http://schemas.microsoft.com/office/drawing/2014/main" id="{C5E1587E-D290-97FF-A177-AE1E204288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65750" y="5600458"/>
              <a:ext cx="533400" cy="540000"/>
            </a:xfrm>
            <a:prstGeom prst="roundRect">
              <a:avLst>
                <a:gd name="adj" fmla="val 31509"/>
              </a:avLst>
            </a:prstGeom>
            <a:solidFill>
              <a:srgbClr val="006600">
                <a:alpha val="25000"/>
              </a:srgbClr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GB"/>
            </a:p>
          </p:txBody>
        </p:sp>
        <p:sp>
          <p:nvSpPr>
            <p:cNvPr id="211979" name="AutoShape 11">
              <a:extLst>
                <a:ext uri="{FF2B5EF4-FFF2-40B4-BE49-F238E27FC236}">
                  <a16:creationId xmlns:a16="http://schemas.microsoft.com/office/drawing/2014/main" id="{E26278FF-CF4B-6789-E0F2-220E0F9BAF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75150" y="5600458"/>
              <a:ext cx="533400" cy="540000"/>
            </a:xfrm>
            <a:prstGeom prst="roundRect">
              <a:avLst>
                <a:gd name="adj" fmla="val 31509"/>
              </a:avLst>
            </a:prstGeom>
            <a:solidFill>
              <a:srgbClr val="006600">
                <a:alpha val="50000"/>
              </a:srgbClr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GB"/>
            </a:p>
          </p:txBody>
        </p:sp>
        <p:sp>
          <p:nvSpPr>
            <p:cNvPr id="211982" name="AutoShape 14">
              <a:extLst>
                <a:ext uri="{FF2B5EF4-FFF2-40B4-BE49-F238E27FC236}">
                  <a16:creationId xmlns:a16="http://schemas.microsoft.com/office/drawing/2014/main" id="{C3E0D4E0-AAE8-6A1D-2189-7AEA194D72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40475" y="4707630"/>
              <a:ext cx="1517650" cy="540000"/>
            </a:xfrm>
            <a:prstGeom prst="roundRect">
              <a:avLst>
                <a:gd name="adj" fmla="val 31509"/>
              </a:avLst>
            </a:prstGeom>
            <a:solidFill>
              <a:srgbClr val="CCFF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endParaRPr lang="en-GB"/>
            </a:p>
          </p:txBody>
        </p:sp>
        <p:sp>
          <p:nvSpPr>
            <p:cNvPr id="211983" name="AutoShape 15">
              <a:extLst>
                <a:ext uri="{FF2B5EF4-FFF2-40B4-BE49-F238E27FC236}">
                  <a16:creationId xmlns:a16="http://schemas.microsoft.com/office/drawing/2014/main" id="{780CCAEA-ABE4-6608-5175-FFD71207FC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88682" y="4694190"/>
              <a:ext cx="1517651" cy="540000"/>
            </a:xfrm>
            <a:prstGeom prst="roundRect">
              <a:avLst>
                <a:gd name="adj" fmla="val 31509"/>
              </a:avLst>
            </a:prstGeom>
            <a:solidFill>
              <a:srgbClr val="CCFF99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endParaRPr lang="en-GB"/>
            </a:p>
          </p:txBody>
        </p:sp>
        <p:sp>
          <p:nvSpPr>
            <p:cNvPr id="211990" name="Oval 22">
              <a:extLst>
                <a:ext uri="{FF2B5EF4-FFF2-40B4-BE49-F238E27FC236}">
                  <a16:creationId xmlns:a16="http://schemas.microsoft.com/office/drawing/2014/main" id="{05F9F26B-E04F-AEF0-181C-D4F464DE07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9100" y="3457350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211992" name="Oval 24">
              <a:extLst>
                <a:ext uri="{FF2B5EF4-FFF2-40B4-BE49-F238E27FC236}">
                  <a16:creationId xmlns:a16="http://schemas.microsoft.com/office/drawing/2014/main" id="{EE795993-463A-0407-C5DB-61028B15E8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41950" y="4773690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211993" name="Oval 25">
              <a:extLst>
                <a:ext uri="{FF2B5EF4-FFF2-40B4-BE49-F238E27FC236}">
                  <a16:creationId xmlns:a16="http://schemas.microsoft.com/office/drawing/2014/main" id="{C35758EB-F786-DE0D-C904-CF4FD14483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32550" y="4773690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211994" name="Oval 26">
              <a:extLst>
                <a:ext uri="{FF2B5EF4-FFF2-40B4-BE49-F238E27FC236}">
                  <a16:creationId xmlns:a16="http://schemas.microsoft.com/office/drawing/2014/main" id="{16B91A2A-A5C3-6CFC-32FC-C880D7A07D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23150" y="4773690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cxnSp>
          <p:nvCxnSpPr>
            <p:cNvPr id="211998" name="AutoShape 30">
              <a:extLst>
                <a:ext uri="{FF2B5EF4-FFF2-40B4-BE49-F238E27FC236}">
                  <a16:creationId xmlns:a16="http://schemas.microsoft.com/office/drawing/2014/main" id="{6E047DE1-0462-7D16-248B-9933E42918D5}"/>
                </a:ext>
              </a:extLst>
            </p:cNvPr>
            <p:cNvCxnSpPr>
              <a:cxnSpLocks noChangeShapeType="1"/>
              <a:stCxn id="211990" idx="4"/>
              <a:endCxn id="211993" idx="0"/>
            </p:cNvCxnSpPr>
            <p:nvPr/>
          </p:nvCxnSpPr>
          <p:spPr bwMode="auto">
            <a:xfrm>
              <a:off x="5689600" y="3838350"/>
              <a:ext cx="933450" cy="9353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2000" name="AutoShape 32">
              <a:extLst>
                <a:ext uri="{FF2B5EF4-FFF2-40B4-BE49-F238E27FC236}">
                  <a16:creationId xmlns:a16="http://schemas.microsoft.com/office/drawing/2014/main" id="{5B45DC2D-BC70-3330-512E-D699A033179A}"/>
                </a:ext>
              </a:extLst>
            </p:cNvPr>
            <p:cNvCxnSpPr>
              <a:cxnSpLocks noChangeShapeType="1"/>
              <a:stCxn id="211990" idx="4"/>
              <a:endCxn id="211992" idx="0"/>
            </p:cNvCxnSpPr>
            <p:nvPr/>
          </p:nvCxnSpPr>
          <p:spPr bwMode="auto">
            <a:xfrm flipH="1">
              <a:off x="5632450" y="3838350"/>
              <a:ext cx="57150" cy="9353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2001" name="AutoShape 33">
              <a:extLst>
                <a:ext uri="{FF2B5EF4-FFF2-40B4-BE49-F238E27FC236}">
                  <a16:creationId xmlns:a16="http://schemas.microsoft.com/office/drawing/2014/main" id="{5F6E87DA-9DFD-C6BA-90D1-36B87FF89EA7}"/>
                </a:ext>
              </a:extLst>
            </p:cNvPr>
            <p:cNvCxnSpPr>
              <a:cxnSpLocks noChangeShapeType="1"/>
              <a:stCxn id="211990" idx="4"/>
              <a:endCxn id="211994" idx="0"/>
            </p:cNvCxnSpPr>
            <p:nvPr/>
          </p:nvCxnSpPr>
          <p:spPr bwMode="auto">
            <a:xfrm>
              <a:off x="5689600" y="3838350"/>
              <a:ext cx="1924050" cy="9353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12006" name="Oval 38">
              <a:extLst>
                <a:ext uri="{FF2B5EF4-FFF2-40B4-BE49-F238E27FC236}">
                  <a16:creationId xmlns:a16="http://schemas.microsoft.com/office/drawing/2014/main" id="{D6A26C30-9C9C-5521-179A-F69E62B4ED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1350" y="4773690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cxnSp>
          <p:nvCxnSpPr>
            <p:cNvPr id="212008" name="AutoShape 40">
              <a:extLst>
                <a:ext uri="{FF2B5EF4-FFF2-40B4-BE49-F238E27FC236}">
                  <a16:creationId xmlns:a16="http://schemas.microsoft.com/office/drawing/2014/main" id="{6A9BA643-5DF2-E7A1-4209-39018DFD72D8}"/>
                </a:ext>
              </a:extLst>
            </p:cNvPr>
            <p:cNvCxnSpPr>
              <a:cxnSpLocks noChangeShapeType="1"/>
              <a:stCxn id="211990" idx="4"/>
              <a:endCxn id="212006" idx="0"/>
            </p:cNvCxnSpPr>
            <p:nvPr/>
          </p:nvCxnSpPr>
          <p:spPr bwMode="auto">
            <a:xfrm flipH="1">
              <a:off x="4641850" y="3838350"/>
              <a:ext cx="1047750" cy="9353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12011" name="Oval 43">
              <a:extLst>
                <a:ext uri="{FF2B5EF4-FFF2-40B4-BE49-F238E27FC236}">
                  <a16:creationId xmlns:a16="http://schemas.microsoft.com/office/drawing/2014/main" id="{9DE8F28D-9CE9-6E11-9CCE-85583E1BD9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41950" y="5688090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212012" name="Oval 44">
              <a:extLst>
                <a:ext uri="{FF2B5EF4-FFF2-40B4-BE49-F238E27FC236}">
                  <a16:creationId xmlns:a16="http://schemas.microsoft.com/office/drawing/2014/main" id="{8368FEEB-BC2E-E3E1-46CA-A308353E56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32550" y="5688090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212013" name="Oval 45">
              <a:extLst>
                <a:ext uri="{FF2B5EF4-FFF2-40B4-BE49-F238E27FC236}">
                  <a16:creationId xmlns:a16="http://schemas.microsoft.com/office/drawing/2014/main" id="{9F755683-C95E-4544-CBAD-9C7219C6D1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23150" y="5688090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212017" name="Oval 49">
              <a:extLst>
                <a:ext uri="{FF2B5EF4-FFF2-40B4-BE49-F238E27FC236}">
                  <a16:creationId xmlns:a16="http://schemas.microsoft.com/office/drawing/2014/main" id="{F7A647D3-9D5F-CB43-E266-BD8D158ED4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1350" y="5688090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cxnSp>
          <p:nvCxnSpPr>
            <p:cNvPr id="212019" name="AutoShape 51">
              <a:extLst>
                <a:ext uri="{FF2B5EF4-FFF2-40B4-BE49-F238E27FC236}">
                  <a16:creationId xmlns:a16="http://schemas.microsoft.com/office/drawing/2014/main" id="{55D03833-E5B4-ED38-0E35-9F42961AC740}"/>
                </a:ext>
              </a:extLst>
            </p:cNvPr>
            <p:cNvCxnSpPr>
              <a:cxnSpLocks noChangeShapeType="1"/>
              <a:stCxn id="212011" idx="0"/>
              <a:endCxn id="212006" idx="4"/>
            </p:cNvCxnSpPr>
            <p:nvPr/>
          </p:nvCxnSpPr>
          <p:spPr bwMode="auto">
            <a:xfrm flipH="1" flipV="1">
              <a:off x="4641850" y="5154690"/>
              <a:ext cx="99060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2020" name="AutoShape 52">
              <a:extLst>
                <a:ext uri="{FF2B5EF4-FFF2-40B4-BE49-F238E27FC236}">
                  <a16:creationId xmlns:a16="http://schemas.microsoft.com/office/drawing/2014/main" id="{09DC0B8F-A2FB-8472-A6DE-9F79433D9513}"/>
                </a:ext>
              </a:extLst>
            </p:cNvPr>
            <p:cNvCxnSpPr>
              <a:cxnSpLocks noChangeShapeType="1"/>
              <a:stCxn id="212011" idx="0"/>
              <a:endCxn id="211992" idx="4"/>
            </p:cNvCxnSpPr>
            <p:nvPr/>
          </p:nvCxnSpPr>
          <p:spPr bwMode="auto">
            <a:xfrm flipV="1">
              <a:off x="5632450" y="5154690"/>
              <a:ext cx="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2021" name="AutoShape 53">
              <a:extLst>
                <a:ext uri="{FF2B5EF4-FFF2-40B4-BE49-F238E27FC236}">
                  <a16:creationId xmlns:a16="http://schemas.microsoft.com/office/drawing/2014/main" id="{60C44FAF-3903-78CE-4E6C-5E46C3672EDA}"/>
                </a:ext>
              </a:extLst>
            </p:cNvPr>
            <p:cNvCxnSpPr>
              <a:cxnSpLocks noChangeShapeType="1"/>
              <a:stCxn id="212017" idx="0"/>
              <a:endCxn id="212006" idx="4"/>
            </p:cNvCxnSpPr>
            <p:nvPr/>
          </p:nvCxnSpPr>
          <p:spPr bwMode="auto">
            <a:xfrm flipV="1">
              <a:off x="4641850" y="5154690"/>
              <a:ext cx="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2022" name="AutoShape 54">
              <a:extLst>
                <a:ext uri="{FF2B5EF4-FFF2-40B4-BE49-F238E27FC236}">
                  <a16:creationId xmlns:a16="http://schemas.microsoft.com/office/drawing/2014/main" id="{8A24BD4F-36A7-2E45-A42C-3384AE3E65E5}"/>
                </a:ext>
              </a:extLst>
            </p:cNvPr>
            <p:cNvCxnSpPr>
              <a:cxnSpLocks noChangeShapeType="1"/>
              <a:stCxn id="212017" idx="0"/>
              <a:endCxn id="211992" idx="4"/>
            </p:cNvCxnSpPr>
            <p:nvPr/>
          </p:nvCxnSpPr>
          <p:spPr bwMode="auto">
            <a:xfrm flipV="1">
              <a:off x="4641850" y="5154690"/>
              <a:ext cx="99060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2023" name="AutoShape 55">
              <a:extLst>
                <a:ext uri="{FF2B5EF4-FFF2-40B4-BE49-F238E27FC236}">
                  <a16:creationId xmlns:a16="http://schemas.microsoft.com/office/drawing/2014/main" id="{2B0E4F50-4ACA-8586-5E4A-D42D7B1C2680}"/>
                </a:ext>
              </a:extLst>
            </p:cNvPr>
            <p:cNvCxnSpPr>
              <a:cxnSpLocks noChangeShapeType="1"/>
              <a:stCxn id="212013" idx="0"/>
              <a:endCxn id="211993" idx="4"/>
            </p:cNvCxnSpPr>
            <p:nvPr/>
          </p:nvCxnSpPr>
          <p:spPr bwMode="auto">
            <a:xfrm flipH="1" flipV="1">
              <a:off x="6623050" y="5154690"/>
              <a:ext cx="99060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2024" name="AutoShape 56">
              <a:extLst>
                <a:ext uri="{FF2B5EF4-FFF2-40B4-BE49-F238E27FC236}">
                  <a16:creationId xmlns:a16="http://schemas.microsoft.com/office/drawing/2014/main" id="{5EAFE953-906A-A0EB-DEE7-297321FFE5F7}"/>
                </a:ext>
              </a:extLst>
            </p:cNvPr>
            <p:cNvCxnSpPr>
              <a:cxnSpLocks noChangeShapeType="1"/>
              <a:stCxn id="212013" idx="0"/>
              <a:endCxn id="211994" idx="4"/>
            </p:cNvCxnSpPr>
            <p:nvPr/>
          </p:nvCxnSpPr>
          <p:spPr bwMode="auto">
            <a:xfrm flipV="1">
              <a:off x="7613650" y="5154690"/>
              <a:ext cx="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2025" name="AutoShape 57">
              <a:extLst>
                <a:ext uri="{FF2B5EF4-FFF2-40B4-BE49-F238E27FC236}">
                  <a16:creationId xmlns:a16="http://schemas.microsoft.com/office/drawing/2014/main" id="{DC72A6C0-54F1-080E-232C-1C2350AD6E5D}"/>
                </a:ext>
              </a:extLst>
            </p:cNvPr>
            <p:cNvCxnSpPr>
              <a:cxnSpLocks noChangeShapeType="1"/>
              <a:stCxn id="212012" idx="0"/>
              <a:endCxn id="211993" idx="4"/>
            </p:cNvCxnSpPr>
            <p:nvPr/>
          </p:nvCxnSpPr>
          <p:spPr bwMode="auto">
            <a:xfrm flipV="1">
              <a:off x="6623050" y="5154690"/>
              <a:ext cx="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2026" name="AutoShape 58">
              <a:extLst>
                <a:ext uri="{FF2B5EF4-FFF2-40B4-BE49-F238E27FC236}">
                  <a16:creationId xmlns:a16="http://schemas.microsoft.com/office/drawing/2014/main" id="{DB1E2795-F114-BEF8-387D-B533AC6ACB77}"/>
                </a:ext>
              </a:extLst>
            </p:cNvPr>
            <p:cNvCxnSpPr>
              <a:cxnSpLocks noChangeShapeType="1"/>
              <a:stCxn id="212012" idx="0"/>
              <a:endCxn id="211994" idx="4"/>
            </p:cNvCxnSpPr>
            <p:nvPr/>
          </p:nvCxnSpPr>
          <p:spPr bwMode="auto">
            <a:xfrm flipV="1">
              <a:off x="6623050" y="5154690"/>
              <a:ext cx="99060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12039" name="Line 71">
              <a:extLst>
                <a:ext uri="{FF2B5EF4-FFF2-40B4-BE49-F238E27FC236}">
                  <a16:creationId xmlns:a16="http://schemas.microsoft.com/office/drawing/2014/main" id="{38837675-391E-C80D-F0B6-D3334AB82BF5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>
              <a:off x="4594225" y="6092902"/>
              <a:ext cx="22860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212040" name="Line 72">
              <a:extLst>
                <a:ext uri="{FF2B5EF4-FFF2-40B4-BE49-F238E27FC236}">
                  <a16:creationId xmlns:a16="http://schemas.microsoft.com/office/drawing/2014/main" id="{83B4ED8B-C391-E449-9566-0440729E7D5D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 flipH="1" flipV="1">
              <a:off x="4441825" y="6092902"/>
              <a:ext cx="22860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212041" name="Line 73">
              <a:extLst>
                <a:ext uri="{FF2B5EF4-FFF2-40B4-BE49-F238E27FC236}">
                  <a16:creationId xmlns:a16="http://schemas.microsoft.com/office/drawing/2014/main" id="{BA633EA2-F0CD-E313-213D-A3CD4A571ECE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>
              <a:off x="5584825" y="6092902"/>
              <a:ext cx="22860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212042" name="Line 74">
              <a:extLst>
                <a:ext uri="{FF2B5EF4-FFF2-40B4-BE49-F238E27FC236}">
                  <a16:creationId xmlns:a16="http://schemas.microsoft.com/office/drawing/2014/main" id="{C9E8446C-763B-FFCC-7539-241841DC4EF4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 flipH="1" flipV="1">
              <a:off x="5432425" y="6092902"/>
              <a:ext cx="22860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212043" name="Line 75">
              <a:extLst>
                <a:ext uri="{FF2B5EF4-FFF2-40B4-BE49-F238E27FC236}">
                  <a16:creationId xmlns:a16="http://schemas.microsoft.com/office/drawing/2014/main" id="{9FFE48F0-D362-C623-1974-DFF8CFAB655E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>
              <a:off x="6575425" y="6092902"/>
              <a:ext cx="22860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212044" name="Line 76">
              <a:extLst>
                <a:ext uri="{FF2B5EF4-FFF2-40B4-BE49-F238E27FC236}">
                  <a16:creationId xmlns:a16="http://schemas.microsoft.com/office/drawing/2014/main" id="{BFCCC9EB-8733-289C-C2EA-A417BCC787A8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 flipH="1" flipV="1">
              <a:off x="6423025" y="6092902"/>
              <a:ext cx="22860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212045" name="Line 77">
              <a:extLst>
                <a:ext uri="{FF2B5EF4-FFF2-40B4-BE49-F238E27FC236}">
                  <a16:creationId xmlns:a16="http://schemas.microsoft.com/office/drawing/2014/main" id="{462A0DF7-9449-49EF-773C-E3E0B953F254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>
              <a:off x="7566025" y="6092902"/>
              <a:ext cx="22860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212046" name="Line 78">
              <a:extLst>
                <a:ext uri="{FF2B5EF4-FFF2-40B4-BE49-F238E27FC236}">
                  <a16:creationId xmlns:a16="http://schemas.microsoft.com/office/drawing/2014/main" id="{65FC7361-0503-3CE9-7963-321A6B277D0A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 flipH="1" flipV="1">
              <a:off x="7413625" y="6092902"/>
              <a:ext cx="22860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212059" name="Oval 91">
              <a:extLst>
                <a:ext uri="{FF2B5EF4-FFF2-40B4-BE49-F238E27FC236}">
                  <a16:creationId xmlns:a16="http://schemas.microsoft.com/office/drawing/2014/main" id="{7E4A44F5-C331-8F81-3072-55500B582B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32550" y="3457350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cxnSp>
          <p:nvCxnSpPr>
            <p:cNvPr id="212061" name="AutoShape 93">
              <a:extLst>
                <a:ext uri="{FF2B5EF4-FFF2-40B4-BE49-F238E27FC236}">
                  <a16:creationId xmlns:a16="http://schemas.microsoft.com/office/drawing/2014/main" id="{3D6A79CA-CE9F-B6A7-9823-17B0938FC6D0}"/>
                </a:ext>
              </a:extLst>
            </p:cNvPr>
            <p:cNvCxnSpPr>
              <a:cxnSpLocks noChangeShapeType="1"/>
              <a:stCxn id="212059" idx="4"/>
              <a:endCxn id="211993" idx="0"/>
            </p:cNvCxnSpPr>
            <p:nvPr/>
          </p:nvCxnSpPr>
          <p:spPr bwMode="auto">
            <a:xfrm>
              <a:off x="6623050" y="3838350"/>
              <a:ext cx="0" cy="9353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2062" name="AutoShape 94">
              <a:extLst>
                <a:ext uri="{FF2B5EF4-FFF2-40B4-BE49-F238E27FC236}">
                  <a16:creationId xmlns:a16="http://schemas.microsoft.com/office/drawing/2014/main" id="{2B8A4078-F89E-0D21-8F07-D9773F10E2D6}"/>
                </a:ext>
              </a:extLst>
            </p:cNvPr>
            <p:cNvCxnSpPr>
              <a:cxnSpLocks noChangeShapeType="1"/>
              <a:stCxn id="212059" idx="4"/>
              <a:endCxn id="211992" idx="0"/>
            </p:cNvCxnSpPr>
            <p:nvPr/>
          </p:nvCxnSpPr>
          <p:spPr bwMode="auto">
            <a:xfrm flipH="1">
              <a:off x="5632450" y="3838350"/>
              <a:ext cx="990600" cy="9353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2063" name="AutoShape 95">
              <a:extLst>
                <a:ext uri="{FF2B5EF4-FFF2-40B4-BE49-F238E27FC236}">
                  <a16:creationId xmlns:a16="http://schemas.microsoft.com/office/drawing/2014/main" id="{1B3A9C9A-51D3-C16A-E74D-B24DEF94B059}"/>
                </a:ext>
              </a:extLst>
            </p:cNvPr>
            <p:cNvCxnSpPr>
              <a:cxnSpLocks noChangeShapeType="1"/>
              <a:stCxn id="212059" idx="4"/>
              <a:endCxn id="211994" idx="0"/>
            </p:cNvCxnSpPr>
            <p:nvPr/>
          </p:nvCxnSpPr>
          <p:spPr bwMode="auto">
            <a:xfrm>
              <a:off x="6623050" y="3838350"/>
              <a:ext cx="990600" cy="9353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2070" name="AutoShape 102">
              <a:extLst>
                <a:ext uri="{FF2B5EF4-FFF2-40B4-BE49-F238E27FC236}">
                  <a16:creationId xmlns:a16="http://schemas.microsoft.com/office/drawing/2014/main" id="{ED673625-DA72-4C1B-7DCA-8D47CBE4C238}"/>
                </a:ext>
              </a:extLst>
            </p:cNvPr>
            <p:cNvCxnSpPr>
              <a:cxnSpLocks noChangeShapeType="1"/>
              <a:stCxn id="212059" idx="4"/>
              <a:endCxn id="212006" idx="0"/>
            </p:cNvCxnSpPr>
            <p:nvPr/>
          </p:nvCxnSpPr>
          <p:spPr bwMode="auto">
            <a:xfrm flipH="1">
              <a:off x="4641850" y="3838350"/>
              <a:ext cx="1981200" cy="9353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616A58C1-10EF-A1B3-FAE3-65EC43434D8C}"/>
                </a:ext>
              </a:extLst>
            </p:cNvPr>
            <p:cNvSpPr/>
            <p:nvPr/>
          </p:nvSpPr>
          <p:spPr>
            <a:xfrm>
              <a:off x="4292600" y="4647608"/>
              <a:ext cx="1720850" cy="1573881"/>
            </a:xfrm>
            <a:prstGeom prst="roundRect">
              <a:avLst/>
            </a:prstGeom>
            <a:noFill/>
            <a:ln w="9525">
              <a:solidFill>
                <a:schemeClr val="tx1"/>
              </a:solidFill>
              <a:prstDash val="dash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9" name="Rectangle: Rounded Corners 108">
              <a:extLst>
                <a:ext uri="{FF2B5EF4-FFF2-40B4-BE49-F238E27FC236}">
                  <a16:creationId xmlns:a16="http://schemas.microsoft.com/office/drawing/2014/main" id="{C2A6AA1E-E3C5-DC86-475C-EC0583DF30FA}"/>
                </a:ext>
              </a:extLst>
            </p:cNvPr>
            <p:cNvSpPr/>
            <p:nvPr/>
          </p:nvSpPr>
          <p:spPr>
            <a:xfrm>
              <a:off x="6238875" y="4652462"/>
              <a:ext cx="1720850" cy="1573881"/>
            </a:xfrm>
            <a:prstGeom prst="roundRect">
              <a:avLst/>
            </a:prstGeom>
            <a:noFill/>
            <a:ln w="9525">
              <a:solidFill>
                <a:schemeClr val="tx1"/>
              </a:solidFill>
              <a:prstDash val="dash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3" name="Rectangle: Rounded Corners 112">
              <a:extLst>
                <a:ext uri="{FF2B5EF4-FFF2-40B4-BE49-F238E27FC236}">
                  <a16:creationId xmlns:a16="http://schemas.microsoft.com/office/drawing/2014/main" id="{3204FD70-B1DE-EAD6-316D-6FE68BE1728B}"/>
                </a:ext>
              </a:extLst>
            </p:cNvPr>
            <p:cNvSpPr/>
            <p:nvPr/>
          </p:nvSpPr>
          <p:spPr>
            <a:xfrm>
              <a:off x="5286335" y="3330499"/>
              <a:ext cx="1755815" cy="666903"/>
            </a:xfrm>
            <a:prstGeom prst="roundRect">
              <a:avLst/>
            </a:prstGeom>
            <a:noFill/>
            <a:ln w="9525">
              <a:solidFill>
                <a:schemeClr val="tx1"/>
              </a:solidFill>
              <a:prstDash val="dash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D0EBAE9D-6EB7-EF96-E01F-9FDAA02D8FF2}"/>
              </a:ext>
            </a:extLst>
          </p:cNvPr>
          <p:cNvSpPr txBox="1"/>
          <p:nvPr/>
        </p:nvSpPr>
        <p:spPr>
          <a:xfrm>
            <a:off x="9121515" y="4054839"/>
            <a:ext cx="2689485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u="sng" dirty="0">
                <a:solidFill>
                  <a:srgbClr val="FF0000"/>
                </a:solidFill>
              </a:rPr>
              <a:t>BEWARE:</a:t>
            </a:r>
            <a:r>
              <a:rPr lang="en-GB" sz="2800" dirty="0">
                <a:solidFill>
                  <a:srgbClr val="FF0000"/>
                </a:solidFill>
              </a:rPr>
              <a:t> </a:t>
            </a:r>
            <a:r>
              <a:rPr lang="en-GB" dirty="0"/>
              <a:t>there are NO iBGP </a:t>
            </a:r>
            <a:r>
              <a:rPr lang="en-GB" dirty="0" err="1"/>
              <a:t>peerings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7880180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AutoShape 15">
            <a:extLst>
              <a:ext uri="{FF2B5EF4-FFF2-40B4-BE49-F238E27FC236}">
                <a16:creationId xmlns:a16="http://schemas.microsoft.com/office/drawing/2014/main" id="{9607FBA4-091F-E186-7A4D-91533E82A5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70907" y="2152551"/>
            <a:ext cx="1384689" cy="488617"/>
          </a:xfrm>
          <a:prstGeom prst="roundRect">
            <a:avLst>
              <a:gd name="adj" fmla="val 31509"/>
            </a:avLst>
          </a:prstGeom>
          <a:solidFill>
            <a:schemeClr val="tx2">
              <a:lumMod val="60000"/>
              <a:lumOff val="40000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endParaRPr lang="en-GB"/>
          </a:p>
        </p:txBody>
      </p:sp>
      <p:sp>
        <p:nvSpPr>
          <p:cNvPr id="22" name="AutoShape 15">
            <a:extLst>
              <a:ext uri="{FF2B5EF4-FFF2-40B4-BE49-F238E27FC236}">
                <a16:creationId xmlns:a16="http://schemas.microsoft.com/office/drawing/2014/main" id="{47D1EF03-FC47-42EC-41FC-D2603D1110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13656" y="2154970"/>
            <a:ext cx="1384689" cy="488617"/>
          </a:xfrm>
          <a:prstGeom prst="roundRect">
            <a:avLst>
              <a:gd name="adj" fmla="val 31509"/>
            </a:avLst>
          </a:prstGeom>
          <a:solidFill>
            <a:schemeClr val="accent1">
              <a:lumMod val="60000"/>
              <a:lumOff val="40000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endParaRPr lang="en-GB"/>
          </a:p>
        </p:txBody>
      </p:sp>
      <p:sp>
        <p:nvSpPr>
          <p:cNvPr id="14" name="AutoShape 11">
            <a:extLst>
              <a:ext uri="{FF2B5EF4-FFF2-40B4-BE49-F238E27FC236}">
                <a16:creationId xmlns:a16="http://schemas.microsoft.com/office/drawing/2014/main" id="{CBE6F69B-28D4-EE06-8D85-B0A93DA11A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66374" y="4306327"/>
            <a:ext cx="533400" cy="540000"/>
          </a:xfrm>
          <a:prstGeom prst="roundRect">
            <a:avLst>
              <a:gd name="adj" fmla="val 31509"/>
            </a:avLst>
          </a:prstGeom>
          <a:solidFill>
            <a:srgbClr val="0732EF">
              <a:alpha val="50000"/>
            </a:srgbClr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en-GB"/>
          </a:p>
        </p:txBody>
      </p:sp>
      <p:sp>
        <p:nvSpPr>
          <p:cNvPr id="15" name="AutoShape 11">
            <a:extLst>
              <a:ext uri="{FF2B5EF4-FFF2-40B4-BE49-F238E27FC236}">
                <a16:creationId xmlns:a16="http://schemas.microsoft.com/office/drawing/2014/main" id="{B534D703-EA1E-B216-AA4F-831EC33B32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27310" y="4295387"/>
            <a:ext cx="533400" cy="540000"/>
          </a:xfrm>
          <a:prstGeom prst="roundRect">
            <a:avLst>
              <a:gd name="adj" fmla="val 31509"/>
            </a:avLst>
          </a:prstGeom>
          <a:solidFill>
            <a:srgbClr val="FFFF00">
              <a:alpha val="50000"/>
            </a:srgbClr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en-GB"/>
          </a:p>
        </p:txBody>
      </p:sp>
      <p:sp>
        <p:nvSpPr>
          <p:cNvPr id="16" name="AutoShape 11">
            <a:extLst>
              <a:ext uri="{FF2B5EF4-FFF2-40B4-BE49-F238E27FC236}">
                <a16:creationId xmlns:a16="http://schemas.microsoft.com/office/drawing/2014/main" id="{A7DD9233-15D1-57E5-E8E1-1A0B123F84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69623" y="4272360"/>
            <a:ext cx="533400" cy="540000"/>
          </a:xfrm>
          <a:prstGeom prst="roundRect">
            <a:avLst>
              <a:gd name="adj" fmla="val 31509"/>
            </a:avLst>
          </a:prstGeom>
          <a:solidFill>
            <a:srgbClr val="CCCC00">
              <a:alpha val="50000"/>
            </a:srgbClr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en-GB"/>
          </a:p>
        </p:txBody>
      </p:sp>
      <p:sp>
        <p:nvSpPr>
          <p:cNvPr id="17" name="AutoShape 11">
            <a:extLst>
              <a:ext uri="{FF2B5EF4-FFF2-40B4-BE49-F238E27FC236}">
                <a16:creationId xmlns:a16="http://schemas.microsoft.com/office/drawing/2014/main" id="{E76295C5-1240-744C-5E17-9F67C1B9A8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15528" y="4287486"/>
            <a:ext cx="533400" cy="540000"/>
          </a:xfrm>
          <a:prstGeom prst="roundRect">
            <a:avLst>
              <a:gd name="adj" fmla="val 31509"/>
            </a:avLst>
          </a:prstGeom>
          <a:solidFill>
            <a:srgbClr val="0066FF">
              <a:alpha val="50000"/>
            </a:srgbClr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en-GB"/>
          </a:p>
        </p:txBody>
      </p:sp>
      <p:sp>
        <p:nvSpPr>
          <p:cNvPr id="18" name="AutoShape 11">
            <a:extLst>
              <a:ext uri="{FF2B5EF4-FFF2-40B4-BE49-F238E27FC236}">
                <a16:creationId xmlns:a16="http://schemas.microsoft.com/office/drawing/2014/main" id="{7DEB28DD-5307-526F-74B2-97B5E678B2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52061" y="4275227"/>
            <a:ext cx="533400" cy="540000"/>
          </a:xfrm>
          <a:prstGeom prst="roundRect">
            <a:avLst>
              <a:gd name="adj" fmla="val 31509"/>
            </a:avLst>
          </a:prstGeom>
          <a:solidFill>
            <a:schemeClr val="accent4">
              <a:lumMod val="65000"/>
              <a:lumOff val="35000"/>
              <a:alpha val="50000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en-GB"/>
          </a:p>
        </p:txBody>
      </p:sp>
      <p:sp>
        <p:nvSpPr>
          <p:cNvPr id="19" name="AutoShape 11">
            <a:extLst>
              <a:ext uri="{FF2B5EF4-FFF2-40B4-BE49-F238E27FC236}">
                <a16:creationId xmlns:a16="http://schemas.microsoft.com/office/drawing/2014/main" id="{D8E1EF61-8787-C520-1E9A-54EFE7604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01158" y="4285994"/>
            <a:ext cx="533400" cy="540000"/>
          </a:xfrm>
          <a:prstGeom prst="roundRect">
            <a:avLst>
              <a:gd name="adj" fmla="val 31509"/>
            </a:avLst>
          </a:prstGeom>
          <a:solidFill>
            <a:schemeClr val="tx2">
              <a:lumMod val="60000"/>
              <a:lumOff val="40000"/>
              <a:alpha val="50000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en-GB"/>
          </a:p>
        </p:txBody>
      </p:sp>
      <p:sp>
        <p:nvSpPr>
          <p:cNvPr id="20" name="AutoShape 11">
            <a:extLst>
              <a:ext uri="{FF2B5EF4-FFF2-40B4-BE49-F238E27FC236}">
                <a16:creationId xmlns:a16="http://schemas.microsoft.com/office/drawing/2014/main" id="{A33264AE-11B6-D71C-A24E-7BC1BD9B4D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10600" y="4292652"/>
            <a:ext cx="533400" cy="540000"/>
          </a:xfrm>
          <a:prstGeom prst="roundRect">
            <a:avLst>
              <a:gd name="adj" fmla="val 31509"/>
            </a:avLst>
          </a:prstGeom>
          <a:solidFill>
            <a:srgbClr val="006600">
              <a:alpha val="50000"/>
            </a:srgbClr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GB"/>
          </a:p>
        </p:txBody>
      </p:sp>
      <p:sp>
        <p:nvSpPr>
          <p:cNvPr id="13" name="AutoShape 11">
            <a:extLst>
              <a:ext uri="{FF2B5EF4-FFF2-40B4-BE49-F238E27FC236}">
                <a16:creationId xmlns:a16="http://schemas.microsoft.com/office/drawing/2014/main" id="{FC088712-BE25-281A-2897-B67BAE8562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5765" y="4296959"/>
            <a:ext cx="533400" cy="540000"/>
          </a:xfrm>
          <a:prstGeom prst="roundRect">
            <a:avLst>
              <a:gd name="adj" fmla="val 31509"/>
            </a:avLst>
          </a:prstGeom>
          <a:solidFill>
            <a:srgbClr val="663300">
              <a:alpha val="50000"/>
            </a:srgbClr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en-GB"/>
          </a:p>
        </p:txBody>
      </p:sp>
      <p:sp>
        <p:nvSpPr>
          <p:cNvPr id="10" name="AutoShape 15">
            <a:extLst>
              <a:ext uri="{FF2B5EF4-FFF2-40B4-BE49-F238E27FC236}">
                <a16:creationId xmlns:a16="http://schemas.microsoft.com/office/drawing/2014/main" id="{2DFC5D69-703B-28DE-1B33-4881E3BCD7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07942" y="3501251"/>
            <a:ext cx="1384689" cy="488617"/>
          </a:xfrm>
          <a:prstGeom prst="roundRect">
            <a:avLst>
              <a:gd name="adj" fmla="val 31509"/>
            </a:avLst>
          </a:prstGeom>
          <a:solidFill>
            <a:srgbClr val="CCCC00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endParaRPr lang="en-GB"/>
          </a:p>
        </p:txBody>
      </p:sp>
      <p:sp>
        <p:nvSpPr>
          <p:cNvPr id="11" name="AutoShape 15">
            <a:extLst>
              <a:ext uri="{FF2B5EF4-FFF2-40B4-BE49-F238E27FC236}">
                <a16:creationId xmlns:a16="http://schemas.microsoft.com/office/drawing/2014/main" id="{841BEB0E-6917-1D4B-B034-BF280E456B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87739" y="3500481"/>
            <a:ext cx="1384689" cy="488617"/>
          </a:xfrm>
          <a:prstGeom prst="roundRect">
            <a:avLst>
              <a:gd name="adj" fmla="val 31509"/>
            </a:avLst>
          </a:prstGeom>
          <a:solidFill>
            <a:srgbClr val="FFCCCC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endParaRPr lang="en-GB"/>
          </a:p>
        </p:txBody>
      </p:sp>
      <p:sp>
        <p:nvSpPr>
          <p:cNvPr id="12" name="AutoShape 15">
            <a:extLst>
              <a:ext uri="{FF2B5EF4-FFF2-40B4-BE49-F238E27FC236}">
                <a16:creationId xmlns:a16="http://schemas.microsoft.com/office/drawing/2014/main" id="{30A740E0-0D36-0840-A8F4-0D49F9DC29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74711" y="3492283"/>
            <a:ext cx="1384689" cy="488617"/>
          </a:xfrm>
          <a:prstGeom prst="roundRect">
            <a:avLst>
              <a:gd name="adj" fmla="val 31509"/>
            </a:avLst>
          </a:prstGeom>
          <a:solidFill>
            <a:srgbClr val="FF9900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endParaRPr lang="en-GB"/>
          </a:p>
        </p:txBody>
      </p:sp>
      <p:sp>
        <p:nvSpPr>
          <p:cNvPr id="9" name="AutoShape 15">
            <a:extLst>
              <a:ext uri="{FF2B5EF4-FFF2-40B4-BE49-F238E27FC236}">
                <a16:creationId xmlns:a16="http://schemas.microsoft.com/office/drawing/2014/main" id="{716B94F3-3231-C12B-7C95-E60DFA7727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26668" y="3496629"/>
            <a:ext cx="1384689" cy="488617"/>
          </a:xfrm>
          <a:prstGeom prst="roundRect">
            <a:avLst>
              <a:gd name="adj" fmla="val 31509"/>
            </a:avLst>
          </a:prstGeom>
          <a:solidFill>
            <a:srgbClr val="CCFF99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585B45-0664-4F56-0127-07A6FDF63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/>
              <a:t>the </a:t>
            </a:r>
            <a:r>
              <a:rPr lang="it-IT" altLang="it-IT" err="1"/>
              <a:t>ASes</a:t>
            </a:r>
            <a:r>
              <a:rPr lang="it-IT" altLang="it-IT"/>
              <a:t> </a:t>
            </a:r>
            <a:r>
              <a:rPr lang="it-IT" altLang="it-IT" err="1"/>
              <a:t>scheme</a:t>
            </a:r>
            <a:r>
              <a:rPr lang="it-IT" altLang="it-IT"/>
              <a:t> of </a:t>
            </a:r>
            <a:r>
              <a:rPr lang="it-IT" altLang="it-IT" err="1"/>
              <a:t>choice</a:t>
            </a:r>
            <a:r>
              <a:rPr lang="it-IT" altLang="it-IT"/>
              <a:t> – multi-</a:t>
            </a:r>
            <a:r>
              <a:rPr lang="it-IT" altLang="it-IT" err="1"/>
              <a:t>plane</a:t>
            </a:r>
            <a:endParaRPr lang="en-IT"/>
          </a:p>
        </p:txBody>
      </p:sp>
      <p:sp>
        <p:nvSpPr>
          <p:cNvPr id="209" name="Oval 22">
            <a:extLst>
              <a:ext uri="{FF2B5EF4-FFF2-40B4-BE49-F238E27FC236}">
                <a16:creationId xmlns:a16="http://schemas.microsoft.com/office/drawing/2014/main" id="{A9F022B2-8209-D6CD-B7F4-6FB775149D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8200" y="2221682"/>
            <a:ext cx="310540" cy="350808"/>
          </a:xfrm>
          <a:prstGeom prst="ellipse">
            <a:avLst/>
          </a:prstGeom>
          <a:solidFill>
            <a:srgbClr val="99CC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sp>
        <p:nvSpPr>
          <p:cNvPr id="210" name="Oval 23">
            <a:extLst>
              <a:ext uri="{FF2B5EF4-FFF2-40B4-BE49-F238E27FC236}">
                <a16:creationId xmlns:a16="http://schemas.microsoft.com/office/drawing/2014/main" id="{680CAE78-80F1-D39F-47BF-8E307BDE1E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14321" y="2221650"/>
            <a:ext cx="310540" cy="350808"/>
          </a:xfrm>
          <a:prstGeom prst="ellipse">
            <a:avLst/>
          </a:prstGeom>
          <a:solidFill>
            <a:srgbClr val="99CC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cxnSp>
        <p:nvCxnSpPr>
          <p:cNvPr id="211" name="AutoShape 30">
            <a:extLst>
              <a:ext uri="{FF2B5EF4-FFF2-40B4-BE49-F238E27FC236}">
                <a16:creationId xmlns:a16="http://schemas.microsoft.com/office/drawing/2014/main" id="{F76A8C72-78CF-09B4-FC07-950CFFC15690}"/>
              </a:ext>
            </a:extLst>
          </p:cNvPr>
          <p:cNvCxnSpPr>
            <a:cxnSpLocks noChangeShapeType="1"/>
            <a:stCxn id="209" idx="4"/>
          </p:cNvCxnSpPr>
          <p:nvPr/>
        </p:nvCxnSpPr>
        <p:spPr bwMode="auto">
          <a:xfrm>
            <a:off x="4803470" y="2572490"/>
            <a:ext cx="77635" cy="995419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2" name="AutoShape 31">
            <a:extLst>
              <a:ext uri="{FF2B5EF4-FFF2-40B4-BE49-F238E27FC236}">
                <a16:creationId xmlns:a16="http://schemas.microsoft.com/office/drawing/2014/main" id="{5BED37A6-1CDF-4DD2-7AD3-738B20BB7C3C}"/>
              </a:ext>
            </a:extLst>
          </p:cNvPr>
          <p:cNvCxnSpPr>
            <a:cxnSpLocks noChangeShapeType="1"/>
            <a:stCxn id="210" idx="4"/>
            <a:endCxn id="233" idx="0"/>
          </p:cNvCxnSpPr>
          <p:nvPr/>
        </p:nvCxnSpPr>
        <p:spPr bwMode="auto">
          <a:xfrm flipH="1">
            <a:off x="4149607" y="2572458"/>
            <a:ext cx="3219984" cy="98236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3" name="AutoShape 32">
            <a:extLst>
              <a:ext uri="{FF2B5EF4-FFF2-40B4-BE49-F238E27FC236}">
                <a16:creationId xmlns:a16="http://schemas.microsoft.com/office/drawing/2014/main" id="{2428D4A1-EB6E-6A05-EB2C-D3D8F2599B53}"/>
              </a:ext>
            </a:extLst>
          </p:cNvPr>
          <p:cNvCxnSpPr>
            <a:cxnSpLocks noChangeShapeType="1"/>
            <a:stCxn id="209" idx="4"/>
            <a:endCxn id="262" idx="0"/>
          </p:cNvCxnSpPr>
          <p:nvPr/>
        </p:nvCxnSpPr>
        <p:spPr bwMode="auto">
          <a:xfrm>
            <a:off x="4803470" y="2572490"/>
            <a:ext cx="1644000" cy="9807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4" name="AutoShape 33">
            <a:extLst>
              <a:ext uri="{FF2B5EF4-FFF2-40B4-BE49-F238E27FC236}">
                <a16:creationId xmlns:a16="http://schemas.microsoft.com/office/drawing/2014/main" id="{02898E4B-1801-1D8E-4ACF-EA5B07E2F456}"/>
              </a:ext>
            </a:extLst>
          </p:cNvPr>
          <p:cNvCxnSpPr>
            <a:cxnSpLocks noChangeShapeType="1"/>
            <a:stCxn id="209" idx="4"/>
            <a:endCxn id="276" idx="0"/>
          </p:cNvCxnSpPr>
          <p:nvPr/>
        </p:nvCxnSpPr>
        <p:spPr bwMode="auto">
          <a:xfrm>
            <a:off x="4803470" y="2572490"/>
            <a:ext cx="3229383" cy="9807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5" name="AutoShape 34">
            <a:extLst>
              <a:ext uri="{FF2B5EF4-FFF2-40B4-BE49-F238E27FC236}">
                <a16:creationId xmlns:a16="http://schemas.microsoft.com/office/drawing/2014/main" id="{68AAEE2C-CCB4-8FED-5BDC-4C4AF7E8A8BB}"/>
              </a:ext>
            </a:extLst>
          </p:cNvPr>
          <p:cNvCxnSpPr>
            <a:cxnSpLocks noChangeShapeType="1"/>
            <a:stCxn id="210" idx="4"/>
          </p:cNvCxnSpPr>
          <p:nvPr/>
        </p:nvCxnSpPr>
        <p:spPr bwMode="auto">
          <a:xfrm>
            <a:off x="7369591" y="2572458"/>
            <a:ext cx="124216" cy="995419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6" name="AutoShape 35">
            <a:extLst>
              <a:ext uri="{FF2B5EF4-FFF2-40B4-BE49-F238E27FC236}">
                <a16:creationId xmlns:a16="http://schemas.microsoft.com/office/drawing/2014/main" id="{9026E585-D2D3-99BE-EE60-DF5A3C156BFB}"/>
              </a:ext>
            </a:extLst>
          </p:cNvPr>
          <p:cNvCxnSpPr>
            <a:cxnSpLocks noChangeShapeType="1"/>
            <a:stCxn id="210" idx="4"/>
          </p:cNvCxnSpPr>
          <p:nvPr/>
        </p:nvCxnSpPr>
        <p:spPr bwMode="auto">
          <a:xfrm flipH="1">
            <a:off x="5879000" y="2572458"/>
            <a:ext cx="1490590" cy="995419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7" name="AutoShape 40">
            <a:extLst>
              <a:ext uri="{FF2B5EF4-FFF2-40B4-BE49-F238E27FC236}">
                <a16:creationId xmlns:a16="http://schemas.microsoft.com/office/drawing/2014/main" id="{339F0FFE-2795-87B6-7377-714A4E09D19F}"/>
              </a:ext>
            </a:extLst>
          </p:cNvPr>
          <p:cNvCxnSpPr>
            <a:cxnSpLocks noChangeShapeType="1"/>
            <a:stCxn id="209" idx="4"/>
          </p:cNvCxnSpPr>
          <p:nvPr/>
        </p:nvCxnSpPr>
        <p:spPr bwMode="auto">
          <a:xfrm flipH="1">
            <a:off x="3266298" y="2572490"/>
            <a:ext cx="1537171" cy="995419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8" name="AutoShape 41">
            <a:extLst>
              <a:ext uri="{FF2B5EF4-FFF2-40B4-BE49-F238E27FC236}">
                <a16:creationId xmlns:a16="http://schemas.microsoft.com/office/drawing/2014/main" id="{3B08269B-38DE-312F-F657-AF1A6A14F7DF}"/>
              </a:ext>
            </a:extLst>
          </p:cNvPr>
          <p:cNvCxnSpPr>
            <a:cxnSpLocks noChangeShapeType="1"/>
            <a:stCxn id="210" idx="4"/>
            <a:endCxn id="275" idx="0"/>
          </p:cNvCxnSpPr>
          <p:nvPr/>
        </p:nvCxnSpPr>
        <p:spPr bwMode="auto">
          <a:xfrm>
            <a:off x="7369591" y="2572458"/>
            <a:ext cx="1523060" cy="98079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19" name="Oval 91">
            <a:extLst>
              <a:ext uri="{FF2B5EF4-FFF2-40B4-BE49-F238E27FC236}">
                <a16:creationId xmlns:a16="http://schemas.microsoft.com/office/drawing/2014/main" id="{18E18C0E-A68F-6C6B-0E88-3E62DBFBB4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9022" y="2221682"/>
            <a:ext cx="310540" cy="350808"/>
          </a:xfrm>
          <a:prstGeom prst="ellipse">
            <a:avLst/>
          </a:prstGeom>
          <a:solidFill>
            <a:srgbClr val="99CC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sp>
        <p:nvSpPr>
          <p:cNvPr id="220" name="Oval 92">
            <a:extLst>
              <a:ext uri="{FF2B5EF4-FFF2-40B4-BE49-F238E27FC236}">
                <a16:creationId xmlns:a16="http://schemas.microsoft.com/office/drawing/2014/main" id="{CEC027C2-C6F6-FEC2-BC8D-C55E6D8652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69026" y="2221650"/>
            <a:ext cx="310540" cy="350808"/>
          </a:xfrm>
          <a:prstGeom prst="ellipse">
            <a:avLst/>
          </a:prstGeom>
          <a:solidFill>
            <a:srgbClr val="99CC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cxnSp>
        <p:nvCxnSpPr>
          <p:cNvPr id="221" name="AutoShape 93">
            <a:extLst>
              <a:ext uri="{FF2B5EF4-FFF2-40B4-BE49-F238E27FC236}">
                <a16:creationId xmlns:a16="http://schemas.microsoft.com/office/drawing/2014/main" id="{2CAE1325-B794-F121-D6AE-2E6B32C1EC29}"/>
              </a:ext>
            </a:extLst>
          </p:cNvPr>
          <p:cNvCxnSpPr>
            <a:cxnSpLocks noChangeShapeType="1"/>
            <a:stCxn id="219" idx="4"/>
          </p:cNvCxnSpPr>
          <p:nvPr/>
        </p:nvCxnSpPr>
        <p:spPr bwMode="auto">
          <a:xfrm flipH="1">
            <a:off x="4881104" y="2572490"/>
            <a:ext cx="683187" cy="995419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2" name="AutoShape 94">
            <a:extLst>
              <a:ext uri="{FF2B5EF4-FFF2-40B4-BE49-F238E27FC236}">
                <a16:creationId xmlns:a16="http://schemas.microsoft.com/office/drawing/2014/main" id="{FC45785A-F9AE-E58D-9E68-7112E65EF898}"/>
              </a:ext>
            </a:extLst>
          </p:cNvPr>
          <p:cNvCxnSpPr>
            <a:cxnSpLocks noChangeShapeType="1"/>
            <a:stCxn id="219" idx="4"/>
            <a:endCxn id="262" idx="0"/>
          </p:cNvCxnSpPr>
          <p:nvPr/>
        </p:nvCxnSpPr>
        <p:spPr bwMode="auto">
          <a:xfrm>
            <a:off x="5564292" y="2572490"/>
            <a:ext cx="883178" cy="9807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3" name="AutoShape 95">
            <a:extLst>
              <a:ext uri="{FF2B5EF4-FFF2-40B4-BE49-F238E27FC236}">
                <a16:creationId xmlns:a16="http://schemas.microsoft.com/office/drawing/2014/main" id="{A76F7D29-339E-B8A8-5F3A-B7F8A48FD802}"/>
              </a:ext>
            </a:extLst>
          </p:cNvPr>
          <p:cNvCxnSpPr>
            <a:cxnSpLocks noChangeShapeType="1"/>
            <a:stCxn id="219" idx="4"/>
            <a:endCxn id="276" idx="0"/>
          </p:cNvCxnSpPr>
          <p:nvPr/>
        </p:nvCxnSpPr>
        <p:spPr bwMode="auto">
          <a:xfrm>
            <a:off x="5564292" y="2572490"/>
            <a:ext cx="2468561" cy="9807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4" name="AutoShape 96">
            <a:extLst>
              <a:ext uri="{FF2B5EF4-FFF2-40B4-BE49-F238E27FC236}">
                <a16:creationId xmlns:a16="http://schemas.microsoft.com/office/drawing/2014/main" id="{5E9C4C8D-A3FB-3A0D-2B65-7CB131C1FEF2}"/>
              </a:ext>
            </a:extLst>
          </p:cNvPr>
          <p:cNvCxnSpPr>
            <a:cxnSpLocks noChangeShapeType="1"/>
            <a:stCxn id="220" idx="4"/>
            <a:endCxn id="233" idx="0"/>
          </p:cNvCxnSpPr>
          <p:nvPr/>
        </p:nvCxnSpPr>
        <p:spPr bwMode="auto">
          <a:xfrm flipH="1">
            <a:off x="4149607" y="2572458"/>
            <a:ext cx="2474689" cy="98236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5" name="AutoShape 97">
            <a:extLst>
              <a:ext uri="{FF2B5EF4-FFF2-40B4-BE49-F238E27FC236}">
                <a16:creationId xmlns:a16="http://schemas.microsoft.com/office/drawing/2014/main" id="{C9C72D53-EDDF-1818-F8A4-27652832C4C5}"/>
              </a:ext>
            </a:extLst>
          </p:cNvPr>
          <p:cNvCxnSpPr>
            <a:cxnSpLocks noChangeShapeType="1"/>
            <a:stCxn id="220" idx="4"/>
          </p:cNvCxnSpPr>
          <p:nvPr/>
        </p:nvCxnSpPr>
        <p:spPr bwMode="auto">
          <a:xfrm flipH="1">
            <a:off x="5879000" y="2572458"/>
            <a:ext cx="745295" cy="995419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6" name="AutoShape 98">
            <a:extLst>
              <a:ext uri="{FF2B5EF4-FFF2-40B4-BE49-F238E27FC236}">
                <a16:creationId xmlns:a16="http://schemas.microsoft.com/office/drawing/2014/main" id="{8B998106-B2C7-77C9-8F25-FB61D805822E}"/>
              </a:ext>
            </a:extLst>
          </p:cNvPr>
          <p:cNvCxnSpPr>
            <a:cxnSpLocks noChangeShapeType="1"/>
            <a:stCxn id="220" idx="4"/>
          </p:cNvCxnSpPr>
          <p:nvPr/>
        </p:nvCxnSpPr>
        <p:spPr bwMode="auto">
          <a:xfrm>
            <a:off x="6624296" y="2572458"/>
            <a:ext cx="869511" cy="995419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7" name="AutoShape 99">
            <a:extLst>
              <a:ext uri="{FF2B5EF4-FFF2-40B4-BE49-F238E27FC236}">
                <a16:creationId xmlns:a16="http://schemas.microsoft.com/office/drawing/2014/main" id="{5F1725C8-A508-5940-2A29-E21BF51A1541}"/>
              </a:ext>
            </a:extLst>
          </p:cNvPr>
          <p:cNvCxnSpPr>
            <a:cxnSpLocks noChangeShapeType="1"/>
            <a:stCxn id="220" idx="4"/>
            <a:endCxn id="275" idx="0"/>
          </p:cNvCxnSpPr>
          <p:nvPr/>
        </p:nvCxnSpPr>
        <p:spPr bwMode="auto">
          <a:xfrm>
            <a:off x="6624296" y="2572458"/>
            <a:ext cx="2268355" cy="98079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8" name="AutoShape 102">
            <a:extLst>
              <a:ext uri="{FF2B5EF4-FFF2-40B4-BE49-F238E27FC236}">
                <a16:creationId xmlns:a16="http://schemas.microsoft.com/office/drawing/2014/main" id="{307B3DE9-37B5-E20B-A071-E06A9E1894A1}"/>
              </a:ext>
            </a:extLst>
          </p:cNvPr>
          <p:cNvCxnSpPr>
            <a:cxnSpLocks noChangeShapeType="1"/>
            <a:stCxn id="219" idx="4"/>
          </p:cNvCxnSpPr>
          <p:nvPr/>
        </p:nvCxnSpPr>
        <p:spPr bwMode="auto">
          <a:xfrm flipH="1">
            <a:off x="3266298" y="2572490"/>
            <a:ext cx="2297993" cy="995419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29" name="Text Box 70">
            <a:extLst>
              <a:ext uri="{FF2B5EF4-FFF2-40B4-BE49-F238E27FC236}">
                <a16:creationId xmlns:a16="http://schemas.microsoft.com/office/drawing/2014/main" id="{BB96ADA4-D4DC-6E13-2952-7031BE37C1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81636" y="5071800"/>
            <a:ext cx="6241707" cy="338400"/>
          </a:xfrm>
          <a:prstGeom prst="rect">
            <a:avLst/>
          </a:prstGeom>
          <a:noFill/>
          <a:ln w="9525" algn="ctr">
            <a:solidFill>
              <a:schemeClr val="tx1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it-IT" altLang="it-IT"/>
              <a:t>Server Farm</a:t>
            </a:r>
            <a:endParaRPr lang="en-US" altLang="it-IT"/>
          </a:p>
        </p:txBody>
      </p:sp>
      <p:grpSp>
        <p:nvGrpSpPr>
          <p:cNvPr id="232" name="Group 231">
            <a:extLst>
              <a:ext uri="{FF2B5EF4-FFF2-40B4-BE49-F238E27FC236}">
                <a16:creationId xmlns:a16="http://schemas.microsoft.com/office/drawing/2014/main" id="{130E9A8A-EC02-553C-0982-FE4AE9C7F976}"/>
              </a:ext>
            </a:extLst>
          </p:cNvPr>
          <p:cNvGrpSpPr/>
          <p:nvPr/>
        </p:nvGrpSpPr>
        <p:grpSpPr>
          <a:xfrm>
            <a:off x="2986675" y="3439327"/>
            <a:ext cx="1493624" cy="1498457"/>
            <a:chOff x="1072691" y="4311837"/>
            <a:chExt cx="1493624" cy="1498457"/>
          </a:xfrm>
        </p:grpSpPr>
        <p:sp>
          <p:nvSpPr>
            <p:cNvPr id="233" name="Oval 24">
              <a:extLst>
                <a:ext uri="{FF2B5EF4-FFF2-40B4-BE49-F238E27FC236}">
                  <a16:creationId xmlns:a16="http://schemas.microsoft.com/office/drawing/2014/main" id="{DC72F44D-7961-8B36-5C27-72BB54A825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70277" y="4427334"/>
              <a:ext cx="330691" cy="349012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234" name="Oval 38">
              <a:extLst>
                <a:ext uri="{FF2B5EF4-FFF2-40B4-BE49-F238E27FC236}">
                  <a16:creationId xmlns:a16="http://schemas.microsoft.com/office/drawing/2014/main" id="{1800679D-CBA7-EF21-1EFF-6FA8ADC767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0479" y="4427334"/>
              <a:ext cx="330691" cy="349012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235" name="Oval 43">
              <a:extLst>
                <a:ext uri="{FF2B5EF4-FFF2-40B4-BE49-F238E27FC236}">
                  <a16:creationId xmlns:a16="http://schemas.microsoft.com/office/drawing/2014/main" id="{4745CCC5-F6E3-7483-A206-20534D3601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70277" y="5264962"/>
              <a:ext cx="330691" cy="349012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236" name="Oval 49">
              <a:extLst>
                <a:ext uri="{FF2B5EF4-FFF2-40B4-BE49-F238E27FC236}">
                  <a16:creationId xmlns:a16="http://schemas.microsoft.com/office/drawing/2014/main" id="{2B948F27-B466-B799-B0F5-F86EC3D75F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0479" y="5264962"/>
              <a:ext cx="330691" cy="349012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cxnSp>
          <p:nvCxnSpPr>
            <p:cNvPr id="237" name="AutoShape 51">
              <a:extLst>
                <a:ext uri="{FF2B5EF4-FFF2-40B4-BE49-F238E27FC236}">
                  <a16:creationId xmlns:a16="http://schemas.microsoft.com/office/drawing/2014/main" id="{A5401A22-76E1-789B-3E0B-FC9FD01728D9}"/>
                </a:ext>
              </a:extLst>
            </p:cNvPr>
            <p:cNvCxnSpPr>
              <a:cxnSpLocks noChangeShapeType="1"/>
              <a:stCxn id="235" idx="0"/>
              <a:endCxn id="234" idx="4"/>
            </p:cNvCxnSpPr>
            <p:nvPr/>
          </p:nvCxnSpPr>
          <p:spPr bwMode="auto">
            <a:xfrm flipH="1" flipV="1">
              <a:off x="1375824" y="4776346"/>
              <a:ext cx="859798" cy="48861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8" name="AutoShape 52">
              <a:extLst>
                <a:ext uri="{FF2B5EF4-FFF2-40B4-BE49-F238E27FC236}">
                  <a16:creationId xmlns:a16="http://schemas.microsoft.com/office/drawing/2014/main" id="{155D2E7F-F67A-2160-538E-992964CB7994}"/>
                </a:ext>
              </a:extLst>
            </p:cNvPr>
            <p:cNvCxnSpPr>
              <a:cxnSpLocks noChangeShapeType="1"/>
              <a:stCxn id="235" idx="0"/>
              <a:endCxn id="233" idx="4"/>
            </p:cNvCxnSpPr>
            <p:nvPr/>
          </p:nvCxnSpPr>
          <p:spPr bwMode="auto">
            <a:xfrm flipV="1">
              <a:off x="2235624" y="4776346"/>
              <a:ext cx="0" cy="48861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9" name="AutoShape 53">
              <a:extLst>
                <a:ext uri="{FF2B5EF4-FFF2-40B4-BE49-F238E27FC236}">
                  <a16:creationId xmlns:a16="http://schemas.microsoft.com/office/drawing/2014/main" id="{D1563E6A-2EC6-A63F-DCE9-8561CDA07C61}"/>
                </a:ext>
              </a:extLst>
            </p:cNvPr>
            <p:cNvCxnSpPr>
              <a:cxnSpLocks noChangeShapeType="1"/>
              <a:stCxn id="236" idx="0"/>
              <a:endCxn id="234" idx="4"/>
            </p:cNvCxnSpPr>
            <p:nvPr/>
          </p:nvCxnSpPr>
          <p:spPr bwMode="auto">
            <a:xfrm flipV="1">
              <a:off x="1375824" y="4776346"/>
              <a:ext cx="0" cy="48861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0" name="AutoShape 54">
              <a:extLst>
                <a:ext uri="{FF2B5EF4-FFF2-40B4-BE49-F238E27FC236}">
                  <a16:creationId xmlns:a16="http://schemas.microsoft.com/office/drawing/2014/main" id="{003BD76B-110B-9AE3-9D0A-BC5F4A365ACD}"/>
                </a:ext>
              </a:extLst>
            </p:cNvPr>
            <p:cNvCxnSpPr>
              <a:cxnSpLocks noChangeShapeType="1"/>
              <a:stCxn id="236" idx="0"/>
              <a:endCxn id="233" idx="4"/>
            </p:cNvCxnSpPr>
            <p:nvPr/>
          </p:nvCxnSpPr>
          <p:spPr bwMode="auto">
            <a:xfrm flipV="1">
              <a:off x="1375824" y="4776346"/>
              <a:ext cx="859798" cy="48861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41" name="Line 71">
              <a:extLst>
                <a:ext uri="{FF2B5EF4-FFF2-40B4-BE49-F238E27FC236}">
                  <a16:creationId xmlns:a16="http://schemas.microsoft.com/office/drawing/2014/main" id="{F5EBC7B9-7236-A778-F8E9-3E81E5D4C0DB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>
              <a:off x="1328992" y="5639452"/>
              <a:ext cx="209407" cy="1322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242" name="Line 72">
              <a:extLst>
                <a:ext uri="{FF2B5EF4-FFF2-40B4-BE49-F238E27FC236}">
                  <a16:creationId xmlns:a16="http://schemas.microsoft.com/office/drawing/2014/main" id="{0C29A6FA-3CC8-4A1A-9035-BA5FFC98867F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 flipV="1">
              <a:off x="1196716" y="5639452"/>
              <a:ext cx="209407" cy="1322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243" name="Line 73">
              <a:extLst>
                <a:ext uri="{FF2B5EF4-FFF2-40B4-BE49-F238E27FC236}">
                  <a16:creationId xmlns:a16="http://schemas.microsoft.com/office/drawing/2014/main" id="{61195AF1-2B05-7DB7-AD92-26FD7CAB9414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>
              <a:off x="2188791" y="5639452"/>
              <a:ext cx="209407" cy="1322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244" name="Line 74">
              <a:extLst>
                <a:ext uri="{FF2B5EF4-FFF2-40B4-BE49-F238E27FC236}">
                  <a16:creationId xmlns:a16="http://schemas.microsoft.com/office/drawing/2014/main" id="{F695615E-2016-390F-8567-2CE3B007CA3A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 flipV="1">
              <a:off x="2056514" y="5639452"/>
              <a:ext cx="209407" cy="1322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245" name="Rectangle: Rounded Corners 1">
              <a:extLst>
                <a:ext uri="{FF2B5EF4-FFF2-40B4-BE49-F238E27FC236}">
                  <a16:creationId xmlns:a16="http://schemas.microsoft.com/office/drawing/2014/main" id="{DF53CF75-1329-149D-7524-BF087BB6C4F7}"/>
                </a:ext>
              </a:extLst>
            </p:cNvPr>
            <p:cNvSpPr/>
            <p:nvPr/>
          </p:nvSpPr>
          <p:spPr>
            <a:xfrm>
              <a:off x="1072691" y="4311837"/>
              <a:ext cx="1493624" cy="1441741"/>
            </a:xfrm>
            <a:prstGeom prst="roundRect">
              <a:avLst/>
            </a:prstGeom>
            <a:noFill/>
            <a:ln w="9525">
              <a:solidFill>
                <a:schemeClr val="tx1"/>
              </a:solidFill>
              <a:prstDash val="dash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46" name="Group 245">
            <a:extLst>
              <a:ext uri="{FF2B5EF4-FFF2-40B4-BE49-F238E27FC236}">
                <a16:creationId xmlns:a16="http://schemas.microsoft.com/office/drawing/2014/main" id="{79B55227-781E-DB2B-1997-478D1EF6AA27}"/>
              </a:ext>
            </a:extLst>
          </p:cNvPr>
          <p:cNvGrpSpPr/>
          <p:nvPr/>
        </p:nvGrpSpPr>
        <p:grpSpPr>
          <a:xfrm>
            <a:off x="4566627" y="3439327"/>
            <a:ext cx="1493624" cy="1498457"/>
            <a:chOff x="1072691" y="4311837"/>
            <a:chExt cx="1493624" cy="1498457"/>
          </a:xfrm>
        </p:grpSpPr>
        <p:sp>
          <p:nvSpPr>
            <p:cNvPr id="247" name="Oval 24">
              <a:extLst>
                <a:ext uri="{FF2B5EF4-FFF2-40B4-BE49-F238E27FC236}">
                  <a16:creationId xmlns:a16="http://schemas.microsoft.com/office/drawing/2014/main" id="{8CC07E70-2FB5-2643-FE12-053D9B848D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70277" y="4427334"/>
              <a:ext cx="330691" cy="349012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248" name="Oval 38">
              <a:extLst>
                <a:ext uri="{FF2B5EF4-FFF2-40B4-BE49-F238E27FC236}">
                  <a16:creationId xmlns:a16="http://schemas.microsoft.com/office/drawing/2014/main" id="{54945E87-63D9-1869-4B6E-D9DD988813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0479" y="4427334"/>
              <a:ext cx="330691" cy="349012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249" name="Oval 43">
              <a:extLst>
                <a:ext uri="{FF2B5EF4-FFF2-40B4-BE49-F238E27FC236}">
                  <a16:creationId xmlns:a16="http://schemas.microsoft.com/office/drawing/2014/main" id="{EC4F6D93-7528-E5B8-43D8-6FBA7F223B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70277" y="5264962"/>
              <a:ext cx="330691" cy="349012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250" name="Oval 49">
              <a:extLst>
                <a:ext uri="{FF2B5EF4-FFF2-40B4-BE49-F238E27FC236}">
                  <a16:creationId xmlns:a16="http://schemas.microsoft.com/office/drawing/2014/main" id="{827A72F9-88A5-92AE-B099-543E5C6213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0479" y="5264962"/>
              <a:ext cx="330691" cy="349012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cxnSp>
          <p:nvCxnSpPr>
            <p:cNvPr id="251" name="AutoShape 51">
              <a:extLst>
                <a:ext uri="{FF2B5EF4-FFF2-40B4-BE49-F238E27FC236}">
                  <a16:creationId xmlns:a16="http://schemas.microsoft.com/office/drawing/2014/main" id="{F8F0FA26-5EB0-CBE6-AB0B-F08E74A57AE5}"/>
                </a:ext>
              </a:extLst>
            </p:cNvPr>
            <p:cNvCxnSpPr>
              <a:cxnSpLocks noChangeShapeType="1"/>
              <a:stCxn id="249" idx="0"/>
              <a:endCxn id="248" idx="4"/>
            </p:cNvCxnSpPr>
            <p:nvPr/>
          </p:nvCxnSpPr>
          <p:spPr bwMode="auto">
            <a:xfrm flipH="1" flipV="1">
              <a:off x="1375824" y="4776346"/>
              <a:ext cx="859798" cy="48861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2" name="AutoShape 52">
              <a:extLst>
                <a:ext uri="{FF2B5EF4-FFF2-40B4-BE49-F238E27FC236}">
                  <a16:creationId xmlns:a16="http://schemas.microsoft.com/office/drawing/2014/main" id="{1816E19F-510F-41C8-B22A-8ADE2F23E0CF}"/>
                </a:ext>
              </a:extLst>
            </p:cNvPr>
            <p:cNvCxnSpPr>
              <a:cxnSpLocks noChangeShapeType="1"/>
              <a:stCxn id="249" idx="0"/>
              <a:endCxn id="247" idx="4"/>
            </p:cNvCxnSpPr>
            <p:nvPr/>
          </p:nvCxnSpPr>
          <p:spPr bwMode="auto">
            <a:xfrm flipV="1">
              <a:off x="2235624" y="4776346"/>
              <a:ext cx="0" cy="48861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3" name="AutoShape 53">
              <a:extLst>
                <a:ext uri="{FF2B5EF4-FFF2-40B4-BE49-F238E27FC236}">
                  <a16:creationId xmlns:a16="http://schemas.microsoft.com/office/drawing/2014/main" id="{AEBC875C-0D70-A83B-48DC-351F400E4C46}"/>
                </a:ext>
              </a:extLst>
            </p:cNvPr>
            <p:cNvCxnSpPr>
              <a:cxnSpLocks noChangeShapeType="1"/>
              <a:stCxn id="250" idx="0"/>
              <a:endCxn id="248" idx="4"/>
            </p:cNvCxnSpPr>
            <p:nvPr/>
          </p:nvCxnSpPr>
          <p:spPr bwMode="auto">
            <a:xfrm flipV="1">
              <a:off x="1375824" y="4776346"/>
              <a:ext cx="0" cy="48861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4" name="AutoShape 54">
              <a:extLst>
                <a:ext uri="{FF2B5EF4-FFF2-40B4-BE49-F238E27FC236}">
                  <a16:creationId xmlns:a16="http://schemas.microsoft.com/office/drawing/2014/main" id="{4D39B4E1-2D11-8CD2-EB02-8802FE428CF5}"/>
                </a:ext>
              </a:extLst>
            </p:cNvPr>
            <p:cNvCxnSpPr>
              <a:cxnSpLocks noChangeShapeType="1"/>
              <a:stCxn id="250" idx="0"/>
              <a:endCxn id="247" idx="4"/>
            </p:cNvCxnSpPr>
            <p:nvPr/>
          </p:nvCxnSpPr>
          <p:spPr bwMode="auto">
            <a:xfrm flipV="1">
              <a:off x="1375824" y="4776346"/>
              <a:ext cx="859798" cy="48861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55" name="Line 71">
              <a:extLst>
                <a:ext uri="{FF2B5EF4-FFF2-40B4-BE49-F238E27FC236}">
                  <a16:creationId xmlns:a16="http://schemas.microsoft.com/office/drawing/2014/main" id="{72F485FC-156A-9FCC-13BA-2DED82F7709B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>
              <a:off x="1328992" y="5639452"/>
              <a:ext cx="209407" cy="1322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256" name="Line 72">
              <a:extLst>
                <a:ext uri="{FF2B5EF4-FFF2-40B4-BE49-F238E27FC236}">
                  <a16:creationId xmlns:a16="http://schemas.microsoft.com/office/drawing/2014/main" id="{A34A72CF-ECCA-96CB-67D8-3C91AFAF22C0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 flipV="1">
              <a:off x="1196716" y="5639452"/>
              <a:ext cx="209407" cy="1322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257" name="Line 73">
              <a:extLst>
                <a:ext uri="{FF2B5EF4-FFF2-40B4-BE49-F238E27FC236}">
                  <a16:creationId xmlns:a16="http://schemas.microsoft.com/office/drawing/2014/main" id="{5541B554-145E-8684-6B6F-38AD2D50AE5C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>
              <a:off x="2188791" y="5639452"/>
              <a:ext cx="209407" cy="1322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258" name="Line 74">
              <a:extLst>
                <a:ext uri="{FF2B5EF4-FFF2-40B4-BE49-F238E27FC236}">
                  <a16:creationId xmlns:a16="http://schemas.microsoft.com/office/drawing/2014/main" id="{994EAAC0-EBD5-1277-46AB-8AD0BC48F811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 flipV="1">
              <a:off x="2056514" y="5639452"/>
              <a:ext cx="209407" cy="1322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259" name="Rectangle: Rounded Corners 1">
              <a:extLst>
                <a:ext uri="{FF2B5EF4-FFF2-40B4-BE49-F238E27FC236}">
                  <a16:creationId xmlns:a16="http://schemas.microsoft.com/office/drawing/2014/main" id="{86932984-F916-BB4F-E3F4-636735EE6A57}"/>
                </a:ext>
              </a:extLst>
            </p:cNvPr>
            <p:cNvSpPr/>
            <p:nvPr/>
          </p:nvSpPr>
          <p:spPr>
            <a:xfrm>
              <a:off x="1072691" y="4311837"/>
              <a:ext cx="1493624" cy="1441741"/>
            </a:xfrm>
            <a:prstGeom prst="roundRect">
              <a:avLst/>
            </a:prstGeom>
            <a:noFill/>
            <a:ln w="9525">
              <a:solidFill>
                <a:schemeClr val="tx1"/>
              </a:solidFill>
              <a:prstDash val="dash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60" name="Group 259">
            <a:extLst>
              <a:ext uri="{FF2B5EF4-FFF2-40B4-BE49-F238E27FC236}">
                <a16:creationId xmlns:a16="http://schemas.microsoft.com/office/drawing/2014/main" id="{92D80C74-0FB5-A7A2-E37E-E619AFACB10C}"/>
              </a:ext>
            </a:extLst>
          </p:cNvPr>
          <p:cNvGrpSpPr/>
          <p:nvPr/>
        </p:nvGrpSpPr>
        <p:grpSpPr>
          <a:xfrm>
            <a:off x="6144336" y="3437756"/>
            <a:ext cx="1493624" cy="1498457"/>
            <a:chOff x="1072691" y="4311837"/>
            <a:chExt cx="1493624" cy="1498457"/>
          </a:xfrm>
        </p:grpSpPr>
        <p:sp>
          <p:nvSpPr>
            <p:cNvPr id="261" name="Oval 24">
              <a:extLst>
                <a:ext uri="{FF2B5EF4-FFF2-40B4-BE49-F238E27FC236}">
                  <a16:creationId xmlns:a16="http://schemas.microsoft.com/office/drawing/2014/main" id="{B4812B90-5012-B257-97A1-CD00B54A81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70277" y="4427334"/>
              <a:ext cx="330691" cy="349012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262" name="Oval 38">
              <a:extLst>
                <a:ext uri="{FF2B5EF4-FFF2-40B4-BE49-F238E27FC236}">
                  <a16:creationId xmlns:a16="http://schemas.microsoft.com/office/drawing/2014/main" id="{BA7573FD-5525-F0A9-7F08-9F245935FF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0479" y="4427334"/>
              <a:ext cx="330691" cy="349012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263" name="Oval 43">
              <a:extLst>
                <a:ext uri="{FF2B5EF4-FFF2-40B4-BE49-F238E27FC236}">
                  <a16:creationId xmlns:a16="http://schemas.microsoft.com/office/drawing/2014/main" id="{5E4102C0-4CDB-916C-17E8-10A06A0823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70277" y="5264962"/>
              <a:ext cx="330691" cy="349012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264" name="Oval 49">
              <a:extLst>
                <a:ext uri="{FF2B5EF4-FFF2-40B4-BE49-F238E27FC236}">
                  <a16:creationId xmlns:a16="http://schemas.microsoft.com/office/drawing/2014/main" id="{3F623BC8-BF55-E54B-4B37-46BA8BAB12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0479" y="5264962"/>
              <a:ext cx="330691" cy="349012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cxnSp>
          <p:nvCxnSpPr>
            <p:cNvPr id="265" name="AutoShape 51">
              <a:extLst>
                <a:ext uri="{FF2B5EF4-FFF2-40B4-BE49-F238E27FC236}">
                  <a16:creationId xmlns:a16="http://schemas.microsoft.com/office/drawing/2014/main" id="{EA43D1E7-3714-A6CD-69EC-000D38B23FAB}"/>
                </a:ext>
              </a:extLst>
            </p:cNvPr>
            <p:cNvCxnSpPr>
              <a:cxnSpLocks noChangeShapeType="1"/>
              <a:stCxn id="263" idx="0"/>
              <a:endCxn id="262" idx="4"/>
            </p:cNvCxnSpPr>
            <p:nvPr/>
          </p:nvCxnSpPr>
          <p:spPr bwMode="auto">
            <a:xfrm flipH="1" flipV="1">
              <a:off x="1375824" y="4776346"/>
              <a:ext cx="859798" cy="48861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6" name="AutoShape 52">
              <a:extLst>
                <a:ext uri="{FF2B5EF4-FFF2-40B4-BE49-F238E27FC236}">
                  <a16:creationId xmlns:a16="http://schemas.microsoft.com/office/drawing/2014/main" id="{EBE069D9-63DC-62A9-3522-1B4B613277EE}"/>
                </a:ext>
              </a:extLst>
            </p:cNvPr>
            <p:cNvCxnSpPr>
              <a:cxnSpLocks noChangeShapeType="1"/>
              <a:stCxn id="263" idx="0"/>
              <a:endCxn id="261" idx="4"/>
            </p:cNvCxnSpPr>
            <p:nvPr/>
          </p:nvCxnSpPr>
          <p:spPr bwMode="auto">
            <a:xfrm flipV="1">
              <a:off x="2235624" y="4776346"/>
              <a:ext cx="0" cy="48861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7" name="AutoShape 53">
              <a:extLst>
                <a:ext uri="{FF2B5EF4-FFF2-40B4-BE49-F238E27FC236}">
                  <a16:creationId xmlns:a16="http://schemas.microsoft.com/office/drawing/2014/main" id="{3A097831-3CFA-8250-4F48-5A0BAF020A26}"/>
                </a:ext>
              </a:extLst>
            </p:cNvPr>
            <p:cNvCxnSpPr>
              <a:cxnSpLocks noChangeShapeType="1"/>
              <a:stCxn id="264" idx="0"/>
              <a:endCxn id="262" idx="4"/>
            </p:cNvCxnSpPr>
            <p:nvPr/>
          </p:nvCxnSpPr>
          <p:spPr bwMode="auto">
            <a:xfrm flipV="1">
              <a:off x="1375824" y="4776346"/>
              <a:ext cx="0" cy="48861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8" name="AutoShape 54">
              <a:extLst>
                <a:ext uri="{FF2B5EF4-FFF2-40B4-BE49-F238E27FC236}">
                  <a16:creationId xmlns:a16="http://schemas.microsoft.com/office/drawing/2014/main" id="{EF060F88-127A-91A4-0A8F-8FD676727B34}"/>
                </a:ext>
              </a:extLst>
            </p:cNvPr>
            <p:cNvCxnSpPr>
              <a:cxnSpLocks noChangeShapeType="1"/>
              <a:stCxn id="264" idx="0"/>
              <a:endCxn id="261" idx="4"/>
            </p:cNvCxnSpPr>
            <p:nvPr/>
          </p:nvCxnSpPr>
          <p:spPr bwMode="auto">
            <a:xfrm flipV="1">
              <a:off x="1375824" y="4776346"/>
              <a:ext cx="859798" cy="48861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69" name="Line 71">
              <a:extLst>
                <a:ext uri="{FF2B5EF4-FFF2-40B4-BE49-F238E27FC236}">
                  <a16:creationId xmlns:a16="http://schemas.microsoft.com/office/drawing/2014/main" id="{20900148-D23B-6D50-AC2B-EF2AEFEED5C7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>
              <a:off x="1328992" y="5639452"/>
              <a:ext cx="209407" cy="1322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270" name="Line 72">
              <a:extLst>
                <a:ext uri="{FF2B5EF4-FFF2-40B4-BE49-F238E27FC236}">
                  <a16:creationId xmlns:a16="http://schemas.microsoft.com/office/drawing/2014/main" id="{11B95C96-352A-708C-6212-2E2204879037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 flipV="1">
              <a:off x="1196716" y="5639452"/>
              <a:ext cx="209407" cy="1322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271" name="Line 73">
              <a:extLst>
                <a:ext uri="{FF2B5EF4-FFF2-40B4-BE49-F238E27FC236}">
                  <a16:creationId xmlns:a16="http://schemas.microsoft.com/office/drawing/2014/main" id="{3B65BB7C-0079-AAD6-88F0-CB968E35DFC8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>
              <a:off x="2188791" y="5639452"/>
              <a:ext cx="209407" cy="1322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272" name="Line 74">
              <a:extLst>
                <a:ext uri="{FF2B5EF4-FFF2-40B4-BE49-F238E27FC236}">
                  <a16:creationId xmlns:a16="http://schemas.microsoft.com/office/drawing/2014/main" id="{77464DBA-40CA-7D7D-78C7-B4E79518BD12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 flipV="1">
              <a:off x="2056514" y="5639452"/>
              <a:ext cx="209407" cy="1322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273" name="Rectangle: Rounded Corners 1">
              <a:extLst>
                <a:ext uri="{FF2B5EF4-FFF2-40B4-BE49-F238E27FC236}">
                  <a16:creationId xmlns:a16="http://schemas.microsoft.com/office/drawing/2014/main" id="{6F37F84F-4AC1-0DF2-D8AD-DCE5E2FAFD76}"/>
                </a:ext>
              </a:extLst>
            </p:cNvPr>
            <p:cNvSpPr/>
            <p:nvPr/>
          </p:nvSpPr>
          <p:spPr>
            <a:xfrm>
              <a:off x="1072691" y="4311837"/>
              <a:ext cx="1493624" cy="1441741"/>
            </a:xfrm>
            <a:prstGeom prst="roundRect">
              <a:avLst/>
            </a:prstGeom>
            <a:noFill/>
            <a:ln w="9525">
              <a:solidFill>
                <a:schemeClr val="tx1"/>
              </a:solidFill>
              <a:prstDash val="dash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74" name="Group 273">
            <a:extLst>
              <a:ext uri="{FF2B5EF4-FFF2-40B4-BE49-F238E27FC236}">
                <a16:creationId xmlns:a16="http://schemas.microsoft.com/office/drawing/2014/main" id="{63B83402-A89A-4806-EBB9-44B957794305}"/>
              </a:ext>
            </a:extLst>
          </p:cNvPr>
          <p:cNvGrpSpPr/>
          <p:nvPr/>
        </p:nvGrpSpPr>
        <p:grpSpPr>
          <a:xfrm>
            <a:off x="7729719" y="3437756"/>
            <a:ext cx="1493624" cy="1498457"/>
            <a:chOff x="1072691" y="4311837"/>
            <a:chExt cx="1493624" cy="1498457"/>
          </a:xfrm>
        </p:grpSpPr>
        <p:sp>
          <p:nvSpPr>
            <p:cNvPr id="275" name="Oval 24">
              <a:extLst>
                <a:ext uri="{FF2B5EF4-FFF2-40B4-BE49-F238E27FC236}">
                  <a16:creationId xmlns:a16="http://schemas.microsoft.com/office/drawing/2014/main" id="{FC70C99D-98A9-FB93-A882-D196A89F12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70277" y="4427334"/>
              <a:ext cx="330691" cy="349012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276" name="Oval 38">
              <a:extLst>
                <a:ext uri="{FF2B5EF4-FFF2-40B4-BE49-F238E27FC236}">
                  <a16:creationId xmlns:a16="http://schemas.microsoft.com/office/drawing/2014/main" id="{1833E972-1E09-71ED-49DF-E17C225C60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0479" y="4427334"/>
              <a:ext cx="330691" cy="349012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277" name="Oval 43">
              <a:extLst>
                <a:ext uri="{FF2B5EF4-FFF2-40B4-BE49-F238E27FC236}">
                  <a16:creationId xmlns:a16="http://schemas.microsoft.com/office/drawing/2014/main" id="{E34D7297-A4E7-71F5-042D-C6FEC708F2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70277" y="5264962"/>
              <a:ext cx="330691" cy="349012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278" name="Oval 49">
              <a:extLst>
                <a:ext uri="{FF2B5EF4-FFF2-40B4-BE49-F238E27FC236}">
                  <a16:creationId xmlns:a16="http://schemas.microsoft.com/office/drawing/2014/main" id="{C6375F4B-982D-D214-677B-0A954DB64C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0479" y="5264962"/>
              <a:ext cx="330691" cy="349012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cxnSp>
          <p:nvCxnSpPr>
            <p:cNvPr id="279" name="AutoShape 51">
              <a:extLst>
                <a:ext uri="{FF2B5EF4-FFF2-40B4-BE49-F238E27FC236}">
                  <a16:creationId xmlns:a16="http://schemas.microsoft.com/office/drawing/2014/main" id="{DF8E9F4E-8CD1-849F-E001-CD0EE24F69E3}"/>
                </a:ext>
              </a:extLst>
            </p:cNvPr>
            <p:cNvCxnSpPr>
              <a:cxnSpLocks noChangeShapeType="1"/>
              <a:stCxn id="277" idx="0"/>
              <a:endCxn id="276" idx="4"/>
            </p:cNvCxnSpPr>
            <p:nvPr/>
          </p:nvCxnSpPr>
          <p:spPr bwMode="auto">
            <a:xfrm flipH="1" flipV="1">
              <a:off x="1375824" y="4776346"/>
              <a:ext cx="859798" cy="48861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0" name="AutoShape 52">
              <a:extLst>
                <a:ext uri="{FF2B5EF4-FFF2-40B4-BE49-F238E27FC236}">
                  <a16:creationId xmlns:a16="http://schemas.microsoft.com/office/drawing/2014/main" id="{37AFAF5A-43A1-8B70-2836-B76768346FFA}"/>
                </a:ext>
              </a:extLst>
            </p:cNvPr>
            <p:cNvCxnSpPr>
              <a:cxnSpLocks noChangeShapeType="1"/>
              <a:stCxn id="277" idx="0"/>
              <a:endCxn id="275" idx="4"/>
            </p:cNvCxnSpPr>
            <p:nvPr/>
          </p:nvCxnSpPr>
          <p:spPr bwMode="auto">
            <a:xfrm flipV="1">
              <a:off x="2235624" y="4776346"/>
              <a:ext cx="0" cy="48861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1" name="AutoShape 53">
              <a:extLst>
                <a:ext uri="{FF2B5EF4-FFF2-40B4-BE49-F238E27FC236}">
                  <a16:creationId xmlns:a16="http://schemas.microsoft.com/office/drawing/2014/main" id="{C0307CFB-FC8D-913A-B14F-569388EA72FB}"/>
                </a:ext>
              </a:extLst>
            </p:cNvPr>
            <p:cNvCxnSpPr>
              <a:cxnSpLocks noChangeShapeType="1"/>
              <a:stCxn id="278" idx="0"/>
              <a:endCxn id="276" idx="4"/>
            </p:cNvCxnSpPr>
            <p:nvPr/>
          </p:nvCxnSpPr>
          <p:spPr bwMode="auto">
            <a:xfrm flipV="1">
              <a:off x="1375824" y="4776346"/>
              <a:ext cx="0" cy="48861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2" name="AutoShape 54">
              <a:extLst>
                <a:ext uri="{FF2B5EF4-FFF2-40B4-BE49-F238E27FC236}">
                  <a16:creationId xmlns:a16="http://schemas.microsoft.com/office/drawing/2014/main" id="{552D3EA5-11CF-8A30-CAED-335082F1FB1F}"/>
                </a:ext>
              </a:extLst>
            </p:cNvPr>
            <p:cNvCxnSpPr>
              <a:cxnSpLocks noChangeShapeType="1"/>
              <a:stCxn id="278" idx="0"/>
              <a:endCxn id="275" idx="4"/>
            </p:cNvCxnSpPr>
            <p:nvPr/>
          </p:nvCxnSpPr>
          <p:spPr bwMode="auto">
            <a:xfrm flipV="1">
              <a:off x="1375824" y="4776346"/>
              <a:ext cx="859798" cy="48861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83" name="Line 71">
              <a:extLst>
                <a:ext uri="{FF2B5EF4-FFF2-40B4-BE49-F238E27FC236}">
                  <a16:creationId xmlns:a16="http://schemas.microsoft.com/office/drawing/2014/main" id="{4BF643A6-89EF-7DDF-6892-7DDA3B1DE49C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>
              <a:off x="1328992" y="5639452"/>
              <a:ext cx="209407" cy="1322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284" name="Line 72">
              <a:extLst>
                <a:ext uri="{FF2B5EF4-FFF2-40B4-BE49-F238E27FC236}">
                  <a16:creationId xmlns:a16="http://schemas.microsoft.com/office/drawing/2014/main" id="{2AE09E20-2649-C568-771E-33A1578479B6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 flipV="1">
              <a:off x="1196716" y="5639452"/>
              <a:ext cx="209407" cy="1322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285" name="Line 73">
              <a:extLst>
                <a:ext uri="{FF2B5EF4-FFF2-40B4-BE49-F238E27FC236}">
                  <a16:creationId xmlns:a16="http://schemas.microsoft.com/office/drawing/2014/main" id="{2FADD5E6-DC36-617A-1052-B6CD41683E8C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>
              <a:off x="2188791" y="5639452"/>
              <a:ext cx="209407" cy="1322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286" name="Line 74">
              <a:extLst>
                <a:ext uri="{FF2B5EF4-FFF2-40B4-BE49-F238E27FC236}">
                  <a16:creationId xmlns:a16="http://schemas.microsoft.com/office/drawing/2014/main" id="{8379828E-0C29-7657-71E0-397AEEED09E5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 flipV="1">
              <a:off x="2056514" y="5639452"/>
              <a:ext cx="209407" cy="1322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287" name="Rectangle: Rounded Corners 1">
              <a:extLst>
                <a:ext uri="{FF2B5EF4-FFF2-40B4-BE49-F238E27FC236}">
                  <a16:creationId xmlns:a16="http://schemas.microsoft.com/office/drawing/2014/main" id="{ACB17F83-0095-5FF1-DADD-B43BA79FC712}"/>
                </a:ext>
              </a:extLst>
            </p:cNvPr>
            <p:cNvSpPr/>
            <p:nvPr/>
          </p:nvSpPr>
          <p:spPr>
            <a:xfrm>
              <a:off x="1072691" y="4311837"/>
              <a:ext cx="1493624" cy="1441741"/>
            </a:xfrm>
            <a:prstGeom prst="roundRect">
              <a:avLst/>
            </a:prstGeom>
            <a:noFill/>
            <a:ln w="9525">
              <a:solidFill>
                <a:schemeClr val="tx1"/>
              </a:solidFill>
              <a:prstDash val="dash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90" name="Rectangle: Rounded Corners 1">
            <a:extLst>
              <a:ext uri="{FF2B5EF4-FFF2-40B4-BE49-F238E27FC236}">
                <a16:creationId xmlns:a16="http://schemas.microsoft.com/office/drawing/2014/main" id="{E6C8FF97-94BA-17DC-FDA2-BE9D16A0B4DD}"/>
              </a:ext>
            </a:extLst>
          </p:cNvPr>
          <p:cNvSpPr/>
          <p:nvPr/>
        </p:nvSpPr>
        <p:spPr>
          <a:xfrm>
            <a:off x="4440912" y="2095815"/>
            <a:ext cx="1463594" cy="602542"/>
          </a:xfrm>
          <a:prstGeom prst="roundRect">
            <a:avLst/>
          </a:prstGeom>
          <a:noFill/>
          <a:ln w="9525">
            <a:solidFill>
              <a:schemeClr val="tx1"/>
            </a:solidFill>
            <a:prstDash val="dash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1" name="Rectangle: Rounded Corners 1">
            <a:extLst>
              <a:ext uri="{FF2B5EF4-FFF2-40B4-BE49-F238E27FC236}">
                <a16:creationId xmlns:a16="http://schemas.microsoft.com/office/drawing/2014/main" id="{B81E71A0-D3A0-309D-F197-7D0E25000FC9}"/>
              </a:ext>
            </a:extLst>
          </p:cNvPr>
          <p:cNvSpPr/>
          <p:nvPr/>
        </p:nvSpPr>
        <p:spPr>
          <a:xfrm>
            <a:off x="6278563" y="2095815"/>
            <a:ext cx="1463594" cy="602542"/>
          </a:xfrm>
          <a:prstGeom prst="roundRect">
            <a:avLst/>
          </a:prstGeom>
          <a:noFill/>
          <a:ln w="9525">
            <a:solidFill>
              <a:schemeClr val="tx1"/>
            </a:solidFill>
            <a:prstDash val="dash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2" name="TextBox 291">
            <a:extLst>
              <a:ext uri="{FF2B5EF4-FFF2-40B4-BE49-F238E27FC236}">
                <a16:creationId xmlns:a16="http://schemas.microsoft.com/office/drawing/2014/main" id="{1E2BD6AE-5E33-BDDD-1F70-7A19CAFBFBB7}"/>
              </a:ext>
            </a:extLst>
          </p:cNvPr>
          <p:cNvSpPr txBox="1"/>
          <p:nvPr/>
        </p:nvSpPr>
        <p:spPr>
          <a:xfrm>
            <a:off x="3446786" y="2212420"/>
            <a:ext cx="979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/>
              <a:t>Plane A</a:t>
            </a:r>
          </a:p>
        </p:txBody>
      </p:sp>
      <p:sp>
        <p:nvSpPr>
          <p:cNvPr id="293" name="TextBox 292">
            <a:extLst>
              <a:ext uri="{FF2B5EF4-FFF2-40B4-BE49-F238E27FC236}">
                <a16:creationId xmlns:a16="http://schemas.microsoft.com/office/drawing/2014/main" id="{9B3DF7AE-1DC0-BB5F-32B2-5074238C0078}"/>
              </a:ext>
            </a:extLst>
          </p:cNvPr>
          <p:cNvSpPr txBox="1"/>
          <p:nvPr/>
        </p:nvSpPr>
        <p:spPr>
          <a:xfrm>
            <a:off x="7733437" y="2212153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/>
              <a:t>Plane B</a:t>
            </a:r>
          </a:p>
        </p:txBody>
      </p:sp>
    </p:spTree>
    <p:extLst>
      <p:ext uri="{BB962C8B-B14F-4D97-AF65-F5344CB8AC3E}">
        <p14:creationId xmlns:p14="http://schemas.microsoft.com/office/powerpoint/2010/main" val="91809303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BB81D83-DF45-9969-C740-D87FAB8B2916}"/>
              </a:ext>
            </a:extLst>
          </p:cNvPr>
          <p:cNvGrpSpPr/>
          <p:nvPr/>
        </p:nvGrpSpPr>
        <p:grpSpPr>
          <a:xfrm>
            <a:off x="6705600" y="3276600"/>
            <a:ext cx="3667125" cy="2952903"/>
            <a:chOff x="4292600" y="3330499"/>
            <a:chExt cx="3667125" cy="2952903"/>
          </a:xfrm>
        </p:grpSpPr>
        <p:sp>
          <p:nvSpPr>
            <p:cNvPr id="3" name="AutoShape 118">
              <a:extLst>
                <a:ext uri="{FF2B5EF4-FFF2-40B4-BE49-F238E27FC236}">
                  <a16:creationId xmlns:a16="http://schemas.microsoft.com/office/drawing/2014/main" id="{9A4F383F-15BC-378E-EB24-DFD0B30620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3381149"/>
              <a:ext cx="1508126" cy="540000"/>
            </a:xfrm>
            <a:prstGeom prst="roundRect">
              <a:avLst>
                <a:gd name="adj" fmla="val 31509"/>
              </a:avLst>
            </a:prstGeom>
            <a:solidFill>
              <a:srgbClr val="FFFF00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endParaRPr lang="en-GB"/>
            </a:p>
          </p:txBody>
        </p:sp>
        <p:sp>
          <p:nvSpPr>
            <p:cNvPr id="49" name="AutoShape 8">
              <a:extLst>
                <a:ext uri="{FF2B5EF4-FFF2-40B4-BE49-F238E27FC236}">
                  <a16:creationId xmlns:a16="http://schemas.microsoft.com/office/drawing/2014/main" id="{BEC77305-4AB6-A27B-353B-373589B2E3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46950" y="5600458"/>
              <a:ext cx="533400" cy="540000"/>
            </a:xfrm>
            <a:prstGeom prst="roundRect">
              <a:avLst>
                <a:gd name="adj" fmla="val 31509"/>
              </a:avLst>
            </a:prstGeom>
            <a:solidFill>
              <a:srgbClr val="000066">
                <a:alpha val="25000"/>
              </a:srgbClr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GB"/>
            </a:p>
          </p:txBody>
        </p:sp>
        <p:sp>
          <p:nvSpPr>
            <p:cNvPr id="52" name="AutoShape 9">
              <a:extLst>
                <a:ext uri="{FF2B5EF4-FFF2-40B4-BE49-F238E27FC236}">
                  <a16:creationId xmlns:a16="http://schemas.microsoft.com/office/drawing/2014/main" id="{2B2F7BA9-0A54-CEEC-5AFD-0084753183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56350" y="5600458"/>
              <a:ext cx="533400" cy="540000"/>
            </a:xfrm>
            <a:prstGeom prst="roundRect">
              <a:avLst>
                <a:gd name="adj" fmla="val 31509"/>
              </a:avLst>
            </a:prstGeom>
            <a:solidFill>
              <a:srgbClr val="000066">
                <a:alpha val="50000"/>
              </a:srgbClr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GB"/>
            </a:p>
          </p:txBody>
        </p:sp>
        <p:sp>
          <p:nvSpPr>
            <p:cNvPr id="53" name="AutoShape 10">
              <a:extLst>
                <a:ext uri="{FF2B5EF4-FFF2-40B4-BE49-F238E27FC236}">
                  <a16:creationId xmlns:a16="http://schemas.microsoft.com/office/drawing/2014/main" id="{79000864-38E0-F0DA-C23E-83F5CF360A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65750" y="5600458"/>
              <a:ext cx="533400" cy="540000"/>
            </a:xfrm>
            <a:prstGeom prst="roundRect">
              <a:avLst>
                <a:gd name="adj" fmla="val 31509"/>
              </a:avLst>
            </a:prstGeom>
            <a:solidFill>
              <a:srgbClr val="006600">
                <a:alpha val="25000"/>
              </a:srgbClr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GB"/>
            </a:p>
          </p:txBody>
        </p:sp>
        <p:sp>
          <p:nvSpPr>
            <p:cNvPr id="54" name="AutoShape 11">
              <a:extLst>
                <a:ext uri="{FF2B5EF4-FFF2-40B4-BE49-F238E27FC236}">
                  <a16:creationId xmlns:a16="http://schemas.microsoft.com/office/drawing/2014/main" id="{AD82BE19-7B5E-B840-660C-1B5A74CC11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75150" y="5600458"/>
              <a:ext cx="533400" cy="540000"/>
            </a:xfrm>
            <a:prstGeom prst="roundRect">
              <a:avLst>
                <a:gd name="adj" fmla="val 31509"/>
              </a:avLst>
            </a:prstGeom>
            <a:solidFill>
              <a:srgbClr val="006600">
                <a:alpha val="50000"/>
              </a:srgbClr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GB"/>
            </a:p>
          </p:txBody>
        </p:sp>
        <p:sp>
          <p:nvSpPr>
            <p:cNvPr id="55" name="AutoShape 14">
              <a:extLst>
                <a:ext uri="{FF2B5EF4-FFF2-40B4-BE49-F238E27FC236}">
                  <a16:creationId xmlns:a16="http://schemas.microsoft.com/office/drawing/2014/main" id="{24875446-F1F2-90B5-DD6D-B9C3D09682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40475" y="4707630"/>
              <a:ext cx="1517650" cy="540000"/>
            </a:xfrm>
            <a:prstGeom prst="roundRect">
              <a:avLst>
                <a:gd name="adj" fmla="val 31509"/>
              </a:avLst>
            </a:prstGeom>
            <a:solidFill>
              <a:srgbClr val="CCFF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endParaRPr lang="en-GB"/>
            </a:p>
          </p:txBody>
        </p:sp>
        <p:sp>
          <p:nvSpPr>
            <p:cNvPr id="56" name="AutoShape 15">
              <a:extLst>
                <a:ext uri="{FF2B5EF4-FFF2-40B4-BE49-F238E27FC236}">
                  <a16:creationId xmlns:a16="http://schemas.microsoft.com/office/drawing/2014/main" id="{77E38297-6637-0A10-1E6B-9DD8EC4C69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88682" y="4694190"/>
              <a:ext cx="1517651" cy="540000"/>
            </a:xfrm>
            <a:prstGeom prst="roundRect">
              <a:avLst>
                <a:gd name="adj" fmla="val 31509"/>
              </a:avLst>
            </a:prstGeom>
            <a:solidFill>
              <a:srgbClr val="CCFF99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endParaRPr lang="en-GB"/>
            </a:p>
          </p:txBody>
        </p:sp>
        <p:sp>
          <p:nvSpPr>
            <p:cNvPr id="57" name="Oval 22">
              <a:extLst>
                <a:ext uri="{FF2B5EF4-FFF2-40B4-BE49-F238E27FC236}">
                  <a16:creationId xmlns:a16="http://schemas.microsoft.com/office/drawing/2014/main" id="{206BA35C-4723-4C09-7E67-D167F7713D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9100" y="3457350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58" name="Oval 24">
              <a:extLst>
                <a:ext uri="{FF2B5EF4-FFF2-40B4-BE49-F238E27FC236}">
                  <a16:creationId xmlns:a16="http://schemas.microsoft.com/office/drawing/2014/main" id="{8127CD81-974E-052F-A2F2-7CB6034256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41950" y="4773690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59" name="Oval 25">
              <a:extLst>
                <a:ext uri="{FF2B5EF4-FFF2-40B4-BE49-F238E27FC236}">
                  <a16:creationId xmlns:a16="http://schemas.microsoft.com/office/drawing/2014/main" id="{1BF95474-0886-D390-B513-27E3614AF4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32550" y="4773690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60" name="Oval 26">
              <a:extLst>
                <a:ext uri="{FF2B5EF4-FFF2-40B4-BE49-F238E27FC236}">
                  <a16:creationId xmlns:a16="http://schemas.microsoft.com/office/drawing/2014/main" id="{C25C59E7-3857-40D6-46F9-15D9D91949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23150" y="4773690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cxnSp>
          <p:nvCxnSpPr>
            <p:cNvPr id="61" name="AutoShape 30">
              <a:extLst>
                <a:ext uri="{FF2B5EF4-FFF2-40B4-BE49-F238E27FC236}">
                  <a16:creationId xmlns:a16="http://schemas.microsoft.com/office/drawing/2014/main" id="{4DCD24C8-9F22-CD91-B182-3A70E755ECF1}"/>
                </a:ext>
              </a:extLst>
            </p:cNvPr>
            <p:cNvCxnSpPr>
              <a:cxnSpLocks noChangeShapeType="1"/>
              <a:stCxn id="57" idx="4"/>
              <a:endCxn id="59" idx="0"/>
            </p:cNvCxnSpPr>
            <p:nvPr/>
          </p:nvCxnSpPr>
          <p:spPr bwMode="auto">
            <a:xfrm>
              <a:off x="5689600" y="3838350"/>
              <a:ext cx="933450" cy="9353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2" name="AutoShape 32">
              <a:extLst>
                <a:ext uri="{FF2B5EF4-FFF2-40B4-BE49-F238E27FC236}">
                  <a16:creationId xmlns:a16="http://schemas.microsoft.com/office/drawing/2014/main" id="{08E52BA1-F386-D0C7-334B-9100A8BFC0D4}"/>
                </a:ext>
              </a:extLst>
            </p:cNvPr>
            <p:cNvCxnSpPr>
              <a:cxnSpLocks noChangeShapeType="1"/>
              <a:stCxn id="57" idx="4"/>
              <a:endCxn id="58" idx="0"/>
            </p:cNvCxnSpPr>
            <p:nvPr/>
          </p:nvCxnSpPr>
          <p:spPr bwMode="auto">
            <a:xfrm flipH="1">
              <a:off x="5632450" y="3838350"/>
              <a:ext cx="57150" cy="9353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3" name="AutoShape 33">
              <a:extLst>
                <a:ext uri="{FF2B5EF4-FFF2-40B4-BE49-F238E27FC236}">
                  <a16:creationId xmlns:a16="http://schemas.microsoft.com/office/drawing/2014/main" id="{C03E66B0-166F-C8B5-DD14-262BCE0B65CA}"/>
                </a:ext>
              </a:extLst>
            </p:cNvPr>
            <p:cNvCxnSpPr>
              <a:cxnSpLocks noChangeShapeType="1"/>
              <a:stCxn id="57" idx="4"/>
              <a:endCxn id="60" idx="0"/>
            </p:cNvCxnSpPr>
            <p:nvPr/>
          </p:nvCxnSpPr>
          <p:spPr bwMode="auto">
            <a:xfrm>
              <a:off x="5689600" y="3838350"/>
              <a:ext cx="1924050" cy="9353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37568" name="Oval 38">
              <a:extLst>
                <a:ext uri="{FF2B5EF4-FFF2-40B4-BE49-F238E27FC236}">
                  <a16:creationId xmlns:a16="http://schemas.microsoft.com/office/drawing/2014/main" id="{EDC245C3-7D31-7FD3-5EED-AD03B840AE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1350" y="4773690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cxnSp>
          <p:nvCxnSpPr>
            <p:cNvPr id="237569" name="AutoShape 40">
              <a:extLst>
                <a:ext uri="{FF2B5EF4-FFF2-40B4-BE49-F238E27FC236}">
                  <a16:creationId xmlns:a16="http://schemas.microsoft.com/office/drawing/2014/main" id="{6FCF88F3-CD35-0EBF-96AB-B20B75A21F1B}"/>
                </a:ext>
              </a:extLst>
            </p:cNvPr>
            <p:cNvCxnSpPr>
              <a:cxnSpLocks noChangeShapeType="1"/>
              <a:stCxn id="57" idx="4"/>
              <a:endCxn id="237568" idx="0"/>
            </p:cNvCxnSpPr>
            <p:nvPr/>
          </p:nvCxnSpPr>
          <p:spPr bwMode="auto">
            <a:xfrm flipH="1">
              <a:off x="4641850" y="3838350"/>
              <a:ext cx="1047750" cy="9353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37572" name="Oval 43">
              <a:extLst>
                <a:ext uri="{FF2B5EF4-FFF2-40B4-BE49-F238E27FC236}">
                  <a16:creationId xmlns:a16="http://schemas.microsoft.com/office/drawing/2014/main" id="{0598A738-DDB4-E109-137F-506443D290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41950" y="5688090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237573" name="Oval 44">
              <a:extLst>
                <a:ext uri="{FF2B5EF4-FFF2-40B4-BE49-F238E27FC236}">
                  <a16:creationId xmlns:a16="http://schemas.microsoft.com/office/drawing/2014/main" id="{85FC0CBA-534D-F519-033A-447AB6DE6D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32550" y="5688090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237574" name="Oval 45">
              <a:extLst>
                <a:ext uri="{FF2B5EF4-FFF2-40B4-BE49-F238E27FC236}">
                  <a16:creationId xmlns:a16="http://schemas.microsoft.com/office/drawing/2014/main" id="{D4FA464E-824C-10CB-9F4A-CA54D14150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23150" y="5688090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237575" name="Oval 49">
              <a:extLst>
                <a:ext uri="{FF2B5EF4-FFF2-40B4-BE49-F238E27FC236}">
                  <a16:creationId xmlns:a16="http://schemas.microsoft.com/office/drawing/2014/main" id="{9020A48C-2BA5-B626-7C07-E3AB5D5301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1350" y="5688090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cxnSp>
          <p:nvCxnSpPr>
            <p:cNvPr id="237576" name="AutoShape 51">
              <a:extLst>
                <a:ext uri="{FF2B5EF4-FFF2-40B4-BE49-F238E27FC236}">
                  <a16:creationId xmlns:a16="http://schemas.microsoft.com/office/drawing/2014/main" id="{26993F0D-1CC3-8F7A-A810-0538CCC0406E}"/>
                </a:ext>
              </a:extLst>
            </p:cNvPr>
            <p:cNvCxnSpPr>
              <a:cxnSpLocks noChangeShapeType="1"/>
              <a:stCxn id="237572" idx="0"/>
              <a:endCxn id="237568" idx="4"/>
            </p:cNvCxnSpPr>
            <p:nvPr/>
          </p:nvCxnSpPr>
          <p:spPr bwMode="auto">
            <a:xfrm flipH="1" flipV="1">
              <a:off x="4641850" y="5154690"/>
              <a:ext cx="99060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7577" name="AutoShape 52">
              <a:extLst>
                <a:ext uri="{FF2B5EF4-FFF2-40B4-BE49-F238E27FC236}">
                  <a16:creationId xmlns:a16="http://schemas.microsoft.com/office/drawing/2014/main" id="{AFC69B63-3BBB-C4D8-7E18-4EE88CBDB07B}"/>
                </a:ext>
              </a:extLst>
            </p:cNvPr>
            <p:cNvCxnSpPr>
              <a:cxnSpLocks noChangeShapeType="1"/>
              <a:stCxn id="237572" idx="0"/>
              <a:endCxn id="58" idx="4"/>
            </p:cNvCxnSpPr>
            <p:nvPr/>
          </p:nvCxnSpPr>
          <p:spPr bwMode="auto">
            <a:xfrm flipV="1">
              <a:off x="5632450" y="5154690"/>
              <a:ext cx="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7578" name="AutoShape 53">
              <a:extLst>
                <a:ext uri="{FF2B5EF4-FFF2-40B4-BE49-F238E27FC236}">
                  <a16:creationId xmlns:a16="http://schemas.microsoft.com/office/drawing/2014/main" id="{C8F9645F-86BD-24CB-033E-86F92E41D7A4}"/>
                </a:ext>
              </a:extLst>
            </p:cNvPr>
            <p:cNvCxnSpPr>
              <a:cxnSpLocks noChangeShapeType="1"/>
              <a:stCxn id="237575" idx="0"/>
              <a:endCxn id="237568" idx="4"/>
            </p:cNvCxnSpPr>
            <p:nvPr/>
          </p:nvCxnSpPr>
          <p:spPr bwMode="auto">
            <a:xfrm flipV="1">
              <a:off x="4641850" y="5154690"/>
              <a:ext cx="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7579" name="AutoShape 54">
              <a:extLst>
                <a:ext uri="{FF2B5EF4-FFF2-40B4-BE49-F238E27FC236}">
                  <a16:creationId xmlns:a16="http://schemas.microsoft.com/office/drawing/2014/main" id="{F387E6F5-8DB6-ADF1-B7E3-DDB6C0831285}"/>
                </a:ext>
              </a:extLst>
            </p:cNvPr>
            <p:cNvCxnSpPr>
              <a:cxnSpLocks noChangeShapeType="1"/>
              <a:stCxn id="237575" idx="0"/>
              <a:endCxn id="58" idx="4"/>
            </p:cNvCxnSpPr>
            <p:nvPr/>
          </p:nvCxnSpPr>
          <p:spPr bwMode="auto">
            <a:xfrm flipV="1">
              <a:off x="4641850" y="5154690"/>
              <a:ext cx="99060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7580" name="AutoShape 55">
              <a:extLst>
                <a:ext uri="{FF2B5EF4-FFF2-40B4-BE49-F238E27FC236}">
                  <a16:creationId xmlns:a16="http://schemas.microsoft.com/office/drawing/2014/main" id="{13B9E358-3BEE-0339-B7AC-1B8B1BA9A3BE}"/>
                </a:ext>
              </a:extLst>
            </p:cNvPr>
            <p:cNvCxnSpPr>
              <a:cxnSpLocks noChangeShapeType="1"/>
              <a:stCxn id="237574" idx="0"/>
              <a:endCxn id="59" idx="4"/>
            </p:cNvCxnSpPr>
            <p:nvPr/>
          </p:nvCxnSpPr>
          <p:spPr bwMode="auto">
            <a:xfrm flipH="1" flipV="1">
              <a:off x="6623050" y="5154690"/>
              <a:ext cx="99060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7581" name="AutoShape 56">
              <a:extLst>
                <a:ext uri="{FF2B5EF4-FFF2-40B4-BE49-F238E27FC236}">
                  <a16:creationId xmlns:a16="http://schemas.microsoft.com/office/drawing/2014/main" id="{2259ED5E-ED15-39F9-A67B-AE52360AAB01}"/>
                </a:ext>
              </a:extLst>
            </p:cNvPr>
            <p:cNvCxnSpPr>
              <a:cxnSpLocks noChangeShapeType="1"/>
              <a:stCxn id="237574" idx="0"/>
              <a:endCxn id="60" idx="4"/>
            </p:cNvCxnSpPr>
            <p:nvPr/>
          </p:nvCxnSpPr>
          <p:spPr bwMode="auto">
            <a:xfrm flipV="1">
              <a:off x="7613650" y="5154690"/>
              <a:ext cx="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7582" name="AutoShape 57">
              <a:extLst>
                <a:ext uri="{FF2B5EF4-FFF2-40B4-BE49-F238E27FC236}">
                  <a16:creationId xmlns:a16="http://schemas.microsoft.com/office/drawing/2014/main" id="{6FC642CC-12F9-E625-0DD2-959565B1C85D}"/>
                </a:ext>
              </a:extLst>
            </p:cNvPr>
            <p:cNvCxnSpPr>
              <a:cxnSpLocks noChangeShapeType="1"/>
              <a:stCxn id="237573" idx="0"/>
              <a:endCxn id="59" idx="4"/>
            </p:cNvCxnSpPr>
            <p:nvPr/>
          </p:nvCxnSpPr>
          <p:spPr bwMode="auto">
            <a:xfrm flipV="1">
              <a:off x="6623050" y="5154690"/>
              <a:ext cx="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7583" name="AutoShape 58">
              <a:extLst>
                <a:ext uri="{FF2B5EF4-FFF2-40B4-BE49-F238E27FC236}">
                  <a16:creationId xmlns:a16="http://schemas.microsoft.com/office/drawing/2014/main" id="{2D6415DA-1C25-3296-56D6-D39B77466451}"/>
                </a:ext>
              </a:extLst>
            </p:cNvPr>
            <p:cNvCxnSpPr>
              <a:cxnSpLocks noChangeShapeType="1"/>
              <a:stCxn id="237573" idx="0"/>
              <a:endCxn id="60" idx="4"/>
            </p:cNvCxnSpPr>
            <p:nvPr/>
          </p:nvCxnSpPr>
          <p:spPr bwMode="auto">
            <a:xfrm flipV="1">
              <a:off x="6623050" y="5154690"/>
              <a:ext cx="99060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37584" name="Line 71">
              <a:extLst>
                <a:ext uri="{FF2B5EF4-FFF2-40B4-BE49-F238E27FC236}">
                  <a16:creationId xmlns:a16="http://schemas.microsoft.com/office/drawing/2014/main" id="{D13D378D-FFEE-2C15-AE0B-5B2804528D50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>
              <a:off x="4594225" y="6092902"/>
              <a:ext cx="22860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237585" name="Line 72">
              <a:extLst>
                <a:ext uri="{FF2B5EF4-FFF2-40B4-BE49-F238E27FC236}">
                  <a16:creationId xmlns:a16="http://schemas.microsoft.com/office/drawing/2014/main" id="{CA8F5FA3-80A1-2A1B-4E08-8FD20899EAF9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 flipH="1" flipV="1">
              <a:off x="4441825" y="6092902"/>
              <a:ext cx="22860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237586" name="Line 73">
              <a:extLst>
                <a:ext uri="{FF2B5EF4-FFF2-40B4-BE49-F238E27FC236}">
                  <a16:creationId xmlns:a16="http://schemas.microsoft.com/office/drawing/2014/main" id="{D5AA5CB7-AB8A-70AE-37FA-92E1A31716AF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>
              <a:off x="5584825" y="6092902"/>
              <a:ext cx="22860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237587" name="Line 74">
              <a:extLst>
                <a:ext uri="{FF2B5EF4-FFF2-40B4-BE49-F238E27FC236}">
                  <a16:creationId xmlns:a16="http://schemas.microsoft.com/office/drawing/2014/main" id="{57094312-784D-0FBC-F7BB-7570232FC5B3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 flipH="1" flipV="1">
              <a:off x="5432425" y="6092902"/>
              <a:ext cx="22860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237588" name="Line 75">
              <a:extLst>
                <a:ext uri="{FF2B5EF4-FFF2-40B4-BE49-F238E27FC236}">
                  <a16:creationId xmlns:a16="http://schemas.microsoft.com/office/drawing/2014/main" id="{E0C46F8F-FB7B-AC2F-8660-14731B42EAC7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>
              <a:off x="6575425" y="6092902"/>
              <a:ext cx="22860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237589" name="Line 76">
              <a:extLst>
                <a:ext uri="{FF2B5EF4-FFF2-40B4-BE49-F238E27FC236}">
                  <a16:creationId xmlns:a16="http://schemas.microsoft.com/office/drawing/2014/main" id="{F3FADB56-A332-1650-F72F-C9928BC240B6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 flipH="1" flipV="1">
              <a:off x="6423025" y="6092902"/>
              <a:ext cx="22860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237590" name="Line 77">
              <a:extLst>
                <a:ext uri="{FF2B5EF4-FFF2-40B4-BE49-F238E27FC236}">
                  <a16:creationId xmlns:a16="http://schemas.microsoft.com/office/drawing/2014/main" id="{9F438B53-5897-03AC-BED7-7F96B9F25559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>
              <a:off x="7566025" y="6092902"/>
              <a:ext cx="22860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237591" name="Line 78">
              <a:extLst>
                <a:ext uri="{FF2B5EF4-FFF2-40B4-BE49-F238E27FC236}">
                  <a16:creationId xmlns:a16="http://schemas.microsoft.com/office/drawing/2014/main" id="{8D1ABA7C-0839-63EF-FE45-BDE82859D1B4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 flipH="1" flipV="1">
              <a:off x="7413625" y="6092902"/>
              <a:ext cx="22860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237592" name="Oval 91">
              <a:extLst>
                <a:ext uri="{FF2B5EF4-FFF2-40B4-BE49-F238E27FC236}">
                  <a16:creationId xmlns:a16="http://schemas.microsoft.com/office/drawing/2014/main" id="{985AB64C-0DFB-65CC-DB15-2B860E4B4D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32550" y="3457350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cxnSp>
          <p:nvCxnSpPr>
            <p:cNvPr id="237593" name="AutoShape 93">
              <a:extLst>
                <a:ext uri="{FF2B5EF4-FFF2-40B4-BE49-F238E27FC236}">
                  <a16:creationId xmlns:a16="http://schemas.microsoft.com/office/drawing/2014/main" id="{93A20E69-4994-740E-2459-6AD899FB2DFF}"/>
                </a:ext>
              </a:extLst>
            </p:cNvPr>
            <p:cNvCxnSpPr>
              <a:cxnSpLocks noChangeShapeType="1"/>
              <a:stCxn id="237592" idx="4"/>
              <a:endCxn id="59" idx="0"/>
            </p:cNvCxnSpPr>
            <p:nvPr/>
          </p:nvCxnSpPr>
          <p:spPr bwMode="auto">
            <a:xfrm>
              <a:off x="6623050" y="3838350"/>
              <a:ext cx="0" cy="9353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7594" name="AutoShape 94">
              <a:extLst>
                <a:ext uri="{FF2B5EF4-FFF2-40B4-BE49-F238E27FC236}">
                  <a16:creationId xmlns:a16="http://schemas.microsoft.com/office/drawing/2014/main" id="{902696C2-4213-C719-0940-3225B98A8B1F}"/>
                </a:ext>
              </a:extLst>
            </p:cNvPr>
            <p:cNvCxnSpPr>
              <a:cxnSpLocks noChangeShapeType="1"/>
              <a:stCxn id="237592" idx="4"/>
              <a:endCxn id="58" idx="0"/>
            </p:cNvCxnSpPr>
            <p:nvPr/>
          </p:nvCxnSpPr>
          <p:spPr bwMode="auto">
            <a:xfrm flipH="1">
              <a:off x="5632450" y="3838350"/>
              <a:ext cx="990600" cy="9353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7595" name="AutoShape 95">
              <a:extLst>
                <a:ext uri="{FF2B5EF4-FFF2-40B4-BE49-F238E27FC236}">
                  <a16:creationId xmlns:a16="http://schemas.microsoft.com/office/drawing/2014/main" id="{B221638B-0F19-1391-683C-181C739FF412}"/>
                </a:ext>
              </a:extLst>
            </p:cNvPr>
            <p:cNvCxnSpPr>
              <a:cxnSpLocks noChangeShapeType="1"/>
              <a:stCxn id="237592" idx="4"/>
              <a:endCxn id="60" idx="0"/>
            </p:cNvCxnSpPr>
            <p:nvPr/>
          </p:nvCxnSpPr>
          <p:spPr bwMode="auto">
            <a:xfrm>
              <a:off x="6623050" y="3838350"/>
              <a:ext cx="990600" cy="9353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7596" name="AutoShape 102">
              <a:extLst>
                <a:ext uri="{FF2B5EF4-FFF2-40B4-BE49-F238E27FC236}">
                  <a16:creationId xmlns:a16="http://schemas.microsoft.com/office/drawing/2014/main" id="{1D25D278-9A87-E139-12B3-BCAFDD57AD36}"/>
                </a:ext>
              </a:extLst>
            </p:cNvPr>
            <p:cNvCxnSpPr>
              <a:cxnSpLocks noChangeShapeType="1"/>
              <a:stCxn id="237592" idx="4"/>
              <a:endCxn id="237568" idx="0"/>
            </p:cNvCxnSpPr>
            <p:nvPr/>
          </p:nvCxnSpPr>
          <p:spPr bwMode="auto">
            <a:xfrm flipH="1">
              <a:off x="4641850" y="3838350"/>
              <a:ext cx="1981200" cy="9353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37597" name="Rectangle: Rounded Corners 1">
              <a:extLst>
                <a:ext uri="{FF2B5EF4-FFF2-40B4-BE49-F238E27FC236}">
                  <a16:creationId xmlns:a16="http://schemas.microsoft.com/office/drawing/2014/main" id="{71266C9B-9835-AABE-2931-583C88EC5237}"/>
                </a:ext>
              </a:extLst>
            </p:cNvPr>
            <p:cNvSpPr/>
            <p:nvPr/>
          </p:nvSpPr>
          <p:spPr>
            <a:xfrm>
              <a:off x="4292600" y="4647608"/>
              <a:ext cx="1720850" cy="1573881"/>
            </a:xfrm>
            <a:prstGeom prst="roundRect">
              <a:avLst/>
            </a:prstGeom>
            <a:noFill/>
            <a:ln w="9525">
              <a:solidFill>
                <a:schemeClr val="tx1"/>
              </a:solidFill>
              <a:prstDash val="dash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7598" name="Rectangle: Rounded Corners 108">
              <a:extLst>
                <a:ext uri="{FF2B5EF4-FFF2-40B4-BE49-F238E27FC236}">
                  <a16:creationId xmlns:a16="http://schemas.microsoft.com/office/drawing/2014/main" id="{16EBFE01-1C35-7E76-FD76-08EE279564C5}"/>
                </a:ext>
              </a:extLst>
            </p:cNvPr>
            <p:cNvSpPr/>
            <p:nvPr/>
          </p:nvSpPr>
          <p:spPr>
            <a:xfrm>
              <a:off x="6238875" y="4652462"/>
              <a:ext cx="1720850" cy="1573881"/>
            </a:xfrm>
            <a:prstGeom prst="roundRect">
              <a:avLst/>
            </a:prstGeom>
            <a:noFill/>
            <a:ln w="9525">
              <a:solidFill>
                <a:schemeClr val="tx1"/>
              </a:solidFill>
              <a:prstDash val="dash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7599" name="Rectangle: Rounded Corners 112">
              <a:extLst>
                <a:ext uri="{FF2B5EF4-FFF2-40B4-BE49-F238E27FC236}">
                  <a16:creationId xmlns:a16="http://schemas.microsoft.com/office/drawing/2014/main" id="{E326FE27-5FD0-F58F-AF28-AC1CA6D32EF6}"/>
                </a:ext>
              </a:extLst>
            </p:cNvPr>
            <p:cNvSpPr/>
            <p:nvPr/>
          </p:nvSpPr>
          <p:spPr>
            <a:xfrm>
              <a:off x="5286335" y="3330499"/>
              <a:ext cx="1755815" cy="666903"/>
            </a:xfrm>
            <a:prstGeom prst="roundRect">
              <a:avLst/>
            </a:prstGeom>
            <a:noFill/>
            <a:ln w="9525">
              <a:solidFill>
                <a:schemeClr val="tx1"/>
              </a:solidFill>
              <a:prstDash val="dash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37570" name="Rectangle 2">
            <a:extLst>
              <a:ext uri="{FF2B5EF4-FFF2-40B4-BE49-F238E27FC236}">
                <a16:creationId xmlns:a16="http://schemas.microsoft.com/office/drawing/2014/main" id="{CA8627AE-E876-ED04-9060-971CF6E4ECA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 dirty="0"/>
              <a:t>multiple </a:t>
            </a:r>
            <a:r>
              <a:rPr lang="it-IT" altLang="it-IT" dirty="0" err="1"/>
              <a:t>paths</a:t>
            </a:r>
            <a:r>
              <a:rPr lang="it-IT" altLang="it-IT" dirty="0"/>
              <a:t> </a:t>
            </a:r>
            <a:r>
              <a:rPr lang="it-IT" altLang="it-IT" dirty="0" err="1"/>
              <a:t>between</a:t>
            </a:r>
            <a:r>
              <a:rPr lang="it-IT" altLang="it-IT" dirty="0"/>
              <a:t> </a:t>
            </a:r>
            <a:r>
              <a:rPr lang="it-IT" altLang="it-IT"/>
              <a:t>Leaves</a:t>
            </a:r>
            <a:endParaRPr lang="en-US" altLang="it-IT" dirty="0"/>
          </a:p>
        </p:txBody>
      </p:sp>
      <p:sp>
        <p:nvSpPr>
          <p:cNvPr id="237571" name="Rectangle 3">
            <a:extLst>
              <a:ext uri="{FF2B5EF4-FFF2-40B4-BE49-F238E27FC236}">
                <a16:creationId xmlns:a16="http://schemas.microsoft.com/office/drawing/2014/main" id="{19B8B733-4E3E-A987-D678-46B445D2792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09600" y="1600200"/>
            <a:ext cx="10972800" cy="480060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it-IT" altLang="it-IT" dirty="0"/>
              <a:t>the </a:t>
            </a:r>
            <a:r>
              <a:rPr lang="it-IT" altLang="it-IT" dirty="0" err="1"/>
              <a:t>adopted</a:t>
            </a:r>
            <a:r>
              <a:rPr lang="it-IT" altLang="it-IT" dirty="0"/>
              <a:t> AS </a:t>
            </a:r>
            <a:r>
              <a:rPr lang="it-IT" altLang="it-IT" dirty="0" err="1"/>
              <a:t>scheme</a:t>
            </a:r>
            <a:r>
              <a:rPr lang="it-IT" altLang="it-IT" dirty="0"/>
              <a:t> </a:t>
            </a:r>
            <a:r>
              <a:rPr lang="it-IT" altLang="it-IT" dirty="0" err="1"/>
              <a:t>allows</a:t>
            </a:r>
            <a:r>
              <a:rPr lang="it-IT" altLang="it-IT" dirty="0"/>
              <a:t> for multiple </a:t>
            </a:r>
            <a:r>
              <a:rPr lang="it-IT" altLang="it-IT" dirty="0" err="1"/>
              <a:t>paths</a:t>
            </a:r>
            <a:r>
              <a:rPr lang="it-IT" altLang="it-IT" dirty="0"/>
              <a:t> </a:t>
            </a:r>
            <a:r>
              <a:rPr lang="it-IT" altLang="it-IT" dirty="0" err="1"/>
              <a:t>between</a:t>
            </a:r>
            <a:r>
              <a:rPr lang="it-IT" altLang="it-IT" dirty="0"/>
              <a:t> </a:t>
            </a:r>
            <a:r>
              <a:rPr lang="it-IT" altLang="it-IT" dirty="0" err="1"/>
              <a:t>pairs</a:t>
            </a:r>
            <a:r>
              <a:rPr lang="it-IT" altLang="it-IT" dirty="0"/>
              <a:t> of </a:t>
            </a:r>
            <a:r>
              <a:rPr lang="it-IT" altLang="it-IT"/>
              <a:t>Leaves</a:t>
            </a:r>
            <a:endParaRPr lang="it-IT" altLang="it-IT" dirty="0"/>
          </a:p>
          <a:p>
            <a:pPr lvl="1">
              <a:lnSpc>
                <a:spcPct val="80000"/>
              </a:lnSpc>
            </a:pPr>
            <a:r>
              <a:rPr lang="it-IT" altLang="it-IT" dirty="0"/>
              <a:t>in a FT(K=2,R=2) </a:t>
            </a:r>
            <a:r>
              <a:rPr lang="it-IT" altLang="it-IT" dirty="0" err="1"/>
              <a:t>only</a:t>
            </a:r>
            <a:r>
              <a:rPr lang="it-IT" altLang="it-IT" dirty="0"/>
              <a:t> </a:t>
            </a:r>
            <a:r>
              <a:rPr lang="it-IT" altLang="it-IT" dirty="0" err="1"/>
              <a:t>two</a:t>
            </a:r>
            <a:r>
              <a:rPr lang="it-IT" altLang="it-IT" dirty="0"/>
              <a:t> </a:t>
            </a:r>
            <a:r>
              <a:rPr lang="it-IT" altLang="it-IT" dirty="0" err="1"/>
              <a:t>paths</a:t>
            </a:r>
            <a:r>
              <a:rPr lang="it-IT" altLang="it-IT" dirty="0"/>
              <a:t> are </a:t>
            </a:r>
            <a:r>
              <a:rPr lang="it-IT" altLang="it-IT" dirty="0" err="1"/>
              <a:t>possible</a:t>
            </a:r>
            <a:r>
              <a:rPr lang="it-IT" altLang="it-IT" dirty="0"/>
              <a:t> </a:t>
            </a:r>
            <a:r>
              <a:rPr lang="it-IT" altLang="it-IT" dirty="0" err="1"/>
              <a:t>between</a:t>
            </a:r>
            <a:r>
              <a:rPr lang="it-IT" altLang="it-IT" dirty="0"/>
              <a:t> </a:t>
            </a:r>
            <a:r>
              <a:rPr lang="it-IT" altLang="it-IT" dirty="0" err="1"/>
              <a:t>two</a:t>
            </a:r>
            <a:r>
              <a:rPr lang="it-IT" altLang="it-IT" dirty="0"/>
              <a:t> </a:t>
            </a:r>
            <a:r>
              <a:rPr lang="it-IT" altLang="it-IT"/>
              <a:t>Leaves</a:t>
            </a:r>
            <a:r>
              <a:rPr lang="it-IT" altLang="it-IT" dirty="0"/>
              <a:t> of the </a:t>
            </a:r>
            <a:r>
              <a:rPr lang="it-IT" altLang="it-IT" dirty="0" err="1"/>
              <a:t>same</a:t>
            </a:r>
            <a:r>
              <a:rPr lang="it-IT" altLang="it-IT" dirty="0"/>
              <a:t> </a:t>
            </a:r>
            <a:r>
              <a:rPr lang="it-IT" altLang="it-IT" dirty="0" err="1"/>
              <a:t>PoD</a:t>
            </a:r>
            <a:endParaRPr lang="it-IT" altLang="it-IT" dirty="0"/>
          </a:p>
          <a:p>
            <a:pPr lvl="2">
              <a:lnSpc>
                <a:spcPct val="80000"/>
              </a:lnSpc>
            </a:pPr>
            <a:r>
              <a:rPr lang="it-IT" altLang="it-IT" dirty="0" err="1"/>
              <a:t>they</a:t>
            </a:r>
            <a:r>
              <a:rPr lang="it-IT" altLang="it-IT" dirty="0"/>
              <a:t> </a:t>
            </a:r>
            <a:r>
              <a:rPr lang="it-IT" altLang="it-IT" dirty="0" err="1"/>
              <a:t>don’t</a:t>
            </a:r>
            <a:r>
              <a:rPr lang="it-IT" altLang="it-IT" dirty="0"/>
              <a:t> </a:t>
            </a:r>
            <a:r>
              <a:rPr lang="it-IT" altLang="it-IT" dirty="0" err="1"/>
              <a:t>leave</a:t>
            </a:r>
            <a:r>
              <a:rPr lang="it-IT" altLang="it-IT" dirty="0"/>
              <a:t> the </a:t>
            </a:r>
            <a:r>
              <a:rPr lang="it-IT" altLang="it-IT" dirty="0" err="1"/>
              <a:t>PoD</a:t>
            </a:r>
            <a:endParaRPr lang="it-IT" altLang="it-IT" dirty="0"/>
          </a:p>
          <a:p>
            <a:pPr lvl="1">
              <a:lnSpc>
                <a:spcPct val="80000"/>
              </a:lnSpc>
            </a:pPr>
            <a:endParaRPr lang="it-IT" altLang="it-IT" sz="2400" dirty="0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D0975424-5B11-3C30-EC2E-021987B971A2}"/>
              </a:ext>
            </a:extLst>
          </p:cNvPr>
          <p:cNvSpPr/>
          <p:nvPr/>
        </p:nvSpPr>
        <p:spPr>
          <a:xfrm>
            <a:off x="7055796" y="4941652"/>
            <a:ext cx="980127" cy="906852"/>
          </a:xfrm>
          <a:custGeom>
            <a:avLst/>
            <a:gdLst>
              <a:gd name="connsiteX0" fmla="*/ 6485 w 1070042"/>
              <a:gd name="connsiteY0" fmla="*/ 901430 h 907915"/>
              <a:gd name="connsiteX1" fmla="*/ 0 w 1070042"/>
              <a:gd name="connsiteY1" fmla="*/ 0 h 907915"/>
              <a:gd name="connsiteX2" fmla="*/ 1070042 w 1070042"/>
              <a:gd name="connsiteY2" fmla="*/ 907915 h 907915"/>
              <a:gd name="connsiteX3" fmla="*/ 1063557 w 1070042"/>
              <a:gd name="connsiteY3" fmla="*/ 901430 h 907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70042" h="907915">
                <a:moveTo>
                  <a:pt x="6485" y="901430"/>
                </a:moveTo>
                <a:cubicBezTo>
                  <a:pt x="4323" y="600953"/>
                  <a:pt x="2162" y="300477"/>
                  <a:pt x="0" y="0"/>
                </a:cubicBezTo>
                <a:lnTo>
                  <a:pt x="1070042" y="907915"/>
                </a:lnTo>
                <a:lnTo>
                  <a:pt x="1063557" y="901430"/>
                </a:lnTo>
              </a:path>
            </a:pathLst>
          </a:cu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2CD5C8B4-4FDD-9EB0-8D9C-D8D2E3E85440}"/>
              </a:ext>
            </a:extLst>
          </p:cNvPr>
          <p:cNvSpPr/>
          <p:nvPr/>
        </p:nvSpPr>
        <p:spPr>
          <a:xfrm>
            <a:off x="7088221" y="4993532"/>
            <a:ext cx="985736" cy="843064"/>
          </a:xfrm>
          <a:custGeom>
            <a:avLst/>
            <a:gdLst>
              <a:gd name="connsiteX0" fmla="*/ 0 w 985736"/>
              <a:gd name="connsiteY0" fmla="*/ 830094 h 843064"/>
              <a:gd name="connsiteX1" fmla="*/ 959796 w 985736"/>
              <a:gd name="connsiteY1" fmla="*/ 0 h 843064"/>
              <a:gd name="connsiteX2" fmla="*/ 985736 w 985736"/>
              <a:gd name="connsiteY2" fmla="*/ 843064 h 8430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85736" h="843064">
                <a:moveTo>
                  <a:pt x="0" y="830094"/>
                </a:moveTo>
                <a:lnTo>
                  <a:pt x="959796" y="0"/>
                </a:lnTo>
                <a:lnTo>
                  <a:pt x="985736" y="843064"/>
                </a:ln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1321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E0E29F5-DAF1-2D57-1FB6-D4EC4FEBF5AD}"/>
              </a:ext>
            </a:extLst>
          </p:cNvPr>
          <p:cNvGrpSpPr/>
          <p:nvPr/>
        </p:nvGrpSpPr>
        <p:grpSpPr>
          <a:xfrm>
            <a:off x="6296025" y="3202704"/>
            <a:ext cx="3667125" cy="2952903"/>
            <a:chOff x="4292600" y="3330499"/>
            <a:chExt cx="3667125" cy="2952903"/>
          </a:xfrm>
        </p:grpSpPr>
        <p:sp>
          <p:nvSpPr>
            <p:cNvPr id="3" name="AutoShape 118">
              <a:extLst>
                <a:ext uri="{FF2B5EF4-FFF2-40B4-BE49-F238E27FC236}">
                  <a16:creationId xmlns:a16="http://schemas.microsoft.com/office/drawing/2014/main" id="{4698D198-2C25-82CD-CFD7-36AC44277C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3381149"/>
              <a:ext cx="1508126" cy="540000"/>
            </a:xfrm>
            <a:prstGeom prst="roundRect">
              <a:avLst>
                <a:gd name="adj" fmla="val 31509"/>
              </a:avLst>
            </a:prstGeom>
            <a:solidFill>
              <a:srgbClr val="FFFF00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endParaRPr lang="en-GB"/>
            </a:p>
          </p:txBody>
        </p:sp>
        <p:sp>
          <p:nvSpPr>
            <p:cNvPr id="4" name="AutoShape 8">
              <a:extLst>
                <a:ext uri="{FF2B5EF4-FFF2-40B4-BE49-F238E27FC236}">
                  <a16:creationId xmlns:a16="http://schemas.microsoft.com/office/drawing/2014/main" id="{123926E0-3EB7-804B-5B13-6098193656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46950" y="5600458"/>
              <a:ext cx="533400" cy="540000"/>
            </a:xfrm>
            <a:prstGeom prst="roundRect">
              <a:avLst>
                <a:gd name="adj" fmla="val 31509"/>
              </a:avLst>
            </a:prstGeom>
            <a:solidFill>
              <a:srgbClr val="000066">
                <a:alpha val="25000"/>
              </a:srgbClr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GB"/>
            </a:p>
          </p:txBody>
        </p:sp>
        <p:sp>
          <p:nvSpPr>
            <p:cNvPr id="5" name="AutoShape 9">
              <a:extLst>
                <a:ext uri="{FF2B5EF4-FFF2-40B4-BE49-F238E27FC236}">
                  <a16:creationId xmlns:a16="http://schemas.microsoft.com/office/drawing/2014/main" id="{AB3DFC5D-1746-6E82-9847-9992A1B99C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56350" y="5600458"/>
              <a:ext cx="533400" cy="540000"/>
            </a:xfrm>
            <a:prstGeom prst="roundRect">
              <a:avLst>
                <a:gd name="adj" fmla="val 31509"/>
              </a:avLst>
            </a:prstGeom>
            <a:solidFill>
              <a:srgbClr val="000066">
                <a:alpha val="50000"/>
              </a:srgbClr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GB"/>
            </a:p>
          </p:txBody>
        </p:sp>
        <p:sp>
          <p:nvSpPr>
            <p:cNvPr id="6" name="AutoShape 10">
              <a:extLst>
                <a:ext uri="{FF2B5EF4-FFF2-40B4-BE49-F238E27FC236}">
                  <a16:creationId xmlns:a16="http://schemas.microsoft.com/office/drawing/2014/main" id="{A6A07B5C-DBCD-07A8-3D26-22B49C95B3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65750" y="5600458"/>
              <a:ext cx="533400" cy="540000"/>
            </a:xfrm>
            <a:prstGeom prst="roundRect">
              <a:avLst>
                <a:gd name="adj" fmla="val 31509"/>
              </a:avLst>
            </a:prstGeom>
            <a:solidFill>
              <a:srgbClr val="006600">
                <a:alpha val="25000"/>
              </a:srgbClr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GB"/>
            </a:p>
          </p:txBody>
        </p:sp>
        <p:sp>
          <p:nvSpPr>
            <p:cNvPr id="7" name="AutoShape 11">
              <a:extLst>
                <a:ext uri="{FF2B5EF4-FFF2-40B4-BE49-F238E27FC236}">
                  <a16:creationId xmlns:a16="http://schemas.microsoft.com/office/drawing/2014/main" id="{BFFEF517-366B-18CF-1FC4-FEA34A046C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75150" y="5600458"/>
              <a:ext cx="533400" cy="540000"/>
            </a:xfrm>
            <a:prstGeom prst="roundRect">
              <a:avLst>
                <a:gd name="adj" fmla="val 31509"/>
              </a:avLst>
            </a:prstGeom>
            <a:solidFill>
              <a:srgbClr val="006600">
                <a:alpha val="50000"/>
              </a:srgbClr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GB"/>
            </a:p>
          </p:txBody>
        </p:sp>
        <p:sp>
          <p:nvSpPr>
            <p:cNvPr id="8" name="AutoShape 14">
              <a:extLst>
                <a:ext uri="{FF2B5EF4-FFF2-40B4-BE49-F238E27FC236}">
                  <a16:creationId xmlns:a16="http://schemas.microsoft.com/office/drawing/2014/main" id="{B0AAD784-CFEA-A453-B138-8FF2572CF2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40475" y="4707630"/>
              <a:ext cx="1517650" cy="540000"/>
            </a:xfrm>
            <a:prstGeom prst="roundRect">
              <a:avLst>
                <a:gd name="adj" fmla="val 31509"/>
              </a:avLst>
            </a:prstGeom>
            <a:solidFill>
              <a:srgbClr val="CCFF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endParaRPr lang="en-GB"/>
            </a:p>
          </p:txBody>
        </p:sp>
        <p:sp>
          <p:nvSpPr>
            <p:cNvPr id="9" name="AutoShape 15">
              <a:extLst>
                <a:ext uri="{FF2B5EF4-FFF2-40B4-BE49-F238E27FC236}">
                  <a16:creationId xmlns:a16="http://schemas.microsoft.com/office/drawing/2014/main" id="{D6C1267B-4617-CF71-979D-516D9574A5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88682" y="4694190"/>
              <a:ext cx="1517651" cy="540000"/>
            </a:xfrm>
            <a:prstGeom prst="roundRect">
              <a:avLst>
                <a:gd name="adj" fmla="val 31509"/>
              </a:avLst>
            </a:prstGeom>
            <a:solidFill>
              <a:srgbClr val="CCFF99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endParaRPr lang="en-GB"/>
            </a:p>
          </p:txBody>
        </p:sp>
        <p:sp>
          <p:nvSpPr>
            <p:cNvPr id="10" name="Oval 22">
              <a:extLst>
                <a:ext uri="{FF2B5EF4-FFF2-40B4-BE49-F238E27FC236}">
                  <a16:creationId xmlns:a16="http://schemas.microsoft.com/office/drawing/2014/main" id="{52061F21-C086-671D-EF9D-8ACBDF7128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9100" y="3457350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11" name="Oval 24">
              <a:extLst>
                <a:ext uri="{FF2B5EF4-FFF2-40B4-BE49-F238E27FC236}">
                  <a16:creationId xmlns:a16="http://schemas.microsoft.com/office/drawing/2014/main" id="{81873D3A-FFEA-654A-7C4F-017107B08F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41950" y="4773690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20" name="Oval 25">
              <a:extLst>
                <a:ext uri="{FF2B5EF4-FFF2-40B4-BE49-F238E27FC236}">
                  <a16:creationId xmlns:a16="http://schemas.microsoft.com/office/drawing/2014/main" id="{55A3DEFA-4B27-7D56-3708-9907164242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32550" y="4773690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21" name="Oval 26">
              <a:extLst>
                <a:ext uri="{FF2B5EF4-FFF2-40B4-BE49-F238E27FC236}">
                  <a16:creationId xmlns:a16="http://schemas.microsoft.com/office/drawing/2014/main" id="{34FC1EB9-7535-27DE-2950-70B128419E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23150" y="4773690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cxnSp>
          <p:nvCxnSpPr>
            <p:cNvPr id="22" name="AutoShape 30">
              <a:extLst>
                <a:ext uri="{FF2B5EF4-FFF2-40B4-BE49-F238E27FC236}">
                  <a16:creationId xmlns:a16="http://schemas.microsoft.com/office/drawing/2014/main" id="{E63F870A-3903-CA9A-9C74-838EC0F80B7A}"/>
                </a:ext>
              </a:extLst>
            </p:cNvPr>
            <p:cNvCxnSpPr>
              <a:cxnSpLocks noChangeShapeType="1"/>
              <a:stCxn id="10" idx="4"/>
              <a:endCxn id="20" idx="0"/>
            </p:cNvCxnSpPr>
            <p:nvPr/>
          </p:nvCxnSpPr>
          <p:spPr bwMode="auto">
            <a:xfrm>
              <a:off x="5689600" y="3838350"/>
              <a:ext cx="933450" cy="9353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AutoShape 32">
              <a:extLst>
                <a:ext uri="{FF2B5EF4-FFF2-40B4-BE49-F238E27FC236}">
                  <a16:creationId xmlns:a16="http://schemas.microsoft.com/office/drawing/2014/main" id="{7092F743-F96B-73E9-7285-22D3347159A6}"/>
                </a:ext>
              </a:extLst>
            </p:cNvPr>
            <p:cNvCxnSpPr>
              <a:cxnSpLocks noChangeShapeType="1"/>
              <a:stCxn id="10" idx="4"/>
              <a:endCxn id="11" idx="0"/>
            </p:cNvCxnSpPr>
            <p:nvPr/>
          </p:nvCxnSpPr>
          <p:spPr bwMode="auto">
            <a:xfrm flipH="1">
              <a:off x="5632450" y="3838350"/>
              <a:ext cx="57150" cy="9353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AutoShape 33">
              <a:extLst>
                <a:ext uri="{FF2B5EF4-FFF2-40B4-BE49-F238E27FC236}">
                  <a16:creationId xmlns:a16="http://schemas.microsoft.com/office/drawing/2014/main" id="{9BFADECC-E36D-FD66-B7DD-6740BA42FF58}"/>
                </a:ext>
              </a:extLst>
            </p:cNvPr>
            <p:cNvCxnSpPr>
              <a:cxnSpLocks noChangeShapeType="1"/>
              <a:stCxn id="10" idx="4"/>
              <a:endCxn id="21" idx="0"/>
            </p:cNvCxnSpPr>
            <p:nvPr/>
          </p:nvCxnSpPr>
          <p:spPr bwMode="auto">
            <a:xfrm>
              <a:off x="5689600" y="3838350"/>
              <a:ext cx="1924050" cy="9353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5" name="Oval 38">
              <a:extLst>
                <a:ext uri="{FF2B5EF4-FFF2-40B4-BE49-F238E27FC236}">
                  <a16:creationId xmlns:a16="http://schemas.microsoft.com/office/drawing/2014/main" id="{2E2C414D-5515-423A-4D8D-5AE1850374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1350" y="4773690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cxnSp>
          <p:nvCxnSpPr>
            <p:cNvPr id="26" name="AutoShape 40">
              <a:extLst>
                <a:ext uri="{FF2B5EF4-FFF2-40B4-BE49-F238E27FC236}">
                  <a16:creationId xmlns:a16="http://schemas.microsoft.com/office/drawing/2014/main" id="{B7BAD59B-46B5-5AD1-912C-E63C5A4CFBDA}"/>
                </a:ext>
              </a:extLst>
            </p:cNvPr>
            <p:cNvCxnSpPr>
              <a:cxnSpLocks noChangeShapeType="1"/>
              <a:stCxn id="10" idx="4"/>
              <a:endCxn id="25" idx="0"/>
            </p:cNvCxnSpPr>
            <p:nvPr/>
          </p:nvCxnSpPr>
          <p:spPr bwMode="auto">
            <a:xfrm flipH="1">
              <a:off x="4641850" y="3838350"/>
              <a:ext cx="1047750" cy="9353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7" name="Oval 43">
              <a:extLst>
                <a:ext uri="{FF2B5EF4-FFF2-40B4-BE49-F238E27FC236}">
                  <a16:creationId xmlns:a16="http://schemas.microsoft.com/office/drawing/2014/main" id="{EE066442-DA5D-B729-479C-E5D29CB3EB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41950" y="5688090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28" name="Oval 44">
              <a:extLst>
                <a:ext uri="{FF2B5EF4-FFF2-40B4-BE49-F238E27FC236}">
                  <a16:creationId xmlns:a16="http://schemas.microsoft.com/office/drawing/2014/main" id="{7FA08555-F190-4EEB-35A0-55920F5564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32550" y="5688090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29" name="Oval 45">
              <a:extLst>
                <a:ext uri="{FF2B5EF4-FFF2-40B4-BE49-F238E27FC236}">
                  <a16:creationId xmlns:a16="http://schemas.microsoft.com/office/drawing/2014/main" id="{F7B5AA72-5AD6-181B-473C-282F8502EA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23150" y="5688090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30" name="Oval 49">
              <a:extLst>
                <a:ext uri="{FF2B5EF4-FFF2-40B4-BE49-F238E27FC236}">
                  <a16:creationId xmlns:a16="http://schemas.microsoft.com/office/drawing/2014/main" id="{6B81CEB4-E028-5BBA-1AF1-D4019AE38D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1350" y="5688090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cxnSp>
          <p:nvCxnSpPr>
            <p:cNvPr id="31" name="AutoShape 51">
              <a:extLst>
                <a:ext uri="{FF2B5EF4-FFF2-40B4-BE49-F238E27FC236}">
                  <a16:creationId xmlns:a16="http://schemas.microsoft.com/office/drawing/2014/main" id="{6C391678-2D02-CAA0-B971-E949516C3393}"/>
                </a:ext>
              </a:extLst>
            </p:cNvPr>
            <p:cNvCxnSpPr>
              <a:cxnSpLocks noChangeShapeType="1"/>
              <a:stCxn id="27" idx="0"/>
              <a:endCxn id="25" idx="4"/>
            </p:cNvCxnSpPr>
            <p:nvPr/>
          </p:nvCxnSpPr>
          <p:spPr bwMode="auto">
            <a:xfrm flipH="1" flipV="1">
              <a:off x="4641850" y="5154690"/>
              <a:ext cx="99060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2" name="AutoShape 52">
              <a:extLst>
                <a:ext uri="{FF2B5EF4-FFF2-40B4-BE49-F238E27FC236}">
                  <a16:creationId xmlns:a16="http://schemas.microsoft.com/office/drawing/2014/main" id="{A1C70F4D-82F7-ACE2-64B4-93D154132846}"/>
                </a:ext>
              </a:extLst>
            </p:cNvPr>
            <p:cNvCxnSpPr>
              <a:cxnSpLocks noChangeShapeType="1"/>
              <a:stCxn id="27" idx="0"/>
              <a:endCxn id="11" idx="4"/>
            </p:cNvCxnSpPr>
            <p:nvPr/>
          </p:nvCxnSpPr>
          <p:spPr bwMode="auto">
            <a:xfrm flipV="1">
              <a:off x="5632450" y="5154690"/>
              <a:ext cx="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3" name="AutoShape 53">
              <a:extLst>
                <a:ext uri="{FF2B5EF4-FFF2-40B4-BE49-F238E27FC236}">
                  <a16:creationId xmlns:a16="http://schemas.microsoft.com/office/drawing/2014/main" id="{DE0AFCF8-E5D5-ECBE-D488-E466DFF30E9A}"/>
                </a:ext>
              </a:extLst>
            </p:cNvPr>
            <p:cNvCxnSpPr>
              <a:cxnSpLocks noChangeShapeType="1"/>
              <a:stCxn id="30" idx="0"/>
              <a:endCxn id="25" idx="4"/>
            </p:cNvCxnSpPr>
            <p:nvPr/>
          </p:nvCxnSpPr>
          <p:spPr bwMode="auto">
            <a:xfrm flipV="1">
              <a:off x="4641850" y="5154690"/>
              <a:ext cx="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4" name="AutoShape 54">
              <a:extLst>
                <a:ext uri="{FF2B5EF4-FFF2-40B4-BE49-F238E27FC236}">
                  <a16:creationId xmlns:a16="http://schemas.microsoft.com/office/drawing/2014/main" id="{BB02B183-5D8B-7E41-FD3D-A26C7B4B1D73}"/>
                </a:ext>
              </a:extLst>
            </p:cNvPr>
            <p:cNvCxnSpPr>
              <a:cxnSpLocks noChangeShapeType="1"/>
              <a:stCxn id="30" idx="0"/>
              <a:endCxn id="11" idx="4"/>
            </p:cNvCxnSpPr>
            <p:nvPr/>
          </p:nvCxnSpPr>
          <p:spPr bwMode="auto">
            <a:xfrm flipV="1">
              <a:off x="4641850" y="5154690"/>
              <a:ext cx="99060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5" name="AutoShape 55">
              <a:extLst>
                <a:ext uri="{FF2B5EF4-FFF2-40B4-BE49-F238E27FC236}">
                  <a16:creationId xmlns:a16="http://schemas.microsoft.com/office/drawing/2014/main" id="{4C59C6F6-FA0F-1DC4-216D-134634540BEF}"/>
                </a:ext>
              </a:extLst>
            </p:cNvPr>
            <p:cNvCxnSpPr>
              <a:cxnSpLocks noChangeShapeType="1"/>
              <a:stCxn id="29" idx="0"/>
              <a:endCxn id="20" idx="4"/>
            </p:cNvCxnSpPr>
            <p:nvPr/>
          </p:nvCxnSpPr>
          <p:spPr bwMode="auto">
            <a:xfrm flipH="1" flipV="1">
              <a:off x="6623050" y="5154690"/>
              <a:ext cx="99060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6" name="AutoShape 56">
              <a:extLst>
                <a:ext uri="{FF2B5EF4-FFF2-40B4-BE49-F238E27FC236}">
                  <a16:creationId xmlns:a16="http://schemas.microsoft.com/office/drawing/2014/main" id="{F40ADA6F-CD10-94BD-BD91-4B6967FCD393}"/>
                </a:ext>
              </a:extLst>
            </p:cNvPr>
            <p:cNvCxnSpPr>
              <a:cxnSpLocks noChangeShapeType="1"/>
              <a:stCxn id="29" idx="0"/>
              <a:endCxn id="21" idx="4"/>
            </p:cNvCxnSpPr>
            <p:nvPr/>
          </p:nvCxnSpPr>
          <p:spPr bwMode="auto">
            <a:xfrm flipV="1">
              <a:off x="7613650" y="5154690"/>
              <a:ext cx="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7" name="AutoShape 57">
              <a:extLst>
                <a:ext uri="{FF2B5EF4-FFF2-40B4-BE49-F238E27FC236}">
                  <a16:creationId xmlns:a16="http://schemas.microsoft.com/office/drawing/2014/main" id="{5741A7FF-52CA-D6F0-6E8C-FDCCF063B901}"/>
                </a:ext>
              </a:extLst>
            </p:cNvPr>
            <p:cNvCxnSpPr>
              <a:cxnSpLocks noChangeShapeType="1"/>
              <a:stCxn id="28" idx="0"/>
              <a:endCxn id="20" idx="4"/>
            </p:cNvCxnSpPr>
            <p:nvPr/>
          </p:nvCxnSpPr>
          <p:spPr bwMode="auto">
            <a:xfrm flipV="1">
              <a:off x="6623050" y="5154690"/>
              <a:ext cx="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8" name="AutoShape 58">
              <a:extLst>
                <a:ext uri="{FF2B5EF4-FFF2-40B4-BE49-F238E27FC236}">
                  <a16:creationId xmlns:a16="http://schemas.microsoft.com/office/drawing/2014/main" id="{B511CD58-FE61-6E02-C03D-947772CC3038}"/>
                </a:ext>
              </a:extLst>
            </p:cNvPr>
            <p:cNvCxnSpPr>
              <a:cxnSpLocks noChangeShapeType="1"/>
              <a:stCxn id="28" idx="0"/>
              <a:endCxn id="21" idx="4"/>
            </p:cNvCxnSpPr>
            <p:nvPr/>
          </p:nvCxnSpPr>
          <p:spPr bwMode="auto">
            <a:xfrm flipV="1">
              <a:off x="6623050" y="5154690"/>
              <a:ext cx="99060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39" name="Line 71">
              <a:extLst>
                <a:ext uri="{FF2B5EF4-FFF2-40B4-BE49-F238E27FC236}">
                  <a16:creationId xmlns:a16="http://schemas.microsoft.com/office/drawing/2014/main" id="{90B8FFDB-F8A2-16A2-32DC-B3B4D0912FF2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>
              <a:off x="4594225" y="6092902"/>
              <a:ext cx="22860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40" name="Line 72">
              <a:extLst>
                <a:ext uri="{FF2B5EF4-FFF2-40B4-BE49-F238E27FC236}">
                  <a16:creationId xmlns:a16="http://schemas.microsoft.com/office/drawing/2014/main" id="{3A170EE3-876D-0200-9524-0C93556C16E2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 flipH="1" flipV="1">
              <a:off x="4441825" y="6092902"/>
              <a:ext cx="22860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41" name="Line 73">
              <a:extLst>
                <a:ext uri="{FF2B5EF4-FFF2-40B4-BE49-F238E27FC236}">
                  <a16:creationId xmlns:a16="http://schemas.microsoft.com/office/drawing/2014/main" id="{CF5941C4-6D86-960A-9382-CFF56A05E1AD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>
              <a:off x="5584825" y="6092902"/>
              <a:ext cx="22860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42" name="Line 74">
              <a:extLst>
                <a:ext uri="{FF2B5EF4-FFF2-40B4-BE49-F238E27FC236}">
                  <a16:creationId xmlns:a16="http://schemas.microsoft.com/office/drawing/2014/main" id="{BF7E76FA-F2C9-4F2C-18ED-73D36DF86307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 flipH="1" flipV="1">
              <a:off x="5432425" y="6092902"/>
              <a:ext cx="22860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43" name="Line 75">
              <a:extLst>
                <a:ext uri="{FF2B5EF4-FFF2-40B4-BE49-F238E27FC236}">
                  <a16:creationId xmlns:a16="http://schemas.microsoft.com/office/drawing/2014/main" id="{89832129-08BD-CB90-60AF-06E6991FDB1D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>
              <a:off x="6575425" y="6092902"/>
              <a:ext cx="22860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44" name="Line 76">
              <a:extLst>
                <a:ext uri="{FF2B5EF4-FFF2-40B4-BE49-F238E27FC236}">
                  <a16:creationId xmlns:a16="http://schemas.microsoft.com/office/drawing/2014/main" id="{C7D51B8B-EE59-6E82-BE46-82DE5D39D792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 flipH="1" flipV="1">
              <a:off x="6423025" y="6092902"/>
              <a:ext cx="22860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45" name="Line 77">
              <a:extLst>
                <a:ext uri="{FF2B5EF4-FFF2-40B4-BE49-F238E27FC236}">
                  <a16:creationId xmlns:a16="http://schemas.microsoft.com/office/drawing/2014/main" id="{62CE17E9-6DD8-8495-E437-F9725C533894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>
              <a:off x="7566025" y="6092902"/>
              <a:ext cx="22860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46" name="Line 78">
              <a:extLst>
                <a:ext uri="{FF2B5EF4-FFF2-40B4-BE49-F238E27FC236}">
                  <a16:creationId xmlns:a16="http://schemas.microsoft.com/office/drawing/2014/main" id="{4CBA302E-3D54-242D-93FA-C7447D0E3025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 flipH="1" flipV="1">
              <a:off x="7413625" y="6092902"/>
              <a:ext cx="22860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47" name="Oval 91">
              <a:extLst>
                <a:ext uri="{FF2B5EF4-FFF2-40B4-BE49-F238E27FC236}">
                  <a16:creationId xmlns:a16="http://schemas.microsoft.com/office/drawing/2014/main" id="{CDD0A16A-1153-541A-90A2-01CBEDEDA7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32550" y="3457350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cxnSp>
          <p:nvCxnSpPr>
            <p:cNvPr id="48" name="AutoShape 93">
              <a:extLst>
                <a:ext uri="{FF2B5EF4-FFF2-40B4-BE49-F238E27FC236}">
                  <a16:creationId xmlns:a16="http://schemas.microsoft.com/office/drawing/2014/main" id="{194553A5-1B61-A229-42BB-55DA21E95446}"/>
                </a:ext>
              </a:extLst>
            </p:cNvPr>
            <p:cNvCxnSpPr>
              <a:cxnSpLocks noChangeShapeType="1"/>
              <a:stCxn id="47" idx="4"/>
              <a:endCxn id="20" idx="0"/>
            </p:cNvCxnSpPr>
            <p:nvPr/>
          </p:nvCxnSpPr>
          <p:spPr bwMode="auto">
            <a:xfrm>
              <a:off x="6623050" y="3838350"/>
              <a:ext cx="0" cy="9353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9" name="AutoShape 94">
              <a:extLst>
                <a:ext uri="{FF2B5EF4-FFF2-40B4-BE49-F238E27FC236}">
                  <a16:creationId xmlns:a16="http://schemas.microsoft.com/office/drawing/2014/main" id="{B688938B-65D5-C010-DB0A-FC30D5B169D4}"/>
                </a:ext>
              </a:extLst>
            </p:cNvPr>
            <p:cNvCxnSpPr>
              <a:cxnSpLocks noChangeShapeType="1"/>
              <a:stCxn id="47" idx="4"/>
              <a:endCxn id="11" idx="0"/>
            </p:cNvCxnSpPr>
            <p:nvPr/>
          </p:nvCxnSpPr>
          <p:spPr bwMode="auto">
            <a:xfrm flipH="1">
              <a:off x="5632450" y="3838350"/>
              <a:ext cx="990600" cy="9353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0" name="AutoShape 95">
              <a:extLst>
                <a:ext uri="{FF2B5EF4-FFF2-40B4-BE49-F238E27FC236}">
                  <a16:creationId xmlns:a16="http://schemas.microsoft.com/office/drawing/2014/main" id="{6E71C9D3-5E0A-57C7-4861-121122ECCD44}"/>
                </a:ext>
              </a:extLst>
            </p:cNvPr>
            <p:cNvCxnSpPr>
              <a:cxnSpLocks noChangeShapeType="1"/>
              <a:stCxn id="47" idx="4"/>
              <a:endCxn id="21" idx="0"/>
            </p:cNvCxnSpPr>
            <p:nvPr/>
          </p:nvCxnSpPr>
          <p:spPr bwMode="auto">
            <a:xfrm>
              <a:off x="6623050" y="3838350"/>
              <a:ext cx="990600" cy="9353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1" name="AutoShape 102">
              <a:extLst>
                <a:ext uri="{FF2B5EF4-FFF2-40B4-BE49-F238E27FC236}">
                  <a16:creationId xmlns:a16="http://schemas.microsoft.com/office/drawing/2014/main" id="{9D9D8FBE-85CB-ADEF-E9CB-99AF80B7F024}"/>
                </a:ext>
              </a:extLst>
            </p:cNvPr>
            <p:cNvCxnSpPr>
              <a:cxnSpLocks noChangeShapeType="1"/>
              <a:stCxn id="47" idx="4"/>
              <a:endCxn id="25" idx="0"/>
            </p:cNvCxnSpPr>
            <p:nvPr/>
          </p:nvCxnSpPr>
          <p:spPr bwMode="auto">
            <a:xfrm flipH="1">
              <a:off x="4641850" y="3838350"/>
              <a:ext cx="1981200" cy="9353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52" name="Rectangle: Rounded Corners 1">
              <a:extLst>
                <a:ext uri="{FF2B5EF4-FFF2-40B4-BE49-F238E27FC236}">
                  <a16:creationId xmlns:a16="http://schemas.microsoft.com/office/drawing/2014/main" id="{FE78CC2D-1C27-B90A-1B06-D12B7C04E692}"/>
                </a:ext>
              </a:extLst>
            </p:cNvPr>
            <p:cNvSpPr/>
            <p:nvPr/>
          </p:nvSpPr>
          <p:spPr>
            <a:xfrm>
              <a:off x="4292600" y="4647608"/>
              <a:ext cx="1720850" cy="1573881"/>
            </a:xfrm>
            <a:prstGeom prst="roundRect">
              <a:avLst/>
            </a:prstGeom>
            <a:noFill/>
            <a:ln w="9525">
              <a:solidFill>
                <a:schemeClr val="tx1"/>
              </a:solidFill>
              <a:prstDash val="dash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" name="Rectangle: Rounded Corners 108">
              <a:extLst>
                <a:ext uri="{FF2B5EF4-FFF2-40B4-BE49-F238E27FC236}">
                  <a16:creationId xmlns:a16="http://schemas.microsoft.com/office/drawing/2014/main" id="{656A7EBB-1DB4-303F-73B4-B3C8F7AF93D7}"/>
                </a:ext>
              </a:extLst>
            </p:cNvPr>
            <p:cNvSpPr/>
            <p:nvPr/>
          </p:nvSpPr>
          <p:spPr>
            <a:xfrm>
              <a:off x="6238875" y="4652462"/>
              <a:ext cx="1720850" cy="1573881"/>
            </a:xfrm>
            <a:prstGeom prst="roundRect">
              <a:avLst/>
            </a:prstGeom>
            <a:noFill/>
            <a:ln w="9525">
              <a:solidFill>
                <a:schemeClr val="tx1"/>
              </a:solidFill>
              <a:prstDash val="dash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" name="Rectangle: Rounded Corners 112">
              <a:extLst>
                <a:ext uri="{FF2B5EF4-FFF2-40B4-BE49-F238E27FC236}">
                  <a16:creationId xmlns:a16="http://schemas.microsoft.com/office/drawing/2014/main" id="{4C0D3939-2FFE-1A94-F0A4-EEB43B37A73C}"/>
                </a:ext>
              </a:extLst>
            </p:cNvPr>
            <p:cNvSpPr/>
            <p:nvPr/>
          </p:nvSpPr>
          <p:spPr>
            <a:xfrm>
              <a:off x="5286335" y="3330499"/>
              <a:ext cx="1755815" cy="666903"/>
            </a:xfrm>
            <a:prstGeom prst="roundRect">
              <a:avLst/>
            </a:prstGeom>
            <a:noFill/>
            <a:ln w="9525">
              <a:solidFill>
                <a:schemeClr val="tx1"/>
              </a:solidFill>
              <a:prstDash val="dash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37570" name="Rectangle 2">
            <a:extLst>
              <a:ext uri="{FF2B5EF4-FFF2-40B4-BE49-F238E27FC236}">
                <a16:creationId xmlns:a16="http://schemas.microsoft.com/office/drawing/2014/main" id="{CA8627AE-E876-ED04-9060-971CF6E4ECA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 dirty="0"/>
              <a:t>multiple </a:t>
            </a:r>
            <a:r>
              <a:rPr lang="it-IT" altLang="it-IT" dirty="0" err="1"/>
              <a:t>paths</a:t>
            </a:r>
            <a:r>
              <a:rPr lang="it-IT" altLang="it-IT" dirty="0"/>
              <a:t> </a:t>
            </a:r>
            <a:r>
              <a:rPr lang="it-IT" altLang="it-IT" dirty="0" err="1"/>
              <a:t>between</a:t>
            </a:r>
            <a:r>
              <a:rPr lang="it-IT" altLang="it-IT" dirty="0"/>
              <a:t> </a:t>
            </a:r>
            <a:r>
              <a:rPr lang="it-IT" altLang="it-IT"/>
              <a:t>Leaves</a:t>
            </a:r>
            <a:endParaRPr lang="en-US" altLang="it-IT" dirty="0"/>
          </a:p>
        </p:txBody>
      </p:sp>
      <p:sp>
        <p:nvSpPr>
          <p:cNvPr id="237571" name="Rectangle 3">
            <a:extLst>
              <a:ext uri="{FF2B5EF4-FFF2-40B4-BE49-F238E27FC236}">
                <a16:creationId xmlns:a16="http://schemas.microsoft.com/office/drawing/2014/main" id="{19B8B733-4E3E-A987-D678-46B445D2792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09600" y="1600200"/>
            <a:ext cx="10972800" cy="162386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GB" altLang="it-IT" dirty="0"/>
              <a:t>the adopted AS scheme allows for multiple paths between pairs of </a:t>
            </a:r>
            <a:r>
              <a:rPr lang="en-GB" altLang="it-IT"/>
              <a:t>Leaves</a:t>
            </a:r>
            <a:endParaRPr lang="en-GB" altLang="it-IT" dirty="0"/>
          </a:p>
          <a:p>
            <a:pPr lvl="1">
              <a:lnSpc>
                <a:spcPct val="80000"/>
              </a:lnSpc>
            </a:pPr>
            <a:r>
              <a:rPr lang="en-GB" altLang="it-IT" dirty="0"/>
              <a:t>in a FT(K=2,R=2) eight paths are possible between two </a:t>
            </a:r>
            <a:r>
              <a:rPr lang="en-GB" altLang="it-IT"/>
              <a:t>Leaves</a:t>
            </a:r>
            <a:r>
              <a:rPr lang="en-GB" altLang="it-IT" dirty="0"/>
              <a:t> of different </a:t>
            </a:r>
            <a:r>
              <a:rPr lang="en-GB" altLang="it-IT" dirty="0" err="1"/>
              <a:t>PoDs</a:t>
            </a:r>
            <a:endParaRPr lang="en-GB" altLang="it-IT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0C09730-395E-0D3F-16CE-822A2E85A428}"/>
              </a:ext>
            </a:extLst>
          </p:cNvPr>
          <p:cNvSpPr/>
          <p:nvPr/>
        </p:nvSpPr>
        <p:spPr>
          <a:xfrm>
            <a:off x="6710363" y="3619500"/>
            <a:ext cx="2824162" cy="2247900"/>
          </a:xfrm>
          <a:custGeom>
            <a:avLst/>
            <a:gdLst>
              <a:gd name="connsiteX0" fmla="*/ 0 w 2824162"/>
              <a:gd name="connsiteY0" fmla="*/ 2247900 h 2247900"/>
              <a:gd name="connsiteX1" fmla="*/ 1071562 w 2824162"/>
              <a:gd name="connsiteY1" fmla="*/ 1233488 h 2247900"/>
              <a:gd name="connsiteX2" fmla="*/ 1952625 w 2824162"/>
              <a:gd name="connsiteY2" fmla="*/ 0 h 2247900"/>
              <a:gd name="connsiteX3" fmla="*/ 1824037 w 2824162"/>
              <a:gd name="connsiteY3" fmla="*/ 1257300 h 2247900"/>
              <a:gd name="connsiteX4" fmla="*/ 2824162 w 2824162"/>
              <a:gd name="connsiteY4" fmla="*/ 2176463 h 224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4162" h="2247900">
                <a:moveTo>
                  <a:pt x="0" y="2247900"/>
                </a:moveTo>
                <a:lnTo>
                  <a:pt x="1071562" y="1233488"/>
                </a:lnTo>
                <a:lnTo>
                  <a:pt x="1952625" y="0"/>
                </a:lnTo>
                <a:lnTo>
                  <a:pt x="1824037" y="1257300"/>
                </a:lnTo>
                <a:lnTo>
                  <a:pt x="2824162" y="2176463"/>
                </a:lnTo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D22C287B-0FFB-9794-8A6E-CA345DC748B0}"/>
              </a:ext>
            </a:extLst>
          </p:cNvPr>
          <p:cNvSpPr/>
          <p:nvPr/>
        </p:nvSpPr>
        <p:spPr>
          <a:xfrm>
            <a:off x="6648450" y="3533775"/>
            <a:ext cx="3019425" cy="2290763"/>
          </a:xfrm>
          <a:custGeom>
            <a:avLst/>
            <a:gdLst>
              <a:gd name="connsiteX0" fmla="*/ 0 w 3019425"/>
              <a:gd name="connsiteY0" fmla="*/ 2290763 h 2290763"/>
              <a:gd name="connsiteX1" fmla="*/ 1062038 w 3019425"/>
              <a:gd name="connsiteY1" fmla="*/ 1295400 h 2290763"/>
              <a:gd name="connsiteX2" fmla="*/ 2009775 w 3019425"/>
              <a:gd name="connsiteY2" fmla="*/ 0 h 2290763"/>
              <a:gd name="connsiteX3" fmla="*/ 3019425 w 3019425"/>
              <a:gd name="connsiteY3" fmla="*/ 1319213 h 2290763"/>
              <a:gd name="connsiteX4" fmla="*/ 3019425 w 3019425"/>
              <a:gd name="connsiteY4" fmla="*/ 2138363 h 2290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19425" h="2290763">
                <a:moveTo>
                  <a:pt x="0" y="2290763"/>
                </a:moveTo>
                <a:lnTo>
                  <a:pt x="1062038" y="1295400"/>
                </a:lnTo>
                <a:lnTo>
                  <a:pt x="2009775" y="0"/>
                </a:lnTo>
                <a:lnTo>
                  <a:pt x="3019425" y="1319213"/>
                </a:lnTo>
                <a:lnTo>
                  <a:pt x="3019425" y="2138363"/>
                </a:lnTo>
              </a:path>
            </a:pathLst>
          </a:cu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4E7E467-7037-DBE1-85BA-52A6AE69280F}"/>
              </a:ext>
            </a:extLst>
          </p:cNvPr>
          <p:cNvSpPr/>
          <p:nvPr/>
        </p:nvSpPr>
        <p:spPr>
          <a:xfrm>
            <a:off x="6662738" y="3614738"/>
            <a:ext cx="2905125" cy="2147887"/>
          </a:xfrm>
          <a:custGeom>
            <a:avLst/>
            <a:gdLst>
              <a:gd name="connsiteX0" fmla="*/ 0 w 2905125"/>
              <a:gd name="connsiteY0" fmla="*/ 2124075 h 2147887"/>
              <a:gd name="connsiteX1" fmla="*/ 995362 w 2905125"/>
              <a:gd name="connsiteY1" fmla="*/ 1181100 h 2147887"/>
              <a:gd name="connsiteX2" fmla="*/ 1071562 w 2905125"/>
              <a:gd name="connsiteY2" fmla="*/ 0 h 2147887"/>
              <a:gd name="connsiteX3" fmla="*/ 1962150 w 2905125"/>
              <a:gd name="connsiteY3" fmla="*/ 1228725 h 2147887"/>
              <a:gd name="connsiteX4" fmla="*/ 2905125 w 2905125"/>
              <a:gd name="connsiteY4" fmla="*/ 2147887 h 2147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05125" h="2147887">
                <a:moveTo>
                  <a:pt x="0" y="2124075"/>
                </a:moveTo>
                <a:lnTo>
                  <a:pt x="995362" y="1181100"/>
                </a:lnTo>
                <a:lnTo>
                  <a:pt x="1071562" y="0"/>
                </a:lnTo>
                <a:lnTo>
                  <a:pt x="1962150" y="1228725"/>
                </a:lnTo>
                <a:lnTo>
                  <a:pt x="2905125" y="2147887"/>
                </a:lnTo>
              </a:path>
            </a:pathLst>
          </a:cu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DE692586-B44C-0221-4501-B5C332BC6018}"/>
              </a:ext>
            </a:extLst>
          </p:cNvPr>
          <p:cNvSpPr/>
          <p:nvPr/>
        </p:nvSpPr>
        <p:spPr>
          <a:xfrm>
            <a:off x="6615113" y="3529013"/>
            <a:ext cx="3024187" cy="2209800"/>
          </a:xfrm>
          <a:custGeom>
            <a:avLst/>
            <a:gdLst>
              <a:gd name="connsiteX0" fmla="*/ 0 w 3024187"/>
              <a:gd name="connsiteY0" fmla="*/ 2209800 h 2209800"/>
              <a:gd name="connsiteX1" fmla="*/ 971550 w 3024187"/>
              <a:gd name="connsiteY1" fmla="*/ 1252537 h 2209800"/>
              <a:gd name="connsiteX2" fmla="*/ 1071562 w 3024187"/>
              <a:gd name="connsiteY2" fmla="*/ 0 h 2209800"/>
              <a:gd name="connsiteX3" fmla="*/ 3009900 w 3024187"/>
              <a:gd name="connsiteY3" fmla="*/ 1333500 h 2209800"/>
              <a:gd name="connsiteX4" fmla="*/ 3024187 w 3024187"/>
              <a:gd name="connsiteY4" fmla="*/ 2162175 h 2209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24187" h="2209800">
                <a:moveTo>
                  <a:pt x="0" y="2209800"/>
                </a:moveTo>
                <a:lnTo>
                  <a:pt x="971550" y="1252537"/>
                </a:lnTo>
                <a:lnTo>
                  <a:pt x="1071562" y="0"/>
                </a:lnTo>
                <a:lnTo>
                  <a:pt x="3009900" y="1333500"/>
                </a:lnTo>
                <a:lnTo>
                  <a:pt x="3024187" y="2162175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6EB2DA3-1A38-4CE5-1F56-F4EA807923BE}"/>
              </a:ext>
            </a:extLst>
          </p:cNvPr>
          <p:cNvSpPr/>
          <p:nvPr/>
        </p:nvSpPr>
        <p:spPr>
          <a:xfrm>
            <a:off x="6691313" y="3462338"/>
            <a:ext cx="3024187" cy="2224087"/>
          </a:xfrm>
          <a:custGeom>
            <a:avLst/>
            <a:gdLst>
              <a:gd name="connsiteX0" fmla="*/ 0 w 3024187"/>
              <a:gd name="connsiteY0" fmla="*/ 2152650 h 2224087"/>
              <a:gd name="connsiteX1" fmla="*/ 52387 w 3024187"/>
              <a:gd name="connsiteY1" fmla="*/ 1362075 h 2224087"/>
              <a:gd name="connsiteX2" fmla="*/ 1971675 w 3024187"/>
              <a:gd name="connsiteY2" fmla="*/ 0 h 2224087"/>
              <a:gd name="connsiteX3" fmla="*/ 3009900 w 3024187"/>
              <a:gd name="connsiteY3" fmla="*/ 1333500 h 2224087"/>
              <a:gd name="connsiteX4" fmla="*/ 3024187 w 3024187"/>
              <a:gd name="connsiteY4" fmla="*/ 2224087 h 2224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24187" h="2224087">
                <a:moveTo>
                  <a:pt x="0" y="2152650"/>
                </a:moveTo>
                <a:lnTo>
                  <a:pt x="52387" y="1362075"/>
                </a:lnTo>
                <a:lnTo>
                  <a:pt x="1971675" y="0"/>
                </a:lnTo>
                <a:lnTo>
                  <a:pt x="3009900" y="1333500"/>
                </a:lnTo>
                <a:lnTo>
                  <a:pt x="3024187" y="2224087"/>
                </a:lnTo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2A77B03B-EA96-5876-9115-69DF7B05FEB9}"/>
              </a:ext>
            </a:extLst>
          </p:cNvPr>
          <p:cNvSpPr/>
          <p:nvPr/>
        </p:nvSpPr>
        <p:spPr>
          <a:xfrm>
            <a:off x="6634163" y="3367088"/>
            <a:ext cx="2990850" cy="2309812"/>
          </a:xfrm>
          <a:custGeom>
            <a:avLst/>
            <a:gdLst>
              <a:gd name="connsiteX0" fmla="*/ 0 w 2990850"/>
              <a:gd name="connsiteY0" fmla="*/ 2252662 h 2309812"/>
              <a:gd name="connsiteX1" fmla="*/ 52387 w 2990850"/>
              <a:gd name="connsiteY1" fmla="*/ 1428750 h 2309812"/>
              <a:gd name="connsiteX2" fmla="*/ 2076450 w 2990850"/>
              <a:gd name="connsiteY2" fmla="*/ 0 h 2309812"/>
              <a:gd name="connsiteX3" fmla="*/ 2047875 w 2990850"/>
              <a:gd name="connsiteY3" fmla="*/ 1323975 h 2309812"/>
              <a:gd name="connsiteX4" fmla="*/ 2990850 w 2990850"/>
              <a:gd name="connsiteY4" fmla="*/ 2309812 h 2309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90850" h="2309812">
                <a:moveTo>
                  <a:pt x="0" y="2252662"/>
                </a:moveTo>
                <a:lnTo>
                  <a:pt x="52387" y="1428750"/>
                </a:lnTo>
                <a:lnTo>
                  <a:pt x="2076450" y="0"/>
                </a:lnTo>
                <a:lnTo>
                  <a:pt x="2047875" y="1323975"/>
                </a:lnTo>
                <a:lnTo>
                  <a:pt x="2990850" y="2309812"/>
                </a:lnTo>
              </a:path>
            </a:pathLst>
          </a:cu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42E526F3-A236-4E0F-405A-615B4D9BB013}"/>
              </a:ext>
            </a:extLst>
          </p:cNvPr>
          <p:cNvSpPr/>
          <p:nvPr/>
        </p:nvSpPr>
        <p:spPr>
          <a:xfrm>
            <a:off x="6596063" y="3448050"/>
            <a:ext cx="2990850" cy="2252663"/>
          </a:xfrm>
          <a:custGeom>
            <a:avLst/>
            <a:gdLst>
              <a:gd name="connsiteX0" fmla="*/ 0 w 2990850"/>
              <a:gd name="connsiteY0" fmla="*/ 2190750 h 2252663"/>
              <a:gd name="connsiteX1" fmla="*/ 47625 w 2990850"/>
              <a:gd name="connsiteY1" fmla="*/ 1295400 h 2252663"/>
              <a:gd name="connsiteX2" fmla="*/ 1085850 w 2990850"/>
              <a:gd name="connsiteY2" fmla="*/ 0 h 2252663"/>
              <a:gd name="connsiteX3" fmla="*/ 2081212 w 2990850"/>
              <a:gd name="connsiteY3" fmla="*/ 1343025 h 2252663"/>
              <a:gd name="connsiteX4" fmla="*/ 2990850 w 2990850"/>
              <a:gd name="connsiteY4" fmla="*/ 2252663 h 225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90850" h="2252663">
                <a:moveTo>
                  <a:pt x="0" y="2190750"/>
                </a:moveTo>
                <a:lnTo>
                  <a:pt x="47625" y="1295400"/>
                </a:lnTo>
                <a:lnTo>
                  <a:pt x="1085850" y="0"/>
                </a:lnTo>
                <a:lnTo>
                  <a:pt x="2081212" y="1343025"/>
                </a:lnTo>
                <a:lnTo>
                  <a:pt x="2990850" y="2252663"/>
                </a:lnTo>
              </a:path>
            </a:pathLst>
          </a:custGeom>
          <a:noFill/>
          <a:ln>
            <a:solidFill>
              <a:srgbClr val="FF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0028B25B-16D3-8F64-2974-64E16E194B4F}"/>
              </a:ext>
            </a:extLst>
          </p:cNvPr>
          <p:cNvSpPr/>
          <p:nvPr/>
        </p:nvSpPr>
        <p:spPr>
          <a:xfrm>
            <a:off x="6548438" y="3376613"/>
            <a:ext cx="3052762" cy="2319337"/>
          </a:xfrm>
          <a:custGeom>
            <a:avLst/>
            <a:gdLst>
              <a:gd name="connsiteX0" fmla="*/ 0 w 3052762"/>
              <a:gd name="connsiteY0" fmla="*/ 2319337 h 2319337"/>
              <a:gd name="connsiteX1" fmla="*/ 14287 w 3052762"/>
              <a:gd name="connsiteY1" fmla="*/ 1381125 h 2319337"/>
              <a:gd name="connsiteX2" fmla="*/ 1114425 w 3052762"/>
              <a:gd name="connsiteY2" fmla="*/ 0 h 2319337"/>
              <a:gd name="connsiteX3" fmla="*/ 2995612 w 3052762"/>
              <a:gd name="connsiteY3" fmla="*/ 1371600 h 2319337"/>
              <a:gd name="connsiteX4" fmla="*/ 3052762 w 3052762"/>
              <a:gd name="connsiteY4" fmla="*/ 2238375 h 2319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52762" h="2319337">
                <a:moveTo>
                  <a:pt x="0" y="2319337"/>
                </a:moveTo>
                <a:lnTo>
                  <a:pt x="14287" y="1381125"/>
                </a:lnTo>
                <a:lnTo>
                  <a:pt x="1114425" y="0"/>
                </a:lnTo>
                <a:lnTo>
                  <a:pt x="2995612" y="1371600"/>
                </a:lnTo>
                <a:lnTo>
                  <a:pt x="3052762" y="2238375"/>
                </a:lnTo>
              </a:path>
            </a:pathLst>
          </a:custGeom>
          <a:noFill/>
          <a:ln>
            <a:solidFill>
              <a:srgbClr val="66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4297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18" name="Rectangle 2">
            <a:extLst>
              <a:ext uri="{FF2B5EF4-FFF2-40B4-BE49-F238E27FC236}">
                <a16:creationId xmlns:a16="http://schemas.microsoft.com/office/drawing/2014/main" id="{92FC79ED-FBCD-974B-389E-129745D415A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 dirty="0"/>
              <a:t>BGP and ECMP</a:t>
            </a:r>
            <a:endParaRPr lang="en-US" altLang="it-IT" dirty="0"/>
          </a:p>
        </p:txBody>
      </p:sp>
      <p:sp>
        <p:nvSpPr>
          <p:cNvPr id="214019" name="Rectangle 3">
            <a:extLst>
              <a:ext uri="{FF2B5EF4-FFF2-40B4-BE49-F238E27FC236}">
                <a16:creationId xmlns:a16="http://schemas.microsoft.com/office/drawing/2014/main" id="{3C542D00-220F-918C-EA61-D12429D115EC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US" altLang="it-IT" dirty="0"/>
              <a:t>BGP natively supports ECMP</a:t>
            </a:r>
          </a:p>
          <a:p>
            <a:pPr>
              <a:lnSpc>
                <a:spcPct val="80000"/>
              </a:lnSpc>
            </a:pPr>
            <a:r>
              <a:rPr lang="en-US" altLang="it-IT" dirty="0"/>
              <a:t>by default, BGP considers two announcement of the same prefix “equal” if they are equal in each best-path selection criterion except for the last one</a:t>
            </a:r>
          </a:p>
          <a:p>
            <a:pPr lvl="1">
              <a:lnSpc>
                <a:spcPct val="80000"/>
              </a:lnSpc>
            </a:pPr>
            <a:r>
              <a:rPr lang="en-US" altLang="it-IT" dirty="0"/>
              <a:t>lowest router-id of the announcing peer</a:t>
            </a:r>
          </a:p>
          <a:p>
            <a:pPr>
              <a:lnSpc>
                <a:spcPct val="80000"/>
              </a:lnSpc>
            </a:pPr>
            <a:r>
              <a:rPr lang="en-US" altLang="it-IT" dirty="0"/>
              <a:t>to enable multi-path, </a:t>
            </a:r>
            <a:r>
              <a:rPr lang="en-US" altLang="it-IT"/>
              <a:t>BGP requires </a:t>
            </a:r>
            <a:r>
              <a:rPr lang="en-US" altLang="it-IT" dirty="0"/>
              <a:t>that the AS-paths</a:t>
            </a:r>
            <a:r>
              <a:rPr lang="en-US" altLang="it-IT"/>
              <a:t> selected for multi-path</a:t>
            </a:r>
            <a:r>
              <a:rPr lang="en-US" altLang="it-IT" dirty="0"/>
              <a:t> match exactly</a:t>
            </a:r>
          </a:p>
          <a:p>
            <a:pPr lvl="1">
              <a:lnSpc>
                <a:spcPct val="80000"/>
              </a:lnSpc>
            </a:pPr>
            <a:r>
              <a:rPr lang="en-US" altLang="it-IT" dirty="0"/>
              <a:t>not just they have equal-length but equal AS numbers inside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02" name="Rectangle 2">
            <a:extLst>
              <a:ext uri="{FF2B5EF4-FFF2-40B4-BE49-F238E27FC236}">
                <a16:creationId xmlns:a16="http://schemas.microsoft.com/office/drawing/2014/main" id="{E5DDA8F8-D487-C755-38F4-DE9B7B7ADA5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 dirty="0"/>
              <a:t>BGP multi-</a:t>
            </a:r>
            <a:r>
              <a:rPr lang="it-IT" altLang="it-IT" dirty="0" err="1"/>
              <a:t>path</a:t>
            </a:r>
            <a:r>
              <a:rPr lang="it-IT" altLang="it-IT" dirty="0"/>
              <a:t> relax</a:t>
            </a:r>
            <a:endParaRPr lang="en-US" altLang="it-IT" dirty="0"/>
          </a:p>
        </p:txBody>
      </p:sp>
      <p:sp>
        <p:nvSpPr>
          <p:cNvPr id="230403" name="Rectangle 3">
            <a:extLst>
              <a:ext uri="{FF2B5EF4-FFF2-40B4-BE49-F238E27FC236}">
                <a16:creationId xmlns:a16="http://schemas.microsoft.com/office/drawing/2014/main" id="{E464F1DE-9653-4A2B-43A1-AEF7B18FF938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it-IT" dirty="0"/>
              <a:t>when the AS_PATH lengths of different announcements for the same prefix are the same, the best-path algorithm skips checking for exact match of the AS numbers</a:t>
            </a:r>
          </a:p>
          <a:p>
            <a:r>
              <a:rPr lang="en-US" altLang="it-IT" dirty="0"/>
              <a:t>this modification is often called “as-path multipath-relax”</a:t>
            </a:r>
          </a:p>
          <a:p>
            <a:pPr lvl="1"/>
            <a:r>
              <a:rPr lang="en-US" altLang="it-IT" dirty="0"/>
              <a:t>different vendors may </a:t>
            </a:r>
            <a:r>
              <a:rPr lang="en-US" altLang="it-IT"/>
              <a:t>use </a:t>
            </a:r>
            <a:r>
              <a:rPr lang="en-US" altLang="it-IT" dirty="0"/>
              <a:t>different names</a:t>
            </a:r>
          </a:p>
          <a:p>
            <a:r>
              <a:rPr lang="en-US" altLang="it-IT"/>
              <a:t>really </a:t>
            </a:r>
            <a:r>
              <a:rPr lang="en-US" altLang="it-IT" dirty="0"/>
              <a:t>needed for using dual attached servers and multi-plane Fat-Trees</a:t>
            </a:r>
          </a:p>
          <a:p>
            <a:pPr lvl="1"/>
            <a:endParaRPr lang="en-US" altLang="it-IT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4EF97-7063-870F-B452-1370A47B3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Multi-Path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2D1D54-D03F-AEA8-AFEE-588A4E4A5E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/>
              <a:t>allows to have more than one next-hop for the same prefix in the FIB (Forwarding Information Base)</a:t>
            </a:r>
          </a:p>
          <a:p>
            <a:r>
              <a:rPr lang="en-GB"/>
              <a:t>needs kernel support</a:t>
            </a:r>
          </a:p>
          <a:p>
            <a:pPr lvl="1"/>
            <a:r>
              <a:rPr lang="en-GB"/>
              <a:t>the main OSes and routers support it</a:t>
            </a:r>
          </a:p>
          <a:p>
            <a:r>
              <a:rPr lang="en-GB"/>
              <a:t>different usage policies can be applied</a:t>
            </a:r>
          </a:p>
          <a:p>
            <a:r>
              <a:rPr lang="en-GB"/>
              <a:t>packets of the same </a:t>
            </a:r>
            <a:r>
              <a:rPr lang="en-GB" i="1"/>
              <a:t>flow</a:t>
            </a:r>
            <a:r>
              <a:rPr lang="en-GB"/>
              <a:t> should use the same path</a:t>
            </a:r>
          </a:p>
          <a:p>
            <a:pPr lvl="1"/>
            <a:r>
              <a:rPr lang="en-GB"/>
              <a:t>reordering packets is computationally heavy</a:t>
            </a:r>
          </a:p>
        </p:txBody>
      </p:sp>
    </p:spTree>
    <p:extLst>
      <p:ext uri="{BB962C8B-B14F-4D97-AF65-F5344CB8AC3E}">
        <p14:creationId xmlns:p14="http://schemas.microsoft.com/office/powerpoint/2010/main" val="243136019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426" name="Rectangle 2">
            <a:extLst>
              <a:ext uri="{FF2B5EF4-FFF2-40B4-BE49-F238E27FC236}">
                <a16:creationId xmlns:a16="http://schemas.microsoft.com/office/drawing/2014/main" id="{FB51A297-ADF9-92A3-14CC-3E53512EA7E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/>
              <a:t>tuning BGP timers</a:t>
            </a:r>
            <a:endParaRPr lang="en-US" altLang="it-IT"/>
          </a:p>
        </p:txBody>
      </p:sp>
      <p:sp>
        <p:nvSpPr>
          <p:cNvPr id="231427" name="Rectangle 3">
            <a:extLst>
              <a:ext uri="{FF2B5EF4-FFF2-40B4-BE49-F238E27FC236}">
                <a16:creationId xmlns:a16="http://schemas.microsoft.com/office/drawing/2014/main" id="{B54F3752-7967-72DF-DCD9-DBD3528F8001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GB" altLang="it-IT" dirty="0"/>
              <a:t>there are four main timers that are responsible for BGP behaviour</a:t>
            </a:r>
          </a:p>
          <a:p>
            <a:pPr lvl="1"/>
            <a:r>
              <a:rPr lang="en-GB" altLang="it-IT" dirty="0"/>
              <a:t>advertisement interval timer</a:t>
            </a:r>
          </a:p>
          <a:p>
            <a:pPr lvl="1"/>
            <a:r>
              <a:rPr lang="en-GB" altLang="it-IT" dirty="0"/>
              <a:t>keepalive timer</a:t>
            </a:r>
          </a:p>
          <a:p>
            <a:pPr lvl="1"/>
            <a:r>
              <a:rPr lang="en-GB" altLang="it-IT" dirty="0"/>
              <a:t>hold timer</a:t>
            </a:r>
          </a:p>
          <a:p>
            <a:pPr lvl="1"/>
            <a:r>
              <a:rPr lang="en-GB" altLang="it-IT" dirty="0"/>
              <a:t>connect timer</a:t>
            </a:r>
          </a:p>
          <a:p>
            <a:pPr lvl="1"/>
            <a:endParaRPr lang="en-US" altLang="it-IT" dirty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74" name="Rectangle 2">
            <a:extLst>
              <a:ext uri="{FF2B5EF4-FFF2-40B4-BE49-F238E27FC236}">
                <a16:creationId xmlns:a16="http://schemas.microsoft.com/office/drawing/2014/main" id="{089A8651-5497-001B-9716-CC635E2F61B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it-IT"/>
              <a:t>advertisement interval timer</a:t>
            </a:r>
          </a:p>
        </p:txBody>
      </p:sp>
      <p:sp>
        <p:nvSpPr>
          <p:cNvPr id="233475" name="Rectangle 3">
            <a:extLst>
              <a:ext uri="{FF2B5EF4-FFF2-40B4-BE49-F238E27FC236}">
                <a16:creationId xmlns:a16="http://schemas.microsoft.com/office/drawing/2014/main" id="{F9408D0A-1E82-E013-01E9-1F358EC27977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it-IT" dirty="0"/>
              <a:t>announcements that need to be sent to a neighbor are bunched together and sent together only when the interval expires</a:t>
            </a:r>
          </a:p>
          <a:p>
            <a:pPr lvl="1">
              <a:lnSpc>
                <a:spcPct val="90000"/>
              </a:lnSpc>
            </a:pPr>
            <a:r>
              <a:rPr lang="en-US" altLang="it-IT" dirty="0"/>
              <a:t>then the timer is reset for that neighbor</a:t>
            </a:r>
          </a:p>
          <a:p>
            <a:pPr>
              <a:lnSpc>
                <a:spcPct val="90000"/>
              </a:lnSpc>
            </a:pPr>
            <a:r>
              <a:rPr lang="en-US" altLang="it-IT" dirty="0"/>
              <a:t>the default value for eBGP is 30s</a:t>
            </a:r>
          </a:p>
          <a:p>
            <a:pPr lvl="1">
              <a:lnSpc>
                <a:spcPct val="90000"/>
              </a:lnSpc>
            </a:pPr>
            <a:r>
              <a:rPr lang="en-US" altLang="it-IT" dirty="0"/>
              <a:t>in interdomain routing this improves stability and reduces the number of multiple updates for the same prefix</a:t>
            </a:r>
          </a:p>
          <a:p>
            <a:pPr>
              <a:lnSpc>
                <a:spcPct val="90000"/>
              </a:lnSpc>
            </a:pPr>
            <a:r>
              <a:rPr lang="en-US" altLang="it-IT" dirty="0"/>
              <a:t>in data centers is set to 0s</a:t>
            </a:r>
          </a:p>
          <a:p>
            <a:pPr lvl="1">
              <a:lnSpc>
                <a:spcPct val="90000"/>
              </a:lnSpc>
            </a:pPr>
            <a:r>
              <a:rPr lang="en-GB" altLang="it-IT"/>
              <a:t>it </a:t>
            </a:r>
            <a:r>
              <a:rPr lang="en-GB" altLang="it-IT" dirty="0"/>
              <a:t>is required for fast convergence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450" name="Rectangle 2">
            <a:extLst>
              <a:ext uri="{FF2B5EF4-FFF2-40B4-BE49-F238E27FC236}">
                <a16:creationId xmlns:a16="http://schemas.microsoft.com/office/drawing/2014/main" id="{5978B2A8-3735-881F-4B6B-1BB0E51F1EF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/>
              <a:t>keepalive and hold timers</a:t>
            </a:r>
            <a:endParaRPr lang="en-US" altLang="it-IT"/>
          </a:p>
        </p:txBody>
      </p:sp>
      <p:sp>
        <p:nvSpPr>
          <p:cNvPr id="232451" name="Rectangle 3">
            <a:extLst>
              <a:ext uri="{FF2B5EF4-FFF2-40B4-BE49-F238E27FC236}">
                <a16:creationId xmlns:a16="http://schemas.microsoft.com/office/drawing/2014/main" id="{A301A27E-79CC-0F0A-B96E-B94609F9191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09600" y="1600203"/>
            <a:ext cx="10972800" cy="4876797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it-IT" dirty="0"/>
              <a:t>each BGP peer sends periodic keepalive messages to its neighbors according to the keepalive timer</a:t>
            </a:r>
          </a:p>
          <a:p>
            <a:pPr>
              <a:lnSpc>
                <a:spcPct val="90000"/>
              </a:lnSpc>
            </a:pPr>
            <a:r>
              <a:rPr lang="en-US" altLang="it-IT" dirty="0"/>
              <a:t>when a peer doesn’t receive a keepalive for a period greater than the hold timer</a:t>
            </a:r>
          </a:p>
          <a:p>
            <a:pPr lvl="1">
              <a:lnSpc>
                <a:spcPct val="90000"/>
              </a:lnSpc>
            </a:pPr>
            <a:r>
              <a:rPr lang="en-US" altLang="it-IT" dirty="0"/>
              <a:t>the connection is dropped</a:t>
            </a:r>
          </a:p>
          <a:p>
            <a:pPr lvl="1">
              <a:lnSpc>
                <a:spcPct val="90000"/>
              </a:lnSpc>
            </a:pPr>
            <a:r>
              <a:rPr lang="en-US" altLang="it-IT" dirty="0"/>
              <a:t>all the announcements received are considered invalid</a:t>
            </a:r>
          </a:p>
          <a:p>
            <a:pPr lvl="1">
              <a:lnSpc>
                <a:spcPct val="90000"/>
              </a:lnSpc>
            </a:pPr>
            <a:r>
              <a:rPr lang="en-US" altLang="it-IT" dirty="0"/>
              <a:t>the peer tries to re-establish the connection</a:t>
            </a:r>
          </a:p>
          <a:p>
            <a:pPr>
              <a:lnSpc>
                <a:spcPct val="90000"/>
              </a:lnSpc>
            </a:pPr>
            <a:r>
              <a:rPr lang="en-US" altLang="it-IT" dirty="0"/>
              <a:t>by default, the keepalive timer is 60s and the hold timer is 180s</a:t>
            </a:r>
          </a:p>
          <a:p>
            <a:pPr>
              <a:lnSpc>
                <a:spcPct val="90000"/>
              </a:lnSpc>
            </a:pPr>
            <a:r>
              <a:rPr lang="it-IT" altLang="it-IT" dirty="0"/>
              <a:t>in data centers timers of 3s and 9s are </a:t>
            </a:r>
            <a:r>
              <a:rPr lang="it-IT" altLang="it-IT" dirty="0" err="1"/>
              <a:t>used</a:t>
            </a:r>
            <a:r>
              <a:rPr lang="it-IT" altLang="it-IT" dirty="0"/>
              <a:t>, </a:t>
            </a:r>
            <a:r>
              <a:rPr lang="it-IT" altLang="it-IT" dirty="0" err="1"/>
              <a:t>respectively</a:t>
            </a:r>
            <a:endParaRPr lang="en-US" altLang="it-IT" dirty="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498" name="Rectangle 2">
            <a:extLst>
              <a:ext uri="{FF2B5EF4-FFF2-40B4-BE49-F238E27FC236}">
                <a16:creationId xmlns:a16="http://schemas.microsoft.com/office/drawing/2014/main" id="{BB0D454A-D341-8206-C5B1-5EC12953E15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/>
              <a:t>connect timer</a:t>
            </a:r>
            <a:endParaRPr lang="en-US" altLang="it-IT"/>
          </a:p>
        </p:txBody>
      </p:sp>
      <p:sp>
        <p:nvSpPr>
          <p:cNvPr id="234499" name="Rectangle 3">
            <a:extLst>
              <a:ext uri="{FF2B5EF4-FFF2-40B4-BE49-F238E27FC236}">
                <a16:creationId xmlns:a16="http://schemas.microsoft.com/office/drawing/2014/main" id="{2AE9B4F1-9C73-4D6E-16FA-B5F9D0FFD92D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it-IT" dirty="0"/>
              <a:t>when a connection to a peer fails, BGP waits for the connect timer expiration before attempting to reconnect</a:t>
            </a:r>
          </a:p>
          <a:p>
            <a:pPr lvl="1"/>
            <a:r>
              <a:rPr lang="en-US" altLang="it-IT" dirty="0"/>
              <a:t>the connect timer by default is 60s</a:t>
            </a:r>
          </a:p>
          <a:p>
            <a:pPr lvl="1"/>
            <a:r>
              <a:rPr lang="en-US" altLang="it-IT" dirty="0"/>
              <a:t>this can delay session re-establishment when a link recovers from a failure or a node powers up</a:t>
            </a:r>
          </a:p>
          <a:p>
            <a:r>
              <a:rPr lang="it-IT" altLang="it-IT" dirty="0"/>
              <a:t>in data centers </a:t>
            </a:r>
            <a:r>
              <a:rPr lang="it-IT" altLang="it-IT" err="1"/>
              <a:t>it</a:t>
            </a:r>
            <a:r>
              <a:rPr lang="it-IT" altLang="it-IT"/>
              <a:t> </a:t>
            </a:r>
            <a:r>
              <a:rPr lang="it-IT" altLang="it-IT" dirty="0" err="1"/>
              <a:t>is</a:t>
            </a:r>
            <a:r>
              <a:rPr lang="it-IT" altLang="it-IT" dirty="0"/>
              <a:t> set to 10s</a:t>
            </a:r>
            <a:endParaRPr lang="en-US" altLang="it-IT" dirty="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95548B-9C04-5F79-700E-D6351D5A9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automati</a:t>
            </a:r>
            <a:r>
              <a:rPr lang="it-IT" dirty="0"/>
              <a:t>n</a:t>
            </a:r>
            <a:r>
              <a:rPr lang="en-IT" dirty="0"/>
              <a:t>g the configuration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B5712B-C9FA-C6BC-49E1-32D4152574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T" dirty="0"/>
              <a:t>unnumbered interfaces</a:t>
            </a:r>
          </a:p>
          <a:p>
            <a:pPr lvl="1"/>
            <a:r>
              <a:rPr lang="en-IT" dirty="0"/>
              <a:t>used to establish peerings </a:t>
            </a:r>
            <a:r>
              <a:rPr lang="it-IT" err="1"/>
              <a:t>specifying</a:t>
            </a:r>
            <a:r>
              <a:rPr lang="it-IT"/>
              <a:t> the</a:t>
            </a:r>
            <a:r>
              <a:rPr lang="en-IT"/>
              <a:t> </a:t>
            </a:r>
            <a:r>
              <a:rPr lang="en-IT" dirty="0"/>
              <a:t>interface name </a:t>
            </a:r>
            <a:r>
              <a:rPr lang="it-IT" err="1"/>
              <a:t>rather</a:t>
            </a:r>
            <a:r>
              <a:rPr lang="it-IT"/>
              <a:t> </a:t>
            </a:r>
            <a:r>
              <a:rPr lang="it-IT" err="1"/>
              <a:t>than</a:t>
            </a:r>
            <a:r>
              <a:rPr lang="it-IT"/>
              <a:t> the</a:t>
            </a:r>
            <a:r>
              <a:rPr lang="en-IT"/>
              <a:t> </a:t>
            </a:r>
            <a:r>
              <a:rPr lang="en-IT" dirty="0"/>
              <a:t>IP address</a:t>
            </a:r>
            <a:r>
              <a:rPr lang="it-IT"/>
              <a:t> and the remote AS </a:t>
            </a:r>
            <a:r>
              <a:rPr lang="it-IT" err="1"/>
              <a:t>number</a:t>
            </a:r>
            <a:endParaRPr lang="en-IT" dirty="0"/>
          </a:p>
          <a:p>
            <a:r>
              <a:rPr lang="en-IT" dirty="0"/>
              <a:t>peer groups</a:t>
            </a:r>
          </a:p>
          <a:p>
            <a:pPr lvl="1"/>
            <a:r>
              <a:rPr lang="en-IT" dirty="0"/>
              <a:t>used to specify policies for groups of peers</a:t>
            </a:r>
          </a:p>
        </p:txBody>
      </p:sp>
    </p:spTree>
    <p:extLst>
      <p:ext uri="{BB962C8B-B14F-4D97-AF65-F5344CB8AC3E}">
        <p14:creationId xmlns:p14="http://schemas.microsoft.com/office/powerpoint/2010/main" val="324345086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970" name="Rectangle 2">
            <a:extLst>
              <a:ext uri="{FF2B5EF4-FFF2-40B4-BE49-F238E27FC236}">
                <a16:creationId xmlns:a16="http://schemas.microsoft.com/office/drawing/2014/main" id="{EDFD10A7-4F6B-B00A-C376-DC850B6EF27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 dirty="0" err="1"/>
              <a:t>connecting</a:t>
            </a:r>
            <a:r>
              <a:rPr lang="it-IT" altLang="it-IT" dirty="0"/>
              <a:t> the servers</a:t>
            </a:r>
            <a:endParaRPr lang="en-US" altLang="it-IT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6D6ADE8-DE9B-4892-A34E-A74D2653B17F}"/>
              </a:ext>
            </a:extLst>
          </p:cNvPr>
          <p:cNvGrpSpPr/>
          <p:nvPr/>
        </p:nvGrpSpPr>
        <p:grpSpPr>
          <a:xfrm>
            <a:off x="3824866" y="1605064"/>
            <a:ext cx="4542268" cy="3957537"/>
            <a:chOff x="4292600" y="3330499"/>
            <a:chExt cx="3667125" cy="3195052"/>
          </a:xfrm>
        </p:grpSpPr>
        <p:sp>
          <p:nvSpPr>
            <p:cNvPr id="5" name="AutoShape 118">
              <a:extLst>
                <a:ext uri="{FF2B5EF4-FFF2-40B4-BE49-F238E27FC236}">
                  <a16:creationId xmlns:a16="http://schemas.microsoft.com/office/drawing/2014/main" id="{D7D449DF-56C5-E5F2-924A-169C3AF6CD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3381149"/>
              <a:ext cx="1508126" cy="540000"/>
            </a:xfrm>
            <a:prstGeom prst="roundRect">
              <a:avLst>
                <a:gd name="adj" fmla="val 31509"/>
              </a:avLst>
            </a:prstGeom>
            <a:solidFill>
              <a:srgbClr val="FFFF00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endParaRPr lang="en-GB"/>
            </a:p>
          </p:txBody>
        </p:sp>
        <p:sp>
          <p:nvSpPr>
            <p:cNvPr id="6" name="AutoShape 8">
              <a:extLst>
                <a:ext uri="{FF2B5EF4-FFF2-40B4-BE49-F238E27FC236}">
                  <a16:creationId xmlns:a16="http://schemas.microsoft.com/office/drawing/2014/main" id="{09648BBD-E46D-2C8C-B0FE-796099FDEF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46950" y="5600458"/>
              <a:ext cx="533400" cy="540000"/>
            </a:xfrm>
            <a:prstGeom prst="roundRect">
              <a:avLst>
                <a:gd name="adj" fmla="val 31509"/>
              </a:avLst>
            </a:prstGeom>
            <a:solidFill>
              <a:srgbClr val="000066">
                <a:alpha val="25000"/>
              </a:srgbClr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GB"/>
            </a:p>
          </p:txBody>
        </p:sp>
        <p:sp>
          <p:nvSpPr>
            <p:cNvPr id="8" name="AutoShape 9">
              <a:extLst>
                <a:ext uri="{FF2B5EF4-FFF2-40B4-BE49-F238E27FC236}">
                  <a16:creationId xmlns:a16="http://schemas.microsoft.com/office/drawing/2014/main" id="{2458A576-75F7-5087-077B-8357E7BD82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56350" y="5600458"/>
              <a:ext cx="533400" cy="540000"/>
            </a:xfrm>
            <a:prstGeom prst="roundRect">
              <a:avLst>
                <a:gd name="adj" fmla="val 31509"/>
              </a:avLst>
            </a:prstGeom>
            <a:solidFill>
              <a:srgbClr val="000066">
                <a:alpha val="50000"/>
              </a:srgbClr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GB"/>
            </a:p>
          </p:txBody>
        </p:sp>
        <p:sp>
          <p:nvSpPr>
            <p:cNvPr id="9" name="AutoShape 10">
              <a:extLst>
                <a:ext uri="{FF2B5EF4-FFF2-40B4-BE49-F238E27FC236}">
                  <a16:creationId xmlns:a16="http://schemas.microsoft.com/office/drawing/2014/main" id="{E76EE2AD-35F7-FBA5-C455-9F6E8B561D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65750" y="5600458"/>
              <a:ext cx="533400" cy="540000"/>
            </a:xfrm>
            <a:prstGeom prst="roundRect">
              <a:avLst>
                <a:gd name="adj" fmla="val 31509"/>
              </a:avLst>
            </a:prstGeom>
            <a:solidFill>
              <a:srgbClr val="006600">
                <a:alpha val="25000"/>
              </a:srgbClr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GB"/>
            </a:p>
          </p:txBody>
        </p:sp>
        <p:sp>
          <p:nvSpPr>
            <p:cNvPr id="10" name="AutoShape 11">
              <a:extLst>
                <a:ext uri="{FF2B5EF4-FFF2-40B4-BE49-F238E27FC236}">
                  <a16:creationId xmlns:a16="http://schemas.microsoft.com/office/drawing/2014/main" id="{675D7100-E954-49D5-6287-3CBE48C29D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75150" y="5600458"/>
              <a:ext cx="533400" cy="540000"/>
            </a:xfrm>
            <a:prstGeom prst="roundRect">
              <a:avLst>
                <a:gd name="adj" fmla="val 31509"/>
              </a:avLst>
            </a:prstGeom>
            <a:solidFill>
              <a:srgbClr val="006600">
                <a:alpha val="50000"/>
              </a:srgbClr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GB"/>
            </a:p>
          </p:txBody>
        </p:sp>
        <p:sp>
          <p:nvSpPr>
            <p:cNvPr id="11" name="AutoShape 14">
              <a:extLst>
                <a:ext uri="{FF2B5EF4-FFF2-40B4-BE49-F238E27FC236}">
                  <a16:creationId xmlns:a16="http://schemas.microsoft.com/office/drawing/2014/main" id="{0932A2B4-9E35-F6C5-208C-3E1CAFCEAC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40475" y="4707630"/>
              <a:ext cx="1517650" cy="540000"/>
            </a:xfrm>
            <a:prstGeom prst="roundRect">
              <a:avLst>
                <a:gd name="adj" fmla="val 31509"/>
              </a:avLst>
            </a:prstGeom>
            <a:solidFill>
              <a:srgbClr val="CCFF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endParaRPr lang="en-GB"/>
            </a:p>
          </p:txBody>
        </p:sp>
        <p:sp>
          <p:nvSpPr>
            <p:cNvPr id="12" name="AutoShape 15">
              <a:extLst>
                <a:ext uri="{FF2B5EF4-FFF2-40B4-BE49-F238E27FC236}">
                  <a16:creationId xmlns:a16="http://schemas.microsoft.com/office/drawing/2014/main" id="{62C4660B-CDA3-BD4B-3BC0-F871930848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88682" y="4694190"/>
              <a:ext cx="1517651" cy="540000"/>
            </a:xfrm>
            <a:prstGeom prst="roundRect">
              <a:avLst>
                <a:gd name="adj" fmla="val 31509"/>
              </a:avLst>
            </a:prstGeom>
            <a:solidFill>
              <a:srgbClr val="CCFF99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endParaRPr lang="en-GB"/>
            </a:p>
          </p:txBody>
        </p:sp>
        <p:sp>
          <p:nvSpPr>
            <p:cNvPr id="13" name="Oval 22">
              <a:extLst>
                <a:ext uri="{FF2B5EF4-FFF2-40B4-BE49-F238E27FC236}">
                  <a16:creationId xmlns:a16="http://schemas.microsoft.com/office/drawing/2014/main" id="{619A3357-71AC-256F-7AB9-F52597B712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9100" y="3457350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14" name="Oval 24">
              <a:extLst>
                <a:ext uri="{FF2B5EF4-FFF2-40B4-BE49-F238E27FC236}">
                  <a16:creationId xmlns:a16="http://schemas.microsoft.com/office/drawing/2014/main" id="{E783000F-4B83-B411-8D71-FE147FEFF9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41950" y="4773690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15" name="Oval 25">
              <a:extLst>
                <a:ext uri="{FF2B5EF4-FFF2-40B4-BE49-F238E27FC236}">
                  <a16:creationId xmlns:a16="http://schemas.microsoft.com/office/drawing/2014/main" id="{DEC4D066-653E-3375-6891-0CEFB1D4EB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32550" y="4773690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16" name="Oval 26">
              <a:extLst>
                <a:ext uri="{FF2B5EF4-FFF2-40B4-BE49-F238E27FC236}">
                  <a16:creationId xmlns:a16="http://schemas.microsoft.com/office/drawing/2014/main" id="{08C7FCA1-87B7-43F4-E183-5BC0DD7A07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23150" y="4773690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cxnSp>
          <p:nvCxnSpPr>
            <p:cNvPr id="17" name="AutoShape 30">
              <a:extLst>
                <a:ext uri="{FF2B5EF4-FFF2-40B4-BE49-F238E27FC236}">
                  <a16:creationId xmlns:a16="http://schemas.microsoft.com/office/drawing/2014/main" id="{5E1DF708-9878-8CAA-2331-BEAEC4C46D9B}"/>
                </a:ext>
              </a:extLst>
            </p:cNvPr>
            <p:cNvCxnSpPr>
              <a:cxnSpLocks noChangeShapeType="1"/>
              <a:stCxn id="13" idx="4"/>
              <a:endCxn id="15" idx="0"/>
            </p:cNvCxnSpPr>
            <p:nvPr/>
          </p:nvCxnSpPr>
          <p:spPr bwMode="auto">
            <a:xfrm>
              <a:off x="5689600" y="3838350"/>
              <a:ext cx="933450" cy="9353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AutoShape 32">
              <a:extLst>
                <a:ext uri="{FF2B5EF4-FFF2-40B4-BE49-F238E27FC236}">
                  <a16:creationId xmlns:a16="http://schemas.microsoft.com/office/drawing/2014/main" id="{613FBE48-D113-B63D-8D91-4CA6C59A9261}"/>
                </a:ext>
              </a:extLst>
            </p:cNvPr>
            <p:cNvCxnSpPr>
              <a:cxnSpLocks noChangeShapeType="1"/>
              <a:stCxn id="13" idx="4"/>
              <a:endCxn id="14" idx="0"/>
            </p:cNvCxnSpPr>
            <p:nvPr/>
          </p:nvCxnSpPr>
          <p:spPr bwMode="auto">
            <a:xfrm flipH="1">
              <a:off x="5632450" y="3838350"/>
              <a:ext cx="57150" cy="9353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AutoShape 33">
              <a:extLst>
                <a:ext uri="{FF2B5EF4-FFF2-40B4-BE49-F238E27FC236}">
                  <a16:creationId xmlns:a16="http://schemas.microsoft.com/office/drawing/2014/main" id="{F55DE2F6-2D85-DEB0-0512-5559DC143EFF}"/>
                </a:ext>
              </a:extLst>
            </p:cNvPr>
            <p:cNvCxnSpPr>
              <a:cxnSpLocks noChangeShapeType="1"/>
              <a:stCxn id="13" idx="4"/>
              <a:endCxn id="16" idx="0"/>
            </p:cNvCxnSpPr>
            <p:nvPr/>
          </p:nvCxnSpPr>
          <p:spPr bwMode="auto">
            <a:xfrm>
              <a:off x="5689600" y="3838350"/>
              <a:ext cx="1924050" cy="9353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0" name="Oval 38">
              <a:extLst>
                <a:ext uri="{FF2B5EF4-FFF2-40B4-BE49-F238E27FC236}">
                  <a16:creationId xmlns:a16="http://schemas.microsoft.com/office/drawing/2014/main" id="{E11D9AF0-224E-04D0-C7E7-0FCFEBB0B8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1350" y="4773690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cxnSp>
          <p:nvCxnSpPr>
            <p:cNvPr id="21" name="AutoShape 40">
              <a:extLst>
                <a:ext uri="{FF2B5EF4-FFF2-40B4-BE49-F238E27FC236}">
                  <a16:creationId xmlns:a16="http://schemas.microsoft.com/office/drawing/2014/main" id="{3AFF567A-DD0E-B4C4-B635-BE2379556847}"/>
                </a:ext>
              </a:extLst>
            </p:cNvPr>
            <p:cNvCxnSpPr>
              <a:cxnSpLocks noChangeShapeType="1"/>
              <a:stCxn id="13" idx="4"/>
              <a:endCxn id="20" idx="0"/>
            </p:cNvCxnSpPr>
            <p:nvPr/>
          </p:nvCxnSpPr>
          <p:spPr bwMode="auto">
            <a:xfrm flipH="1">
              <a:off x="4641850" y="3838350"/>
              <a:ext cx="1047750" cy="9353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2" name="Oval 43">
              <a:extLst>
                <a:ext uri="{FF2B5EF4-FFF2-40B4-BE49-F238E27FC236}">
                  <a16:creationId xmlns:a16="http://schemas.microsoft.com/office/drawing/2014/main" id="{CD5F50F8-2142-D995-B746-D126FB931C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41950" y="5688090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23" name="Oval 44">
              <a:extLst>
                <a:ext uri="{FF2B5EF4-FFF2-40B4-BE49-F238E27FC236}">
                  <a16:creationId xmlns:a16="http://schemas.microsoft.com/office/drawing/2014/main" id="{7BE6E536-15CE-B27B-EBE7-242237E869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32550" y="5688090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24" name="Oval 45">
              <a:extLst>
                <a:ext uri="{FF2B5EF4-FFF2-40B4-BE49-F238E27FC236}">
                  <a16:creationId xmlns:a16="http://schemas.microsoft.com/office/drawing/2014/main" id="{7B8113F9-5CA2-E459-1272-631319E7EE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23150" y="5688090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25" name="Oval 49">
              <a:extLst>
                <a:ext uri="{FF2B5EF4-FFF2-40B4-BE49-F238E27FC236}">
                  <a16:creationId xmlns:a16="http://schemas.microsoft.com/office/drawing/2014/main" id="{C2DE0A48-BD63-80F0-27C5-D38930BD9E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1350" y="5688090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cxnSp>
          <p:nvCxnSpPr>
            <p:cNvPr id="26" name="AutoShape 51">
              <a:extLst>
                <a:ext uri="{FF2B5EF4-FFF2-40B4-BE49-F238E27FC236}">
                  <a16:creationId xmlns:a16="http://schemas.microsoft.com/office/drawing/2014/main" id="{81589253-EDAE-A282-E8C4-39A59ADD840F}"/>
                </a:ext>
              </a:extLst>
            </p:cNvPr>
            <p:cNvCxnSpPr>
              <a:cxnSpLocks noChangeShapeType="1"/>
              <a:stCxn id="22" idx="0"/>
              <a:endCxn id="20" idx="4"/>
            </p:cNvCxnSpPr>
            <p:nvPr/>
          </p:nvCxnSpPr>
          <p:spPr bwMode="auto">
            <a:xfrm flipH="1" flipV="1">
              <a:off x="4641850" y="5154690"/>
              <a:ext cx="99060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" name="AutoShape 52">
              <a:extLst>
                <a:ext uri="{FF2B5EF4-FFF2-40B4-BE49-F238E27FC236}">
                  <a16:creationId xmlns:a16="http://schemas.microsoft.com/office/drawing/2014/main" id="{B539F27D-50FD-B2C2-762A-6BC58CD55488}"/>
                </a:ext>
              </a:extLst>
            </p:cNvPr>
            <p:cNvCxnSpPr>
              <a:cxnSpLocks noChangeShapeType="1"/>
              <a:stCxn id="22" idx="0"/>
              <a:endCxn id="14" idx="4"/>
            </p:cNvCxnSpPr>
            <p:nvPr/>
          </p:nvCxnSpPr>
          <p:spPr bwMode="auto">
            <a:xfrm flipV="1">
              <a:off x="5632450" y="5154690"/>
              <a:ext cx="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" name="AutoShape 53">
              <a:extLst>
                <a:ext uri="{FF2B5EF4-FFF2-40B4-BE49-F238E27FC236}">
                  <a16:creationId xmlns:a16="http://schemas.microsoft.com/office/drawing/2014/main" id="{47C3C89E-435B-737C-8B37-7D9F6E2BFA9F}"/>
                </a:ext>
              </a:extLst>
            </p:cNvPr>
            <p:cNvCxnSpPr>
              <a:cxnSpLocks noChangeShapeType="1"/>
              <a:stCxn id="25" idx="0"/>
              <a:endCxn id="20" idx="4"/>
            </p:cNvCxnSpPr>
            <p:nvPr/>
          </p:nvCxnSpPr>
          <p:spPr bwMode="auto">
            <a:xfrm flipV="1">
              <a:off x="4641850" y="5154690"/>
              <a:ext cx="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9" name="AutoShape 54">
              <a:extLst>
                <a:ext uri="{FF2B5EF4-FFF2-40B4-BE49-F238E27FC236}">
                  <a16:creationId xmlns:a16="http://schemas.microsoft.com/office/drawing/2014/main" id="{C0A7445B-A7AE-F7B2-CC49-77649E9B6109}"/>
                </a:ext>
              </a:extLst>
            </p:cNvPr>
            <p:cNvCxnSpPr>
              <a:cxnSpLocks noChangeShapeType="1"/>
              <a:stCxn id="25" idx="0"/>
              <a:endCxn id="14" idx="4"/>
            </p:cNvCxnSpPr>
            <p:nvPr/>
          </p:nvCxnSpPr>
          <p:spPr bwMode="auto">
            <a:xfrm flipV="1">
              <a:off x="4641850" y="5154690"/>
              <a:ext cx="99060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0" name="AutoShape 55">
              <a:extLst>
                <a:ext uri="{FF2B5EF4-FFF2-40B4-BE49-F238E27FC236}">
                  <a16:creationId xmlns:a16="http://schemas.microsoft.com/office/drawing/2014/main" id="{DB235A90-E0BA-CF0F-3821-D89D3534A672}"/>
                </a:ext>
              </a:extLst>
            </p:cNvPr>
            <p:cNvCxnSpPr>
              <a:cxnSpLocks noChangeShapeType="1"/>
              <a:stCxn id="24" idx="0"/>
              <a:endCxn id="15" idx="4"/>
            </p:cNvCxnSpPr>
            <p:nvPr/>
          </p:nvCxnSpPr>
          <p:spPr bwMode="auto">
            <a:xfrm flipH="1" flipV="1">
              <a:off x="6623050" y="5154690"/>
              <a:ext cx="99060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1" name="AutoShape 56">
              <a:extLst>
                <a:ext uri="{FF2B5EF4-FFF2-40B4-BE49-F238E27FC236}">
                  <a16:creationId xmlns:a16="http://schemas.microsoft.com/office/drawing/2014/main" id="{BC407E03-1A4A-38A2-DC1E-756BF1882668}"/>
                </a:ext>
              </a:extLst>
            </p:cNvPr>
            <p:cNvCxnSpPr>
              <a:cxnSpLocks noChangeShapeType="1"/>
              <a:stCxn id="24" idx="0"/>
              <a:endCxn id="16" idx="4"/>
            </p:cNvCxnSpPr>
            <p:nvPr/>
          </p:nvCxnSpPr>
          <p:spPr bwMode="auto">
            <a:xfrm flipV="1">
              <a:off x="7613650" y="5154690"/>
              <a:ext cx="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2" name="AutoShape 57">
              <a:extLst>
                <a:ext uri="{FF2B5EF4-FFF2-40B4-BE49-F238E27FC236}">
                  <a16:creationId xmlns:a16="http://schemas.microsoft.com/office/drawing/2014/main" id="{4082E689-9D1B-7424-7CDB-DE3EB75BE54D}"/>
                </a:ext>
              </a:extLst>
            </p:cNvPr>
            <p:cNvCxnSpPr>
              <a:cxnSpLocks noChangeShapeType="1"/>
              <a:stCxn id="23" idx="0"/>
              <a:endCxn id="15" idx="4"/>
            </p:cNvCxnSpPr>
            <p:nvPr/>
          </p:nvCxnSpPr>
          <p:spPr bwMode="auto">
            <a:xfrm flipV="1">
              <a:off x="6623050" y="5154690"/>
              <a:ext cx="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3" name="AutoShape 58">
              <a:extLst>
                <a:ext uri="{FF2B5EF4-FFF2-40B4-BE49-F238E27FC236}">
                  <a16:creationId xmlns:a16="http://schemas.microsoft.com/office/drawing/2014/main" id="{92CC4A5D-5BE4-1C67-2CCD-C458A9BDA862}"/>
                </a:ext>
              </a:extLst>
            </p:cNvPr>
            <p:cNvCxnSpPr>
              <a:cxnSpLocks noChangeShapeType="1"/>
              <a:stCxn id="23" idx="0"/>
              <a:endCxn id="16" idx="4"/>
            </p:cNvCxnSpPr>
            <p:nvPr/>
          </p:nvCxnSpPr>
          <p:spPr bwMode="auto">
            <a:xfrm flipV="1">
              <a:off x="6623050" y="5154690"/>
              <a:ext cx="99060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34" name="Line 71">
              <a:extLst>
                <a:ext uri="{FF2B5EF4-FFF2-40B4-BE49-F238E27FC236}">
                  <a16:creationId xmlns:a16="http://schemas.microsoft.com/office/drawing/2014/main" id="{22FE5345-655F-B6CE-A660-EB3EA5F3AC51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>
              <a:off x="4511250" y="6175876"/>
              <a:ext cx="470748" cy="228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endParaRPr lang="en-GB"/>
            </a:p>
          </p:txBody>
        </p:sp>
        <p:sp>
          <p:nvSpPr>
            <p:cNvPr id="35" name="Line 72">
              <a:extLst>
                <a:ext uri="{FF2B5EF4-FFF2-40B4-BE49-F238E27FC236}">
                  <a16:creationId xmlns:a16="http://schemas.microsoft.com/office/drawing/2014/main" id="{5F55C019-9EC5-6E87-D2FB-A6057509E74F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 flipV="1">
              <a:off x="4277888" y="6171113"/>
              <a:ext cx="470749" cy="2381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endParaRPr lang="en-GB"/>
            </a:p>
          </p:txBody>
        </p:sp>
        <p:sp>
          <p:nvSpPr>
            <p:cNvPr id="36" name="Line 73">
              <a:extLst>
                <a:ext uri="{FF2B5EF4-FFF2-40B4-BE49-F238E27FC236}">
                  <a16:creationId xmlns:a16="http://schemas.microsoft.com/office/drawing/2014/main" id="{19B9FF10-7D13-2273-297C-4330A40B87CA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>
              <a:off x="5516136" y="6161591"/>
              <a:ext cx="470749" cy="25717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endParaRPr lang="en-GB"/>
            </a:p>
          </p:txBody>
        </p:sp>
        <p:sp>
          <p:nvSpPr>
            <p:cNvPr id="37" name="Line 74">
              <a:extLst>
                <a:ext uri="{FF2B5EF4-FFF2-40B4-BE49-F238E27FC236}">
                  <a16:creationId xmlns:a16="http://schemas.microsoft.com/office/drawing/2014/main" id="{F2948B9B-26D3-8025-1ABD-54E5D8202589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 flipV="1">
              <a:off x="5268488" y="6171114"/>
              <a:ext cx="470749" cy="2381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endParaRPr lang="en-GB"/>
            </a:p>
          </p:txBody>
        </p:sp>
        <p:sp>
          <p:nvSpPr>
            <p:cNvPr id="38" name="Line 75">
              <a:extLst>
                <a:ext uri="{FF2B5EF4-FFF2-40B4-BE49-F238E27FC236}">
                  <a16:creationId xmlns:a16="http://schemas.microsoft.com/office/drawing/2014/main" id="{7F0C4CF0-02D2-FA85-59EB-1D53E6564AB7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>
              <a:off x="6503487" y="6164839"/>
              <a:ext cx="465622" cy="24554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endParaRPr lang="en-GB"/>
            </a:p>
          </p:txBody>
        </p:sp>
        <p:sp>
          <p:nvSpPr>
            <p:cNvPr id="39" name="Line 76">
              <a:extLst>
                <a:ext uri="{FF2B5EF4-FFF2-40B4-BE49-F238E27FC236}">
                  <a16:creationId xmlns:a16="http://schemas.microsoft.com/office/drawing/2014/main" id="{21D9CA23-0577-FFEB-615F-9D0249814666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 flipV="1">
              <a:off x="6255373" y="6167399"/>
              <a:ext cx="470749" cy="24555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endParaRPr lang="en-GB"/>
            </a:p>
          </p:txBody>
        </p:sp>
        <p:sp>
          <p:nvSpPr>
            <p:cNvPr id="40" name="Line 77">
              <a:extLst>
                <a:ext uri="{FF2B5EF4-FFF2-40B4-BE49-F238E27FC236}">
                  <a16:creationId xmlns:a16="http://schemas.microsoft.com/office/drawing/2014/main" id="{86028D62-B6CD-B743-1E63-D77B84A1A79D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>
              <a:off x="7506861" y="6152065"/>
              <a:ext cx="470749" cy="27622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endParaRPr lang="en-GB"/>
            </a:p>
          </p:txBody>
        </p:sp>
        <p:sp>
          <p:nvSpPr>
            <p:cNvPr id="41" name="Line 78">
              <a:extLst>
                <a:ext uri="{FF2B5EF4-FFF2-40B4-BE49-F238E27FC236}">
                  <a16:creationId xmlns:a16="http://schemas.microsoft.com/office/drawing/2014/main" id="{B6704DE3-25EB-C0E2-137D-DB8AB6F39A27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 flipV="1">
              <a:off x="7255500" y="6176926"/>
              <a:ext cx="470749" cy="22650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endParaRPr lang="en-GB"/>
            </a:p>
          </p:txBody>
        </p:sp>
        <p:sp>
          <p:nvSpPr>
            <p:cNvPr id="42" name="Oval 91">
              <a:extLst>
                <a:ext uri="{FF2B5EF4-FFF2-40B4-BE49-F238E27FC236}">
                  <a16:creationId xmlns:a16="http://schemas.microsoft.com/office/drawing/2014/main" id="{5D7CF168-2CA7-EB90-DB8D-1D121706D2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32550" y="3457350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cxnSp>
          <p:nvCxnSpPr>
            <p:cNvPr id="43" name="AutoShape 93">
              <a:extLst>
                <a:ext uri="{FF2B5EF4-FFF2-40B4-BE49-F238E27FC236}">
                  <a16:creationId xmlns:a16="http://schemas.microsoft.com/office/drawing/2014/main" id="{3677A7A7-2A57-9434-5392-5AD2C7BCC8D9}"/>
                </a:ext>
              </a:extLst>
            </p:cNvPr>
            <p:cNvCxnSpPr>
              <a:cxnSpLocks noChangeShapeType="1"/>
              <a:stCxn id="42" idx="4"/>
              <a:endCxn id="15" idx="0"/>
            </p:cNvCxnSpPr>
            <p:nvPr/>
          </p:nvCxnSpPr>
          <p:spPr bwMode="auto">
            <a:xfrm>
              <a:off x="6623050" y="3838350"/>
              <a:ext cx="0" cy="9353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4" name="AutoShape 94">
              <a:extLst>
                <a:ext uri="{FF2B5EF4-FFF2-40B4-BE49-F238E27FC236}">
                  <a16:creationId xmlns:a16="http://schemas.microsoft.com/office/drawing/2014/main" id="{24CEFEAA-671E-7F22-DB27-6DA899B736A8}"/>
                </a:ext>
              </a:extLst>
            </p:cNvPr>
            <p:cNvCxnSpPr>
              <a:cxnSpLocks noChangeShapeType="1"/>
              <a:stCxn id="42" idx="4"/>
              <a:endCxn id="14" idx="0"/>
            </p:cNvCxnSpPr>
            <p:nvPr/>
          </p:nvCxnSpPr>
          <p:spPr bwMode="auto">
            <a:xfrm flipH="1">
              <a:off x="5632450" y="3838350"/>
              <a:ext cx="990600" cy="9353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5" name="AutoShape 95">
              <a:extLst>
                <a:ext uri="{FF2B5EF4-FFF2-40B4-BE49-F238E27FC236}">
                  <a16:creationId xmlns:a16="http://schemas.microsoft.com/office/drawing/2014/main" id="{2F987350-782A-E3C6-FDF3-355DA9765382}"/>
                </a:ext>
              </a:extLst>
            </p:cNvPr>
            <p:cNvCxnSpPr>
              <a:cxnSpLocks noChangeShapeType="1"/>
              <a:stCxn id="42" idx="4"/>
              <a:endCxn id="16" idx="0"/>
            </p:cNvCxnSpPr>
            <p:nvPr/>
          </p:nvCxnSpPr>
          <p:spPr bwMode="auto">
            <a:xfrm>
              <a:off x="6623050" y="3838350"/>
              <a:ext cx="990600" cy="9353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6" name="AutoShape 102">
              <a:extLst>
                <a:ext uri="{FF2B5EF4-FFF2-40B4-BE49-F238E27FC236}">
                  <a16:creationId xmlns:a16="http://schemas.microsoft.com/office/drawing/2014/main" id="{F7EA80FC-F9FB-5551-F42D-FAAB249003C2}"/>
                </a:ext>
              </a:extLst>
            </p:cNvPr>
            <p:cNvCxnSpPr>
              <a:cxnSpLocks noChangeShapeType="1"/>
              <a:stCxn id="42" idx="4"/>
              <a:endCxn id="20" idx="0"/>
            </p:cNvCxnSpPr>
            <p:nvPr/>
          </p:nvCxnSpPr>
          <p:spPr bwMode="auto">
            <a:xfrm flipH="1">
              <a:off x="4641850" y="3838350"/>
              <a:ext cx="1981200" cy="9353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47" name="Rectangle: Rounded Corners 46">
              <a:extLst>
                <a:ext uri="{FF2B5EF4-FFF2-40B4-BE49-F238E27FC236}">
                  <a16:creationId xmlns:a16="http://schemas.microsoft.com/office/drawing/2014/main" id="{BBA931A2-07D5-B9E3-1F1D-81288E2A2813}"/>
                </a:ext>
              </a:extLst>
            </p:cNvPr>
            <p:cNvSpPr/>
            <p:nvPr/>
          </p:nvSpPr>
          <p:spPr>
            <a:xfrm>
              <a:off x="4292600" y="4647608"/>
              <a:ext cx="1720850" cy="1573881"/>
            </a:xfrm>
            <a:prstGeom prst="roundRect">
              <a:avLst/>
            </a:prstGeom>
            <a:noFill/>
            <a:ln w="9525">
              <a:solidFill>
                <a:schemeClr val="tx1"/>
              </a:solidFill>
              <a:prstDash val="dash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id="{7610962C-88C3-7A38-BF13-29E320B8A7BF}"/>
                </a:ext>
              </a:extLst>
            </p:cNvPr>
            <p:cNvSpPr/>
            <p:nvPr/>
          </p:nvSpPr>
          <p:spPr>
            <a:xfrm>
              <a:off x="6238875" y="4652462"/>
              <a:ext cx="1720850" cy="1573881"/>
            </a:xfrm>
            <a:prstGeom prst="roundRect">
              <a:avLst/>
            </a:prstGeom>
            <a:noFill/>
            <a:ln w="9525">
              <a:solidFill>
                <a:schemeClr val="tx1"/>
              </a:solidFill>
              <a:prstDash val="dash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id="{0FA8E12A-2642-BD56-E4FE-2D68AD4515D4}"/>
                </a:ext>
              </a:extLst>
            </p:cNvPr>
            <p:cNvSpPr/>
            <p:nvPr/>
          </p:nvSpPr>
          <p:spPr>
            <a:xfrm>
              <a:off x="5286335" y="3330499"/>
              <a:ext cx="1755815" cy="666903"/>
            </a:xfrm>
            <a:prstGeom prst="roundRect">
              <a:avLst/>
            </a:prstGeom>
            <a:noFill/>
            <a:ln w="9525">
              <a:solidFill>
                <a:schemeClr val="tx1"/>
              </a:solidFill>
              <a:prstDash val="dash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62" name="Rectangle 61">
            <a:extLst>
              <a:ext uri="{FF2B5EF4-FFF2-40B4-BE49-F238E27FC236}">
                <a16:creationId xmlns:a16="http://schemas.microsoft.com/office/drawing/2014/main" id="{9E867248-1DFD-D9AE-CFDF-76ED05E4BA95}"/>
              </a:ext>
            </a:extLst>
          </p:cNvPr>
          <p:cNvSpPr/>
          <p:nvPr/>
        </p:nvSpPr>
        <p:spPr>
          <a:xfrm>
            <a:off x="3735754" y="5562601"/>
            <a:ext cx="416247" cy="914399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544FF9EE-AA83-0A5C-0DA3-989F9AC4F184}"/>
              </a:ext>
            </a:extLst>
          </p:cNvPr>
          <p:cNvSpPr/>
          <p:nvPr/>
        </p:nvSpPr>
        <p:spPr>
          <a:xfrm>
            <a:off x="4340049" y="5563995"/>
            <a:ext cx="416247" cy="91300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1968" name="Rectangle 211967">
            <a:extLst>
              <a:ext uri="{FF2B5EF4-FFF2-40B4-BE49-F238E27FC236}">
                <a16:creationId xmlns:a16="http://schemas.microsoft.com/office/drawing/2014/main" id="{F7DDA195-9F18-2729-082A-89B2BB069EBC}"/>
              </a:ext>
            </a:extLst>
          </p:cNvPr>
          <p:cNvSpPr/>
          <p:nvPr/>
        </p:nvSpPr>
        <p:spPr>
          <a:xfrm>
            <a:off x="4978797" y="5556251"/>
            <a:ext cx="416247" cy="920749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1969" name="Rectangle 211968">
            <a:extLst>
              <a:ext uri="{FF2B5EF4-FFF2-40B4-BE49-F238E27FC236}">
                <a16:creationId xmlns:a16="http://schemas.microsoft.com/office/drawing/2014/main" id="{90570671-1ED3-7147-7B17-595CEE538075}"/>
              </a:ext>
            </a:extLst>
          </p:cNvPr>
          <p:cNvSpPr/>
          <p:nvPr/>
        </p:nvSpPr>
        <p:spPr>
          <a:xfrm>
            <a:off x="5583092" y="5557645"/>
            <a:ext cx="416247" cy="91935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1972" name="Rectangle 211971">
            <a:extLst>
              <a:ext uri="{FF2B5EF4-FFF2-40B4-BE49-F238E27FC236}">
                <a16:creationId xmlns:a16="http://schemas.microsoft.com/office/drawing/2014/main" id="{BD77F907-C279-6F03-C378-44BF92E57A05}"/>
              </a:ext>
            </a:extLst>
          </p:cNvPr>
          <p:cNvSpPr/>
          <p:nvPr/>
        </p:nvSpPr>
        <p:spPr>
          <a:xfrm>
            <a:off x="6187387" y="5556251"/>
            <a:ext cx="416247" cy="91935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1973" name="Rectangle 211972">
            <a:extLst>
              <a:ext uri="{FF2B5EF4-FFF2-40B4-BE49-F238E27FC236}">
                <a16:creationId xmlns:a16="http://schemas.microsoft.com/office/drawing/2014/main" id="{70E4C5CD-5AEC-C2CA-84A7-B367D72852F1}"/>
              </a:ext>
            </a:extLst>
          </p:cNvPr>
          <p:cNvSpPr/>
          <p:nvPr/>
        </p:nvSpPr>
        <p:spPr>
          <a:xfrm>
            <a:off x="6791682" y="5557645"/>
            <a:ext cx="416247" cy="91935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1974" name="Rectangle 211973">
            <a:extLst>
              <a:ext uri="{FF2B5EF4-FFF2-40B4-BE49-F238E27FC236}">
                <a16:creationId xmlns:a16="http://schemas.microsoft.com/office/drawing/2014/main" id="{8D3560BE-8E28-7C5E-C1A5-9628F06B086C}"/>
              </a:ext>
            </a:extLst>
          </p:cNvPr>
          <p:cNvSpPr/>
          <p:nvPr/>
        </p:nvSpPr>
        <p:spPr>
          <a:xfrm>
            <a:off x="7430430" y="5549901"/>
            <a:ext cx="416247" cy="91935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1975" name="Rectangle 211974">
            <a:extLst>
              <a:ext uri="{FF2B5EF4-FFF2-40B4-BE49-F238E27FC236}">
                <a16:creationId xmlns:a16="http://schemas.microsoft.com/office/drawing/2014/main" id="{1C3CB7C4-10E6-25C1-6A81-7E1408AA8DC2}"/>
              </a:ext>
            </a:extLst>
          </p:cNvPr>
          <p:cNvSpPr/>
          <p:nvPr/>
        </p:nvSpPr>
        <p:spPr>
          <a:xfrm>
            <a:off x="8034725" y="5551295"/>
            <a:ext cx="416247" cy="91935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211984" name="Straight Arrow Connector 211983">
            <a:extLst>
              <a:ext uri="{FF2B5EF4-FFF2-40B4-BE49-F238E27FC236}">
                <a16:creationId xmlns:a16="http://schemas.microsoft.com/office/drawing/2014/main" id="{CB7BC976-3EC2-473E-5C09-F51E9233444D}"/>
              </a:ext>
            </a:extLst>
          </p:cNvPr>
          <p:cNvCxnSpPr>
            <a:cxnSpLocks/>
            <a:stCxn id="211985" idx="3"/>
            <a:endCxn id="62" idx="1"/>
          </p:cNvCxnSpPr>
          <p:nvPr/>
        </p:nvCxnSpPr>
        <p:spPr>
          <a:xfrm>
            <a:off x="2760337" y="5813615"/>
            <a:ext cx="975417" cy="20618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985" name="TextBox 211984">
            <a:extLst>
              <a:ext uri="{FF2B5EF4-FFF2-40B4-BE49-F238E27FC236}">
                <a16:creationId xmlns:a16="http://schemas.microsoft.com/office/drawing/2014/main" id="{54092DAA-0892-212C-32B3-1CEA34F5F802}"/>
              </a:ext>
            </a:extLst>
          </p:cNvPr>
          <p:cNvSpPr txBox="1"/>
          <p:nvPr/>
        </p:nvSpPr>
        <p:spPr>
          <a:xfrm>
            <a:off x="928508" y="5521227"/>
            <a:ext cx="18318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/>
              <a:t>Servers</a:t>
            </a:r>
            <a:endParaRPr lang="it-IT" dirty="0"/>
          </a:p>
        </p:txBody>
      </p:sp>
      <p:sp>
        <p:nvSpPr>
          <p:cNvPr id="211986" name="Rectangle 211985">
            <a:extLst>
              <a:ext uri="{FF2B5EF4-FFF2-40B4-BE49-F238E27FC236}">
                <a16:creationId xmlns:a16="http://schemas.microsoft.com/office/drawing/2014/main" id="{89A30E44-822E-CA64-B16F-1EA2B088EE28}"/>
              </a:ext>
            </a:extLst>
          </p:cNvPr>
          <p:cNvSpPr/>
          <p:nvPr/>
        </p:nvSpPr>
        <p:spPr>
          <a:xfrm>
            <a:off x="3784483" y="6324600"/>
            <a:ext cx="126000" cy="12600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1987" name="Rectangle 211986">
            <a:extLst>
              <a:ext uri="{FF2B5EF4-FFF2-40B4-BE49-F238E27FC236}">
                <a16:creationId xmlns:a16="http://schemas.microsoft.com/office/drawing/2014/main" id="{0D8E4BC0-A1DD-D3F1-79FA-0E6D9029F9AE}"/>
              </a:ext>
            </a:extLst>
          </p:cNvPr>
          <p:cNvSpPr/>
          <p:nvPr/>
        </p:nvSpPr>
        <p:spPr>
          <a:xfrm>
            <a:off x="3972188" y="6324600"/>
            <a:ext cx="126000" cy="12600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1988" name="Rectangle 211987">
            <a:extLst>
              <a:ext uri="{FF2B5EF4-FFF2-40B4-BE49-F238E27FC236}">
                <a16:creationId xmlns:a16="http://schemas.microsoft.com/office/drawing/2014/main" id="{55EEC0E9-3533-C6C5-69E4-D82D3CD26FE7}"/>
              </a:ext>
            </a:extLst>
          </p:cNvPr>
          <p:cNvSpPr/>
          <p:nvPr/>
        </p:nvSpPr>
        <p:spPr>
          <a:xfrm>
            <a:off x="3787065" y="6146287"/>
            <a:ext cx="126000" cy="12600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1989" name="Rectangle 211988">
            <a:extLst>
              <a:ext uri="{FF2B5EF4-FFF2-40B4-BE49-F238E27FC236}">
                <a16:creationId xmlns:a16="http://schemas.microsoft.com/office/drawing/2014/main" id="{8A0B7FD2-8224-3567-4BF0-DCB952034E5D}"/>
              </a:ext>
            </a:extLst>
          </p:cNvPr>
          <p:cNvSpPr/>
          <p:nvPr/>
        </p:nvSpPr>
        <p:spPr>
          <a:xfrm>
            <a:off x="3974770" y="6146287"/>
            <a:ext cx="126000" cy="12600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1991" name="Rectangle 211990">
            <a:extLst>
              <a:ext uri="{FF2B5EF4-FFF2-40B4-BE49-F238E27FC236}">
                <a16:creationId xmlns:a16="http://schemas.microsoft.com/office/drawing/2014/main" id="{7A932691-FA30-4BB8-E153-0E85F0FFDCB1}"/>
              </a:ext>
            </a:extLst>
          </p:cNvPr>
          <p:cNvSpPr/>
          <p:nvPr/>
        </p:nvSpPr>
        <p:spPr>
          <a:xfrm>
            <a:off x="3784483" y="5967974"/>
            <a:ext cx="126000" cy="12600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1995" name="Rectangle 211994">
            <a:extLst>
              <a:ext uri="{FF2B5EF4-FFF2-40B4-BE49-F238E27FC236}">
                <a16:creationId xmlns:a16="http://schemas.microsoft.com/office/drawing/2014/main" id="{7D77E8F9-8685-0B75-E997-35C665E21164}"/>
              </a:ext>
            </a:extLst>
          </p:cNvPr>
          <p:cNvSpPr/>
          <p:nvPr/>
        </p:nvSpPr>
        <p:spPr>
          <a:xfrm>
            <a:off x="3972188" y="5967974"/>
            <a:ext cx="126000" cy="12600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1996" name="Rectangle 211995">
            <a:extLst>
              <a:ext uri="{FF2B5EF4-FFF2-40B4-BE49-F238E27FC236}">
                <a16:creationId xmlns:a16="http://schemas.microsoft.com/office/drawing/2014/main" id="{E8584580-0985-FF2F-C70D-B3125E2C3D5E}"/>
              </a:ext>
            </a:extLst>
          </p:cNvPr>
          <p:cNvSpPr/>
          <p:nvPr/>
        </p:nvSpPr>
        <p:spPr>
          <a:xfrm>
            <a:off x="4394137" y="6324600"/>
            <a:ext cx="126000" cy="12600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1997" name="Rectangle 211996">
            <a:extLst>
              <a:ext uri="{FF2B5EF4-FFF2-40B4-BE49-F238E27FC236}">
                <a16:creationId xmlns:a16="http://schemas.microsoft.com/office/drawing/2014/main" id="{D4128E05-12C5-9EC4-82E7-C30521AC0B4E}"/>
              </a:ext>
            </a:extLst>
          </p:cNvPr>
          <p:cNvSpPr/>
          <p:nvPr/>
        </p:nvSpPr>
        <p:spPr>
          <a:xfrm>
            <a:off x="4581842" y="6324600"/>
            <a:ext cx="126000" cy="12600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1999" name="Rectangle 211998">
            <a:extLst>
              <a:ext uri="{FF2B5EF4-FFF2-40B4-BE49-F238E27FC236}">
                <a16:creationId xmlns:a16="http://schemas.microsoft.com/office/drawing/2014/main" id="{2A47CB0F-BB2A-A6E6-DD10-590BBAF98271}"/>
              </a:ext>
            </a:extLst>
          </p:cNvPr>
          <p:cNvSpPr/>
          <p:nvPr/>
        </p:nvSpPr>
        <p:spPr>
          <a:xfrm>
            <a:off x="4396719" y="6146287"/>
            <a:ext cx="126000" cy="12600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2004" name="Rectangle 212003">
            <a:extLst>
              <a:ext uri="{FF2B5EF4-FFF2-40B4-BE49-F238E27FC236}">
                <a16:creationId xmlns:a16="http://schemas.microsoft.com/office/drawing/2014/main" id="{66F02E6C-2B48-753E-254F-AD050C25BED4}"/>
              </a:ext>
            </a:extLst>
          </p:cNvPr>
          <p:cNvSpPr/>
          <p:nvPr/>
        </p:nvSpPr>
        <p:spPr>
          <a:xfrm>
            <a:off x="4581842" y="5967974"/>
            <a:ext cx="126000" cy="12600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2007" name="Rectangle 212006">
            <a:extLst>
              <a:ext uri="{FF2B5EF4-FFF2-40B4-BE49-F238E27FC236}">
                <a16:creationId xmlns:a16="http://schemas.microsoft.com/office/drawing/2014/main" id="{5B39B63B-4EB6-C291-908A-B92DD56768A7}"/>
              </a:ext>
            </a:extLst>
          </p:cNvPr>
          <p:cNvSpPr/>
          <p:nvPr/>
        </p:nvSpPr>
        <p:spPr>
          <a:xfrm>
            <a:off x="5221018" y="6324600"/>
            <a:ext cx="126000" cy="12600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2009" name="Rectangle 212008">
            <a:extLst>
              <a:ext uri="{FF2B5EF4-FFF2-40B4-BE49-F238E27FC236}">
                <a16:creationId xmlns:a16="http://schemas.microsoft.com/office/drawing/2014/main" id="{E963DDE4-EA71-3C6B-7BC5-D0EBA2A4B157}"/>
              </a:ext>
            </a:extLst>
          </p:cNvPr>
          <p:cNvSpPr/>
          <p:nvPr/>
        </p:nvSpPr>
        <p:spPr>
          <a:xfrm>
            <a:off x="5035895" y="6146287"/>
            <a:ext cx="126000" cy="12600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2010" name="Rectangle 212009">
            <a:extLst>
              <a:ext uri="{FF2B5EF4-FFF2-40B4-BE49-F238E27FC236}">
                <a16:creationId xmlns:a16="http://schemas.microsoft.com/office/drawing/2014/main" id="{942F1D08-A65D-B0A0-5F7E-77D733189905}"/>
              </a:ext>
            </a:extLst>
          </p:cNvPr>
          <p:cNvSpPr/>
          <p:nvPr/>
        </p:nvSpPr>
        <p:spPr>
          <a:xfrm>
            <a:off x="5223600" y="6146287"/>
            <a:ext cx="126000" cy="12600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2014" name="Rectangle 212013">
            <a:extLst>
              <a:ext uri="{FF2B5EF4-FFF2-40B4-BE49-F238E27FC236}">
                <a16:creationId xmlns:a16="http://schemas.microsoft.com/office/drawing/2014/main" id="{F9927070-F1E7-ED44-C0C4-5D8ACA9039FB}"/>
              </a:ext>
            </a:extLst>
          </p:cNvPr>
          <p:cNvSpPr/>
          <p:nvPr/>
        </p:nvSpPr>
        <p:spPr>
          <a:xfrm>
            <a:off x="5033313" y="5967974"/>
            <a:ext cx="126000" cy="12600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2016" name="Rectangle 212015">
            <a:extLst>
              <a:ext uri="{FF2B5EF4-FFF2-40B4-BE49-F238E27FC236}">
                <a16:creationId xmlns:a16="http://schemas.microsoft.com/office/drawing/2014/main" id="{49EA54EE-A6B3-2E43-BE77-B0EA7D6B1137}"/>
              </a:ext>
            </a:extLst>
          </p:cNvPr>
          <p:cNvSpPr/>
          <p:nvPr/>
        </p:nvSpPr>
        <p:spPr>
          <a:xfrm>
            <a:off x="5633072" y="6324600"/>
            <a:ext cx="126000" cy="12600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2027" name="Rectangle 212026">
            <a:extLst>
              <a:ext uri="{FF2B5EF4-FFF2-40B4-BE49-F238E27FC236}">
                <a16:creationId xmlns:a16="http://schemas.microsoft.com/office/drawing/2014/main" id="{1EB93666-A479-11FC-104A-73425A1997FE}"/>
              </a:ext>
            </a:extLst>
          </p:cNvPr>
          <p:cNvSpPr/>
          <p:nvPr/>
        </p:nvSpPr>
        <p:spPr>
          <a:xfrm>
            <a:off x="5635654" y="6146287"/>
            <a:ext cx="126000" cy="12600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2028" name="Rectangle 212027">
            <a:extLst>
              <a:ext uri="{FF2B5EF4-FFF2-40B4-BE49-F238E27FC236}">
                <a16:creationId xmlns:a16="http://schemas.microsoft.com/office/drawing/2014/main" id="{05CCFBB3-10E9-AE99-5CAA-BA89AF934F49}"/>
              </a:ext>
            </a:extLst>
          </p:cNvPr>
          <p:cNvSpPr/>
          <p:nvPr/>
        </p:nvSpPr>
        <p:spPr>
          <a:xfrm>
            <a:off x="5823359" y="6146287"/>
            <a:ext cx="126000" cy="12600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2030" name="Rectangle 212029">
            <a:extLst>
              <a:ext uri="{FF2B5EF4-FFF2-40B4-BE49-F238E27FC236}">
                <a16:creationId xmlns:a16="http://schemas.microsoft.com/office/drawing/2014/main" id="{6D49C747-2A68-358C-2924-D810DA4CB456}"/>
              </a:ext>
            </a:extLst>
          </p:cNvPr>
          <p:cNvSpPr/>
          <p:nvPr/>
        </p:nvSpPr>
        <p:spPr>
          <a:xfrm>
            <a:off x="5820777" y="5967974"/>
            <a:ext cx="126000" cy="12600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AFCAC61C-96A4-4E81-F0B9-D6C98A58D6E8}"/>
              </a:ext>
            </a:extLst>
          </p:cNvPr>
          <p:cNvSpPr/>
          <p:nvPr/>
        </p:nvSpPr>
        <p:spPr>
          <a:xfrm>
            <a:off x="6423316" y="6324600"/>
            <a:ext cx="126000" cy="12600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75F255CD-4358-7E73-3F5B-33B94CB3B517}"/>
              </a:ext>
            </a:extLst>
          </p:cNvPr>
          <p:cNvSpPr/>
          <p:nvPr/>
        </p:nvSpPr>
        <p:spPr>
          <a:xfrm>
            <a:off x="6238193" y="6146287"/>
            <a:ext cx="126000" cy="12600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EE0C151A-6371-C498-5348-4E98A598B6FD}"/>
              </a:ext>
            </a:extLst>
          </p:cNvPr>
          <p:cNvSpPr/>
          <p:nvPr/>
        </p:nvSpPr>
        <p:spPr>
          <a:xfrm>
            <a:off x="6423316" y="5967974"/>
            <a:ext cx="126000" cy="12600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103E1965-D7B9-5888-9A5A-BD2B70CE0298}"/>
              </a:ext>
            </a:extLst>
          </p:cNvPr>
          <p:cNvSpPr/>
          <p:nvPr/>
        </p:nvSpPr>
        <p:spPr>
          <a:xfrm>
            <a:off x="7031489" y="6324600"/>
            <a:ext cx="126000" cy="12600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C600F331-A38E-0037-B56F-FB192659217B}"/>
              </a:ext>
            </a:extLst>
          </p:cNvPr>
          <p:cNvSpPr/>
          <p:nvPr/>
        </p:nvSpPr>
        <p:spPr>
          <a:xfrm>
            <a:off x="6846366" y="6146287"/>
            <a:ext cx="126000" cy="12600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AA29CDA9-9C63-CEB8-7660-0061DF8C3CB6}"/>
              </a:ext>
            </a:extLst>
          </p:cNvPr>
          <p:cNvSpPr/>
          <p:nvPr/>
        </p:nvSpPr>
        <p:spPr>
          <a:xfrm>
            <a:off x="6843784" y="5967974"/>
            <a:ext cx="126000" cy="12600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D4DBEF4C-4CB2-EBEC-78D4-817FE3728DB6}"/>
              </a:ext>
            </a:extLst>
          </p:cNvPr>
          <p:cNvSpPr/>
          <p:nvPr/>
        </p:nvSpPr>
        <p:spPr>
          <a:xfrm>
            <a:off x="7031489" y="5967974"/>
            <a:ext cx="126000" cy="12600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E80A4910-F8F3-FD46-BF3B-00DBA7FA1C29}"/>
              </a:ext>
            </a:extLst>
          </p:cNvPr>
          <p:cNvSpPr/>
          <p:nvPr/>
        </p:nvSpPr>
        <p:spPr>
          <a:xfrm>
            <a:off x="7482875" y="6324600"/>
            <a:ext cx="126000" cy="12600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DE6DE86C-B166-AC47-E72A-BD0C96E16823}"/>
              </a:ext>
            </a:extLst>
          </p:cNvPr>
          <p:cNvSpPr/>
          <p:nvPr/>
        </p:nvSpPr>
        <p:spPr>
          <a:xfrm>
            <a:off x="7670580" y="6324600"/>
            <a:ext cx="126000" cy="12600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A99E689A-3F87-81C2-2D45-C10970DE156A}"/>
              </a:ext>
            </a:extLst>
          </p:cNvPr>
          <p:cNvSpPr/>
          <p:nvPr/>
        </p:nvSpPr>
        <p:spPr>
          <a:xfrm>
            <a:off x="7673162" y="6146287"/>
            <a:ext cx="126000" cy="12600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F3EFCCFA-582C-7F18-6F26-B1310046EB92}"/>
              </a:ext>
            </a:extLst>
          </p:cNvPr>
          <p:cNvSpPr/>
          <p:nvPr/>
        </p:nvSpPr>
        <p:spPr>
          <a:xfrm>
            <a:off x="8268813" y="6324600"/>
            <a:ext cx="126000" cy="12600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8E085D2D-6874-4F16-9CE5-B5E4F86E911F}"/>
              </a:ext>
            </a:extLst>
          </p:cNvPr>
          <p:cNvSpPr/>
          <p:nvPr/>
        </p:nvSpPr>
        <p:spPr>
          <a:xfrm>
            <a:off x="8083690" y="6146287"/>
            <a:ext cx="126000" cy="12600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69472DC6-54F2-CDCA-0655-9481BED17105}"/>
              </a:ext>
            </a:extLst>
          </p:cNvPr>
          <p:cNvSpPr/>
          <p:nvPr/>
        </p:nvSpPr>
        <p:spPr>
          <a:xfrm>
            <a:off x="8271395" y="6146287"/>
            <a:ext cx="126000" cy="12600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960ECE39-C627-25EF-D207-1ADF3496D432}"/>
              </a:ext>
            </a:extLst>
          </p:cNvPr>
          <p:cNvSpPr/>
          <p:nvPr/>
        </p:nvSpPr>
        <p:spPr>
          <a:xfrm>
            <a:off x="8081108" y="5967974"/>
            <a:ext cx="126000" cy="12600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1402833A-2C74-22D0-F998-0AAF18576A3A}"/>
              </a:ext>
            </a:extLst>
          </p:cNvPr>
          <p:cNvCxnSpPr>
            <a:cxnSpLocks/>
          </p:cNvCxnSpPr>
          <p:nvPr/>
        </p:nvCxnSpPr>
        <p:spPr>
          <a:xfrm flipH="1">
            <a:off x="8241287" y="5154192"/>
            <a:ext cx="1894372" cy="81378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163FD44D-BFC1-BE88-FB06-34C844388FBD}"/>
              </a:ext>
            </a:extLst>
          </p:cNvPr>
          <p:cNvSpPr txBox="1"/>
          <p:nvPr/>
        </p:nvSpPr>
        <p:spPr>
          <a:xfrm>
            <a:off x="8534400" y="4495800"/>
            <a:ext cx="38286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/>
              <a:t>Containers or </a:t>
            </a:r>
            <a:r>
              <a:rPr lang="it-IT" sz="3200" dirty="0" err="1"/>
              <a:t>VMs</a:t>
            </a:r>
            <a:endParaRPr lang="it-IT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B5E78A8-99A5-7ECD-5F1C-79C085542CAB}"/>
              </a:ext>
            </a:extLst>
          </p:cNvPr>
          <p:cNvCxnSpPr>
            <a:cxnSpLocks/>
            <a:stCxn id="51" idx="2"/>
            <a:endCxn id="35" idx="1"/>
          </p:cNvCxnSpPr>
          <p:nvPr/>
        </p:nvCxnSpPr>
        <p:spPr>
          <a:xfrm>
            <a:off x="1631928" y="5098157"/>
            <a:ext cx="2318785" cy="46444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64B63C93-F1DF-AA36-BE11-6A8B50D352FE}"/>
              </a:ext>
            </a:extLst>
          </p:cNvPr>
          <p:cNvSpPr txBox="1"/>
          <p:nvPr/>
        </p:nvSpPr>
        <p:spPr>
          <a:xfrm>
            <a:off x="500745" y="4174827"/>
            <a:ext cx="22623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IPs</a:t>
            </a:r>
            <a:r>
              <a:rPr lang="it-IT" dirty="0"/>
              <a:t> are </a:t>
            </a:r>
            <a:r>
              <a:rPr lang="it-IT" dirty="0" err="1"/>
              <a:t>assigned</a:t>
            </a:r>
            <a:r>
              <a:rPr lang="it-IT" dirty="0"/>
              <a:t> </a:t>
            </a:r>
            <a:r>
              <a:rPr lang="it-IT" dirty="0" err="1"/>
              <a:t>directly</a:t>
            </a:r>
            <a:r>
              <a:rPr lang="it-IT" dirty="0"/>
              <a:t> to the servers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7B95842E-92B2-788A-0BD0-2835D3BEE892}"/>
              </a:ext>
            </a:extLst>
          </p:cNvPr>
          <p:cNvCxnSpPr>
            <a:cxnSpLocks/>
            <a:stCxn id="60" idx="2"/>
            <a:endCxn id="25" idx="2"/>
          </p:cNvCxnSpPr>
          <p:nvPr/>
        </p:nvCxnSpPr>
        <p:spPr>
          <a:xfrm>
            <a:off x="1664583" y="3577344"/>
            <a:ext cx="2356918" cy="118390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91109D74-D1A4-A292-334B-2A10780AB720}"/>
              </a:ext>
            </a:extLst>
          </p:cNvPr>
          <p:cNvSpPr txBox="1"/>
          <p:nvPr/>
        </p:nvSpPr>
        <p:spPr>
          <a:xfrm>
            <a:off x="533400" y="2654014"/>
            <a:ext cx="22623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each</a:t>
            </a:r>
            <a:r>
              <a:rPr lang="it-IT" dirty="0"/>
              <a:t> </a:t>
            </a:r>
            <a:r>
              <a:rPr lang="it-IT" err="1"/>
              <a:t>Leaf</a:t>
            </a:r>
            <a:r>
              <a:rPr lang="it-IT" dirty="0"/>
              <a:t> </a:t>
            </a:r>
            <a:r>
              <a:rPr lang="it-IT" dirty="0" err="1"/>
              <a:t>announces</a:t>
            </a:r>
            <a:r>
              <a:rPr lang="it-IT" dirty="0"/>
              <a:t> </a:t>
            </a:r>
            <a:r>
              <a:rPr lang="it-IT" dirty="0" err="1"/>
              <a:t>its</a:t>
            </a:r>
            <a:r>
              <a:rPr lang="it-IT" dirty="0"/>
              <a:t> </a:t>
            </a:r>
            <a:r>
              <a:rPr lang="it-IT" dirty="0" err="1"/>
              <a:t>server’s</a:t>
            </a:r>
            <a:r>
              <a:rPr lang="it-IT" dirty="0"/>
              <a:t> </a:t>
            </a:r>
            <a:r>
              <a:rPr lang="it-IT" dirty="0" err="1"/>
              <a:t>prefix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231664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  <p:bldP spid="63" grpId="0" animBg="1"/>
      <p:bldP spid="211968" grpId="0" animBg="1"/>
      <p:bldP spid="211969" grpId="0" animBg="1"/>
      <p:bldP spid="211972" grpId="0" animBg="1"/>
      <p:bldP spid="211973" grpId="0" animBg="1"/>
      <p:bldP spid="211974" grpId="0" animBg="1"/>
      <p:bldP spid="211975" grpId="0" animBg="1"/>
      <p:bldP spid="211985" grpId="0"/>
      <p:bldP spid="211986" grpId="0" animBg="1"/>
      <p:bldP spid="211987" grpId="0" animBg="1"/>
      <p:bldP spid="211988" grpId="0" animBg="1"/>
      <p:bldP spid="211989" grpId="0" animBg="1"/>
      <p:bldP spid="211991" grpId="0" animBg="1"/>
      <p:bldP spid="211995" grpId="0" animBg="1"/>
      <p:bldP spid="211996" grpId="0" animBg="1"/>
      <p:bldP spid="211997" grpId="0" animBg="1"/>
      <p:bldP spid="211999" grpId="0" animBg="1"/>
      <p:bldP spid="212004" grpId="0" animBg="1"/>
      <p:bldP spid="212007" grpId="0" animBg="1"/>
      <p:bldP spid="212009" grpId="0" animBg="1"/>
      <p:bldP spid="212010" grpId="0" animBg="1"/>
      <p:bldP spid="212014" grpId="0" animBg="1"/>
      <p:bldP spid="212016" grpId="0" animBg="1"/>
      <p:bldP spid="212027" grpId="0" animBg="1"/>
      <p:bldP spid="212028" grpId="0" animBg="1"/>
      <p:bldP spid="212030" grpId="0" animBg="1"/>
      <p:bldP spid="64" grpId="0" animBg="1"/>
      <p:bldP spid="65" grpId="0" animBg="1"/>
      <p:bldP spid="68" grpId="0" animBg="1"/>
      <p:bldP spid="70" grpId="0" animBg="1"/>
      <p:bldP spid="71" grpId="0" animBg="1"/>
      <p:bldP spid="73" grpId="0" animBg="1"/>
      <p:bldP spid="74" grpId="0" animBg="1"/>
      <p:bldP spid="75" grpId="0" animBg="1"/>
      <p:bldP spid="76" grpId="0" animBg="1"/>
      <p:bldP spid="78" grpId="0" animBg="1"/>
      <p:bldP spid="82" grpId="0" animBg="1"/>
      <p:bldP spid="83" grpId="0" animBg="1"/>
      <p:bldP spid="84" grpId="0" animBg="1"/>
      <p:bldP spid="85" grpId="0" animBg="1"/>
      <p:bldP spid="88" grpId="0"/>
      <p:bldP spid="51" grpId="0"/>
      <p:bldP spid="60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C9DC04-95E5-0E1F-768E-D5697CAB2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disadvantages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24B1DB-3A6E-AF69-DDBF-15EF2A98DF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containers/VMs share the same IP prefix of the server</a:t>
            </a:r>
          </a:p>
          <a:p>
            <a:pPr lvl="1"/>
            <a:r>
              <a:rPr lang="en-GB" dirty="0"/>
              <a:t>no possibility to move containers between servers without IP remapping</a:t>
            </a:r>
          </a:p>
          <a:p>
            <a:r>
              <a:rPr lang="en-GB" dirty="0"/>
              <a:t>tenants must follow the IP plan of the data </a:t>
            </a:r>
            <a:r>
              <a:rPr lang="en-GB" dirty="0" err="1"/>
              <a:t>center</a:t>
            </a:r>
            <a:endParaRPr lang="en-GB" dirty="0"/>
          </a:p>
          <a:p>
            <a:pPr lvl="1"/>
            <a:r>
              <a:rPr lang="en-GB"/>
              <a:t>cannot expose </a:t>
            </a:r>
            <a:r>
              <a:rPr lang="en-GB" dirty="0"/>
              <a:t>containers </a:t>
            </a:r>
            <a:r>
              <a:rPr lang="en-GB"/>
              <a:t>with</a:t>
            </a:r>
            <a:r>
              <a:rPr lang="en-GB" dirty="0"/>
              <a:t> custom IPs</a:t>
            </a:r>
          </a:p>
          <a:p>
            <a:r>
              <a:rPr lang="en-GB" dirty="0"/>
              <a:t>there is no isolation between </a:t>
            </a:r>
          </a:p>
          <a:p>
            <a:pPr lvl="1"/>
            <a:r>
              <a:rPr lang="en-GB" dirty="0"/>
              <a:t>the data </a:t>
            </a:r>
            <a:r>
              <a:rPr lang="en-GB" dirty="0" err="1"/>
              <a:t>center</a:t>
            </a:r>
            <a:r>
              <a:rPr lang="en-GB" dirty="0"/>
              <a:t> traffic and the tenants traffic</a:t>
            </a:r>
          </a:p>
          <a:p>
            <a:pPr lvl="1"/>
            <a:r>
              <a:rPr lang="en-GB" dirty="0"/>
              <a:t>different tenants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2474796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6E00F21-2EED-F411-6926-86EF252DB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basic Fat-Tree lab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89D0B73E-A645-D839-626B-E013F7AB417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hands on </a:t>
            </a:r>
            <a:r>
              <a:rPr lang="en-GB" dirty="0" err="1"/>
              <a:t>Kathará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6619607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33403A-4EAC-5397-8FC6-BB65E9471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lab pre-conditions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47C83C-FE13-E6B4-D784-AAB7B5F840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3"/>
            <a:ext cx="10972800" cy="4525963"/>
          </a:xfrm>
        </p:spPr>
        <p:txBody>
          <a:bodyPr/>
          <a:lstStyle/>
          <a:p>
            <a:r>
              <a:rPr lang="en-GB"/>
              <a:t>Linux and macOS</a:t>
            </a:r>
          </a:p>
          <a:p>
            <a:pPr lvl="1"/>
            <a:r>
              <a:rPr lang="en-GB"/>
              <a:t>no specific requirement</a:t>
            </a:r>
          </a:p>
          <a:p>
            <a:r>
              <a:rPr lang="en-GB"/>
              <a:t>Windows</a:t>
            </a:r>
          </a:p>
          <a:p>
            <a:pPr lvl="1"/>
            <a:r>
              <a:rPr lang="en-GB"/>
              <a:t>WSL </a:t>
            </a:r>
            <a:r>
              <a:rPr lang="en-GB" dirty="0"/>
              <a:t>2</a:t>
            </a:r>
            <a:r>
              <a:rPr lang="en-GB"/>
              <a:t> does not support Multi-Path</a:t>
            </a:r>
            <a:endParaRPr lang="en-GB" dirty="0"/>
          </a:p>
          <a:p>
            <a:pPr lvl="1"/>
            <a:r>
              <a:rPr lang="en-GB"/>
              <a:t>need to fallback to Hyper-V Docker backend</a:t>
            </a:r>
            <a:endParaRPr lang="en-GB" dirty="0"/>
          </a:p>
          <a:p>
            <a:pPr lvl="2"/>
            <a:r>
              <a:rPr lang="en-GB"/>
              <a:t>open Docker Desktop and go to Settings (cog in the top-right corner)</a:t>
            </a:r>
          </a:p>
          <a:p>
            <a:pPr lvl="2"/>
            <a:r>
              <a:rPr lang="en-GB"/>
              <a:t>unselect the “Use the WSL 2 based engine” checkbox</a:t>
            </a:r>
          </a:p>
          <a:p>
            <a:pPr lvl="2"/>
            <a:r>
              <a:rPr lang="en-GB"/>
              <a:t>click “Apply &amp; restart” </a:t>
            </a:r>
          </a:p>
          <a:p>
            <a:pPr lvl="1"/>
            <a:r>
              <a:rPr lang="en-GB"/>
              <a:t>or create a VM with a Linux distribution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7230578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33403A-4EAC-5397-8FC6-BB65E9471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naming convention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47C83C-FE13-E6B4-D784-AAB7B5F840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3"/>
            <a:ext cx="5257800" cy="4525963"/>
          </a:xfrm>
        </p:spPr>
        <p:txBody>
          <a:bodyPr/>
          <a:lstStyle/>
          <a:p>
            <a:r>
              <a:rPr lang="en-GB" err="1"/>
              <a:t>tof_x_y_z</a:t>
            </a:r>
            <a:endParaRPr lang="en-GB"/>
          </a:p>
          <a:p>
            <a:pPr lvl="1"/>
            <a:r>
              <a:rPr lang="en-GB"/>
              <a:t>x: plane number</a:t>
            </a:r>
          </a:p>
          <a:p>
            <a:pPr lvl="1"/>
            <a:r>
              <a:rPr lang="en-GB"/>
              <a:t>y: level, always 2</a:t>
            </a:r>
          </a:p>
          <a:p>
            <a:pPr lvl="1"/>
            <a:r>
              <a:rPr lang="en-GB"/>
              <a:t>z: </a:t>
            </a:r>
            <a:r>
              <a:rPr lang="en-GB" err="1"/>
              <a:t>ToF</a:t>
            </a:r>
            <a:r>
              <a:rPr lang="en-GB"/>
              <a:t> number</a:t>
            </a:r>
          </a:p>
          <a:p>
            <a:r>
              <a:rPr lang="en-GB" err="1"/>
              <a:t>spine_x_y_z</a:t>
            </a:r>
            <a:endParaRPr lang="en-GB"/>
          </a:p>
          <a:p>
            <a:pPr lvl="1"/>
            <a:r>
              <a:rPr lang="en-GB"/>
              <a:t>x: </a:t>
            </a:r>
            <a:r>
              <a:rPr lang="en-GB" err="1"/>
              <a:t>PoD</a:t>
            </a:r>
            <a:r>
              <a:rPr lang="en-GB"/>
              <a:t> number</a:t>
            </a:r>
          </a:p>
          <a:p>
            <a:pPr lvl="1"/>
            <a:r>
              <a:rPr lang="en-GB"/>
              <a:t>y: level, always 1</a:t>
            </a:r>
          </a:p>
          <a:p>
            <a:pPr lvl="1"/>
            <a:r>
              <a:rPr lang="en-GB"/>
              <a:t>z: Spine number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BF3A015-0DEF-B6CD-7D89-328F51CAF106}"/>
              </a:ext>
            </a:extLst>
          </p:cNvPr>
          <p:cNvSpPr txBox="1">
            <a:spLocks/>
          </p:cNvSpPr>
          <p:nvPr/>
        </p:nvSpPr>
        <p:spPr bwMode="auto">
          <a:xfrm>
            <a:off x="5867400" y="1600203"/>
            <a:ext cx="57150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8" indent="-34290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69" indent="-28575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</a:defRPr>
            </a:lvl2pPr>
            <a:lvl3pPr marL="1143028" indent="-22860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CC00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3pPr>
            <a:lvl4pPr marL="1600240" indent="-228606" algn="l" rtl="0" eaLnBrk="1" fontAlgn="base" hangingPunct="1">
              <a:spcBef>
                <a:spcPct val="20000"/>
              </a:spcBef>
              <a:spcAft>
                <a:spcPct val="0"/>
              </a:spcAft>
              <a:buSzPct val="7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</a:defRPr>
            </a:lvl4pPr>
            <a:lvl5pPr marL="2057452" indent="-228606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5pPr>
            <a:lvl6pPr marL="2514663" indent="-228606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6pPr>
            <a:lvl7pPr marL="2971874" indent="-228606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7pPr>
            <a:lvl8pPr marL="3429086" indent="-228606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8pPr>
            <a:lvl9pPr marL="3886297" indent="-228606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GB" kern="0" err="1"/>
              <a:t>leaf_x_y_z</a:t>
            </a:r>
            <a:endParaRPr lang="en-GB" kern="0"/>
          </a:p>
          <a:p>
            <a:pPr lvl="1"/>
            <a:r>
              <a:rPr lang="en-GB" kern="0"/>
              <a:t>x: </a:t>
            </a:r>
            <a:r>
              <a:rPr lang="en-GB" kern="0" err="1"/>
              <a:t>PoD</a:t>
            </a:r>
            <a:r>
              <a:rPr lang="en-GB" kern="0"/>
              <a:t> number</a:t>
            </a:r>
          </a:p>
          <a:p>
            <a:pPr lvl="1"/>
            <a:r>
              <a:rPr lang="en-GB" kern="0"/>
              <a:t>y: level, always 0</a:t>
            </a:r>
          </a:p>
          <a:p>
            <a:pPr lvl="1"/>
            <a:r>
              <a:rPr lang="en-GB" kern="0"/>
              <a:t>z: Leaf number</a:t>
            </a:r>
          </a:p>
          <a:p>
            <a:r>
              <a:rPr lang="en-GB" kern="0" err="1"/>
              <a:t>server_x_y_z</a:t>
            </a:r>
            <a:endParaRPr lang="en-GB" kern="0"/>
          </a:p>
          <a:p>
            <a:pPr lvl="1"/>
            <a:r>
              <a:rPr lang="en-GB" kern="0"/>
              <a:t>x: </a:t>
            </a:r>
            <a:r>
              <a:rPr lang="en-GB" kern="0" err="1"/>
              <a:t>PoD</a:t>
            </a:r>
            <a:r>
              <a:rPr lang="en-GB" kern="0"/>
              <a:t> number</a:t>
            </a:r>
          </a:p>
          <a:p>
            <a:pPr lvl="1"/>
            <a:r>
              <a:rPr lang="en-GB" kern="0"/>
              <a:t>y: corresponding Leaf number</a:t>
            </a:r>
          </a:p>
          <a:p>
            <a:pPr lvl="1"/>
            <a:r>
              <a:rPr lang="en-GB" kern="0"/>
              <a:t>z: server number</a:t>
            </a:r>
          </a:p>
        </p:txBody>
      </p:sp>
    </p:spTree>
    <p:extLst>
      <p:ext uri="{BB962C8B-B14F-4D97-AF65-F5344CB8AC3E}">
        <p14:creationId xmlns:p14="http://schemas.microsoft.com/office/powerpoint/2010/main" val="41007858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1F9DC0-3A5A-D934-45E0-372CD9017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Equal-Cost Multi-Path (ECMP)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6917B1-213E-6B87-DB3A-1E2428C8CF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/>
              <a:t>a </a:t>
            </a:r>
            <a:r>
              <a:rPr lang="en-GB" dirty="0"/>
              <a:t>specific </a:t>
            </a:r>
            <a:r>
              <a:rPr lang="en-GB"/>
              <a:t>approach to </a:t>
            </a:r>
            <a:r>
              <a:rPr lang="en-GB" dirty="0"/>
              <a:t>Multi-Path</a:t>
            </a:r>
          </a:p>
          <a:p>
            <a:r>
              <a:rPr lang="en-GB"/>
              <a:t>exploits paths to </a:t>
            </a:r>
            <a:r>
              <a:rPr lang="en-GB" dirty="0"/>
              <a:t>the same destination </a:t>
            </a:r>
            <a:r>
              <a:rPr lang="en-GB"/>
              <a:t>that </a:t>
            </a:r>
            <a:r>
              <a:rPr lang="en-GB" dirty="0"/>
              <a:t>have the same “cost”</a:t>
            </a:r>
          </a:p>
          <a:p>
            <a:pPr lvl="1"/>
            <a:r>
              <a:rPr lang="en-GB" dirty="0"/>
              <a:t>e.g., same IGP cost, same number of hops</a:t>
            </a:r>
          </a:p>
          <a:p>
            <a:r>
              <a:rPr lang="en-GB"/>
              <a:t>allows </a:t>
            </a:r>
            <a:r>
              <a:rPr lang="en-GB" dirty="0"/>
              <a:t>to choose </a:t>
            </a:r>
            <a:r>
              <a:rPr lang="en-GB"/>
              <a:t>among the</a:t>
            </a:r>
            <a:r>
              <a:rPr lang="en-GB" dirty="0"/>
              <a:t> available paths in a uniform way</a:t>
            </a:r>
          </a:p>
          <a:p>
            <a:r>
              <a:rPr lang="en-GB" dirty="0"/>
              <a:t>often used in Fat-Tree data </a:t>
            </a:r>
            <a:r>
              <a:rPr lang="en-GB" dirty="0" err="1"/>
              <a:t>centers</a:t>
            </a:r>
            <a:endParaRPr lang="en-GB" dirty="0"/>
          </a:p>
          <a:p>
            <a:pPr lvl="1"/>
            <a:r>
              <a:rPr lang="en-GB" dirty="0"/>
              <a:t>we’ll get there in a couple of slides</a:t>
            </a:r>
          </a:p>
        </p:txBody>
      </p:sp>
    </p:spTree>
    <p:extLst>
      <p:ext uri="{BB962C8B-B14F-4D97-AF65-F5344CB8AC3E}">
        <p14:creationId xmlns:p14="http://schemas.microsoft.com/office/powerpoint/2010/main" val="198181508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Line 66">
            <a:extLst>
              <a:ext uri="{FF2B5EF4-FFF2-40B4-BE49-F238E27FC236}">
                <a16:creationId xmlns:a16="http://schemas.microsoft.com/office/drawing/2014/main" id="{157804A6-BD9D-1A1E-2CF2-79DE218F255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0094195" y="4503847"/>
            <a:ext cx="837518" cy="552159"/>
          </a:xfrm>
          <a:prstGeom prst="line">
            <a:avLst/>
          </a:prstGeom>
          <a:noFill/>
          <a:ln w="19050">
            <a:solidFill>
              <a:srgbClr val="5F5F5F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it-IT" b="1"/>
          </a:p>
        </p:txBody>
      </p:sp>
      <p:sp>
        <p:nvSpPr>
          <p:cNvPr id="108" name="Line 66">
            <a:extLst>
              <a:ext uri="{FF2B5EF4-FFF2-40B4-BE49-F238E27FC236}">
                <a16:creationId xmlns:a16="http://schemas.microsoft.com/office/drawing/2014/main" id="{E0DB6AA3-5691-8917-EAF8-D948CD2D34B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0773916" y="4860351"/>
            <a:ext cx="475055" cy="310425"/>
          </a:xfrm>
          <a:prstGeom prst="line">
            <a:avLst/>
          </a:prstGeom>
          <a:noFill/>
          <a:ln w="19050">
            <a:solidFill>
              <a:srgbClr val="5F5F5F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it-IT"/>
          </a:p>
        </p:txBody>
      </p:sp>
      <p:sp>
        <p:nvSpPr>
          <p:cNvPr id="107" name="Line 66">
            <a:extLst>
              <a:ext uri="{FF2B5EF4-FFF2-40B4-BE49-F238E27FC236}">
                <a16:creationId xmlns:a16="http://schemas.microsoft.com/office/drawing/2014/main" id="{C2A13392-8F3E-007D-6891-5FB2E3A18E8B}"/>
              </a:ext>
            </a:extLst>
          </p:cNvPr>
          <p:cNvSpPr>
            <a:spLocks noChangeShapeType="1"/>
          </p:cNvSpPr>
          <p:nvPr/>
        </p:nvSpPr>
        <p:spPr bwMode="auto">
          <a:xfrm>
            <a:off x="7453766" y="4942347"/>
            <a:ext cx="553121" cy="213315"/>
          </a:xfrm>
          <a:prstGeom prst="line">
            <a:avLst/>
          </a:prstGeom>
          <a:noFill/>
          <a:ln w="19050">
            <a:solidFill>
              <a:srgbClr val="5F5F5F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it-IT"/>
          </a:p>
        </p:txBody>
      </p:sp>
      <p:sp>
        <p:nvSpPr>
          <p:cNvPr id="106" name="Line 66">
            <a:extLst>
              <a:ext uri="{FF2B5EF4-FFF2-40B4-BE49-F238E27FC236}">
                <a16:creationId xmlns:a16="http://schemas.microsoft.com/office/drawing/2014/main" id="{EBBE7994-50C2-EE78-A1BE-13AFF532503D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7335318" y="4596876"/>
            <a:ext cx="1294400" cy="558786"/>
          </a:xfrm>
          <a:prstGeom prst="line">
            <a:avLst/>
          </a:prstGeom>
          <a:noFill/>
          <a:ln w="19050">
            <a:solidFill>
              <a:srgbClr val="5F5F5F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it-IT"/>
          </a:p>
        </p:txBody>
      </p:sp>
      <p:sp>
        <p:nvSpPr>
          <p:cNvPr id="103" name="Line 66">
            <a:extLst>
              <a:ext uri="{FF2B5EF4-FFF2-40B4-BE49-F238E27FC236}">
                <a16:creationId xmlns:a16="http://schemas.microsoft.com/office/drawing/2014/main" id="{ACF97EE2-DED2-EDBC-C04A-47545CD8CA4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823897" y="4942347"/>
            <a:ext cx="344978" cy="223256"/>
          </a:xfrm>
          <a:prstGeom prst="line">
            <a:avLst/>
          </a:prstGeom>
          <a:noFill/>
          <a:ln w="19050">
            <a:solidFill>
              <a:srgbClr val="5F5F5F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it-IT"/>
          </a:p>
        </p:txBody>
      </p:sp>
      <p:sp>
        <p:nvSpPr>
          <p:cNvPr id="102" name="Line 66">
            <a:extLst>
              <a:ext uri="{FF2B5EF4-FFF2-40B4-BE49-F238E27FC236}">
                <a16:creationId xmlns:a16="http://schemas.microsoft.com/office/drawing/2014/main" id="{1BE98201-31A6-1220-9BD8-5DA0CA86DDA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183453" y="4574486"/>
            <a:ext cx="985422" cy="546698"/>
          </a:xfrm>
          <a:prstGeom prst="line">
            <a:avLst/>
          </a:prstGeom>
          <a:noFill/>
          <a:ln w="19050">
            <a:solidFill>
              <a:srgbClr val="5F5F5F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it-IT"/>
          </a:p>
        </p:txBody>
      </p:sp>
      <p:sp>
        <p:nvSpPr>
          <p:cNvPr id="101" name="Line 66">
            <a:extLst>
              <a:ext uri="{FF2B5EF4-FFF2-40B4-BE49-F238E27FC236}">
                <a16:creationId xmlns:a16="http://schemas.microsoft.com/office/drawing/2014/main" id="{6E7ED664-9F10-30E9-0B89-E7EDF4E4D8F6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1631200" y="4917161"/>
            <a:ext cx="466604" cy="128155"/>
          </a:xfrm>
          <a:prstGeom prst="line">
            <a:avLst/>
          </a:prstGeom>
          <a:noFill/>
          <a:ln w="19050">
            <a:solidFill>
              <a:srgbClr val="5F5F5F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it-IT"/>
          </a:p>
        </p:txBody>
      </p:sp>
      <p:sp>
        <p:nvSpPr>
          <p:cNvPr id="100" name="Line 66">
            <a:extLst>
              <a:ext uri="{FF2B5EF4-FFF2-40B4-BE49-F238E27FC236}">
                <a16:creationId xmlns:a16="http://schemas.microsoft.com/office/drawing/2014/main" id="{4E05C75A-97CC-E9B1-0D74-418BAD9E3339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1584145" y="4671473"/>
            <a:ext cx="1243490" cy="449711"/>
          </a:xfrm>
          <a:prstGeom prst="line">
            <a:avLst/>
          </a:prstGeom>
          <a:noFill/>
          <a:ln w="19050">
            <a:solidFill>
              <a:srgbClr val="5F5F5F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it-IT"/>
          </a:p>
        </p:txBody>
      </p:sp>
      <p:sp>
        <p:nvSpPr>
          <p:cNvPr id="647" name="Line 66">
            <a:extLst>
              <a:ext uri="{FF2B5EF4-FFF2-40B4-BE49-F238E27FC236}">
                <a16:creationId xmlns:a16="http://schemas.microsoft.com/office/drawing/2014/main" id="{EF18C188-E3BB-A319-4876-004106C97C0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974551" y="2241069"/>
            <a:ext cx="520001" cy="482203"/>
          </a:xfrm>
          <a:prstGeom prst="line">
            <a:avLst/>
          </a:prstGeom>
          <a:noFill/>
          <a:ln w="19050">
            <a:solidFill>
              <a:srgbClr val="5F5F5F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it-IT"/>
          </a:p>
        </p:txBody>
      </p:sp>
      <p:sp>
        <p:nvSpPr>
          <p:cNvPr id="646" name="Line 66">
            <a:extLst>
              <a:ext uri="{FF2B5EF4-FFF2-40B4-BE49-F238E27FC236}">
                <a16:creationId xmlns:a16="http://schemas.microsoft.com/office/drawing/2014/main" id="{DE2E70C5-BC15-F61F-D425-903AC0D66A4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591141" y="1853717"/>
            <a:ext cx="969442" cy="855215"/>
          </a:xfrm>
          <a:prstGeom prst="line">
            <a:avLst/>
          </a:prstGeom>
          <a:noFill/>
          <a:ln w="19050">
            <a:solidFill>
              <a:srgbClr val="5F5F5F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it-IT"/>
          </a:p>
        </p:txBody>
      </p:sp>
      <p:sp>
        <p:nvSpPr>
          <p:cNvPr id="645" name="Line 66">
            <a:extLst>
              <a:ext uri="{FF2B5EF4-FFF2-40B4-BE49-F238E27FC236}">
                <a16:creationId xmlns:a16="http://schemas.microsoft.com/office/drawing/2014/main" id="{05B415A9-EACA-BD73-DF52-5F051E8DC0C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965607" y="1568698"/>
            <a:ext cx="1514258" cy="1175730"/>
          </a:xfrm>
          <a:prstGeom prst="line">
            <a:avLst/>
          </a:prstGeom>
          <a:noFill/>
          <a:ln w="19050">
            <a:solidFill>
              <a:srgbClr val="5F5F5F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it-IT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92EA44-8400-E504-CF36-C18354401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lab topology</a:t>
            </a:r>
          </a:p>
        </p:txBody>
      </p:sp>
      <p:sp>
        <p:nvSpPr>
          <p:cNvPr id="4" name="AutoShape 118">
            <a:extLst>
              <a:ext uri="{FF2B5EF4-FFF2-40B4-BE49-F238E27FC236}">
                <a16:creationId xmlns:a16="http://schemas.microsoft.com/office/drawing/2014/main" id="{6EECCFE6-3E69-DCD3-D7A3-A73CF80760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74490" y="1434337"/>
            <a:ext cx="2838166" cy="668869"/>
          </a:xfrm>
          <a:prstGeom prst="roundRect">
            <a:avLst>
              <a:gd name="adj" fmla="val 31509"/>
            </a:avLst>
          </a:prstGeom>
          <a:solidFill>
            <a:srgbClr val="FFFF00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en-GB"/>
          </a:p>
        </p:txBody>
      </p:sp>
      <p:sp>
        <p:nvSpPr>
          <p:cNvPr id="5" name="AutoShape 8">
            <a:extLst>
              <a:ext uri="{FF2B5EF4-FFF2-40B4-BE49-F238E27FC236}">
                <a16:creationId xmlns:a16="http://schemas.microsoft.com/office/drawing/2014/main" id="{A61CFDCE-3CB9-DC3A-CB1C-3B950F567A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03568" y="4183176"/>
            <a:ext cx="1361031" cy="668869"/>
          </a:xfrm>
          <a:prstGeom prst="roundRect">
            <a:avLst>
              <a:gd name="adj" fmla="val 31509"/>
            </a:avLst>
          </a:prstGeom>
          <a:solidFill>
            <a:srgbClr val="000066">
              <a:alpha val="25000"/>
            </a:srgbClr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en-GB"/>
          </a:p>
        </p:txBody>
      </p:sp>
      <p:sp>
        <p:nvSpPr>
          <p:cNvPr id="6" name="AutoShape 9">
            <a:extLst>
              <a:ext uri="{FF2B5EF4-FFF2-40B4-BE49-F238E27FC236}">
                <a16:creationId xmlns:a16="http://schemas.microsoft.com/office/drawing/2014/main" id="{F8743A21-3F33-C0E3-9AB0-8B0A403D8A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48147" y="4183275"/>
            <a:ext cx="1261303" cy="668869"/>
          </a:xfrm>
          <a:prstGeom prst="roundRect">
            <a:avLst>
              <a:gd name="adj" fmla="val 31509"/>
            </a:avLst>
          </a:prstGeom>
          <a:solidFill>
            <a:srgbClr val="000066">
              <a:alpha val="50000"/>
            </a:srgbClr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en-GB"/>
          </a:p>
        </p:txBody>
      </p:sp>
      <p:sp>
        <p:nvSpPr>
          <p:cNvPr id="7" name="AutoShape 10">
            <a:extLst>
              <a:ext uri="{FF2B5EF4-FFF2-40B4-BE49-F238E27FC236}">
                <a16:creationId xmlns:a16="http://schemas.microsoft.com/office/drawing/2014/main" id="{C5EB52B5-59E6-8513-7A46-65DA236D34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35768" y="4191482"/>
            <a:ext cx="1315834" cy="668869"/>
          </a:xfrm>
          <a:prstGeom prst="roundRect">
            <a:avLst>
              <a:gd name="adj" fmla="val 31509"/>
            </a:avLst>
          </a:prstGeom>
          <a:solidFill>
            <a:srgbClr val="006600">
              <a:alpha val="25000"/>
            </a:srgbClr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en-GB"/>
          </a:p>
        </p:txBody>
      </p:sp>
      <p:sp>
        <p:nvSpPr>
          <p:cNvPr id="8" name="AutoShape 11">
            <a:extLst>
              <a:ext uri="{FF2B5EF4-FFF2-40B4-BE49-F238E27FC236}">
                <a16:creationId xmlns:a16="http://schemas.microsoft.com/office/drawing/2014/main" id="{5CE8F996-1A73-8FCA-2758-400374FB56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52309" y="4191482"/>
            <a:ext cx="1321666" cy="668869"/>
          </a:xfrm>
          <a:prstGeom prst="roundRect">
            <a:avLst>
              <a:gd name="adj" fmla="val 31509"/>
            </a:avLst>
          </a:prstGeom>
          <a:solidFill>
            <a:srgbClr val="006600">
              <a:alpha val="50000"/>
            </a:srgbClr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en-GB"/>
          </a:p>
        </p:txBody>
      </p:sp>
      <p:sp>
        <p:nvSpPr>
          <p:cNvPr id="9" name="AutoShape 14">
            <a:extLst>
              <a:ext uri="{FF2B5EF4-FFF2-40B4-BE49-F238E27FC236}">
                <a16:creationId xmlns:a16="http://schemas.microsoft.com/office/drawing/2014/main" id="{D68D9CDA-FCA0-5D12-6BD7-BCE1B47A36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64490" y="3077377"/>
            <a:ext cx="2886301" cy="668869"/>
          </a:xfrm>
          <a:prstGeom prst="roundRect">
            <a:avLst>
              <a:gd name="adj" fmla="val 31509"/>
            </a:avLst>
          </a:prstGeom>
          <a:solidFill>
            <a:srgbClr val="CCFF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en-GB"/>
          </a:p>
        </p:txBody>
      </p:sp>
      <p:sp>
        <p:nvSpPr>
          <p:cNvPr id="10" name="AutoShape 15">
            <a:extLst>
              <a:ext uri="{FF2B5EF4-FFF2-40B4-BE49-F238E27FC236}">
                <a16:creationId xmlns:a16="http://schemas.microsoft.com/office/drawing/2014/main" id="{9E4EAF1F-F610-D9DA-92DD-DDFC21F1C3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8738" y="3040935"/>
            <a:ext cx="2813833" cy="668869"/>
          </a:xfrm>
          <a:prstGeom prst="roundRect">
            <a:avLst>
              <a:gd name="adj" fmla="val 31509"/>
            </a:avLst>
          </a:prstGeom>
          <a:solidFill>
            <a:srgbClr val="CCFF99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en-GB"/>
          </a:p>
        </p:txBody>
      </p:sp>
      <p:cxnSp>
        <p:nvCxnSpPr>
          <p:cNvPr id="15" name="AutoShape 30">
            <a:extLst>
              <a:ext uri="{FF2B5EF4-FFF2-40B4-BE49-F238E27FC236}">
                <a16:creationId xmlns:a16="http://schemas.microsoft.com/office/drawing/2014/main" id="{BE767603-537D-CA00-2B02-856BCA293FE2}"/>
              </a:ext>
            </a:extLst>
          </p:cNvPr>
          <p:cNvCxnSpPr>
            <a:cxnSpLocks noChangeShapeType="1"/>
            <a:stCxn id="549" idx="3"/>
          </p:cNvCxnSpPr>
          <p:nvPr/>
        </p:nvCxnSpPr>
        <p:spPr bwMode="auto">
          <a:xfrm>
            <a:off x="5231085" y="1987153"/>
            <a:ext cx="3106296" cy="1179528"/>
          </a:xfrm>
          <a:prstGeom prst="straightConnector1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" name="AutoShape 32">
            <a:extLst>
              <a:ext uri="{FF2B5EF4-FFF2-40B4-BE49-F238E27FC236}">
                <a16:creationId xmlns:a16="http://schemas.microsoft.com/office/drawing/2014/main" id="{4E26D0CE-573B-9963-B365-E4D830E83BA2}"/>
              </a:ext>
            </a:extLst>
          </p:cNvPr>
          <p:cNvCxnSpPr>
            <a:cxnSpLocks noChangeShapeType="1"/>
            <a:stCxn id="549" idx="3"/>
          </p:cNvCxnSpPr>
          <p:nvPr/>
        </p:nvCxnSpPr>
        <p:spPr bwMode="auto">
          <a:xfrm flipH="1">
            <a:off x="4386353" y="1987153"/>
            <a:ext cx="844732" cy="1194643"/>
          </a:xfrm>
          <a:prstGeom prst="straightConnector1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AutoShape 33">
            <a:extLst>
              <a:ext uri="{FF2B5EF4-FFF2-40B4-BE49-F238E27FC236}">
                <a16:creationId xmlns:a16="http://schemas.microsoft.com/office/drawing/2014/main" id="{77B0BD15-3F5C-3A6A-854B-6A969D9E6AFC}"/>
              </a:ext>
            </a:extLst>
          </p:cNvPr>
          <p:cNvCxnSpPr>
            <a:cxnSpLocks noChangeShapeType="1"/>
            <a:stCxn id="549" idx="3"/>
          </p:cNvCxnSpPr>
          <p:nvPr/>
        </p:nvCxnSpPr>
        <p:spPr bwMode="auto">
          <a:xfrm>
            <a:off x="5231085" y="1987153"/>
            <a:ext cx="4863111" cy="1179528"/>
          </a:xfrm>
          <a:prstGeom prst="straightConnector1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AutoShape 40">
            <a:extLst>
              <a:ext uri="{FF2B5EF4-FFF2-40B4-BE49-F238E27FC236}">
                <a16:creationId xmlns:a16="http://schemas.microsoft.com/office/drawing/2014/main" id="{DAEF3713-5B4E-9839-91B9-FEADBD403F56}"/>
              </a:ext>
            </a:extLst>
          </p:cNvPr>
          <p:cNvCxnSpPr>
            <a:cxnSpLocks noChangeShapeType="1"/>
            <a:stCxn id="549" idx="3"/>
          </p:cNvCxnSpPr>
          <p:nvPr/>
        </p:nvCxnSpPr>
        <p:spPr bwMode="auto">
          <a:xfrm flipH="1">
            <a:off x="2682511" y="1987153"/>
            <a:ext cx="2548574" cy="1178612"/>
          </a:xfrm>
          <a:prstGeom prst="straightConnector1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AutoShape 51">
            <a:extLst>
              <a:ext uri="{FF2B5EF4-FFF2-40B4-BE49-F238E27FC236}">
                <a16:creationId xmlns:a16="http://schemas.microsoft.com/office/drawing/2014/main" id="{ED153B9B-2310-4143-BDD4-F46EF6E30536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2682511" y="3628816"/>
            <a:ext cx="1712393" cy="674244"/>
          </a:xfrm>
          <a:prstGeom prst="straightConnector1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AutoShape 52">
            <a:extLst>
              <a:ext uri="{FF2B5EF4-FFF2-40B4-BE49-F238E27FC236}">
                <a16:creationId xmlns:a16="http://schemas.microsoft.com/office/drawing/2014/main" id="{F16C2346-3188-1100-D5B1-EAF507DF3554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4386353" y="3644847"/>
            <a:ext cx="8551" cy="658213"/>
          </a:xfrm>
          <a:prstGeom prst="straightConnector1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AutoShape 53">
            <a:extLst>
              <a:ext uri="{FF2B5EF4-FFF2-40B4-BE49-F238E27FC236}">
                <a16:creationId xmlns:a16="http://schemas.microsoft.com/office/drawing/2014/main" id="{F189DBB4-2480-14BE-560C-86E4B2D54ACF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2682511" y="3628816"/>
            <a:ext cx="1938" cy="681684"/>
          </a:xfrm>
          <a:prstGeom prst="straightConnector1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" name="AutoShape 54">
            <a:extLst>
              <a:ext uri="{FF2B5EF4-FFF2-40B4-BE49-F238E27FC236}">
                <a16:creationId xmlns:a16="http://schemas.microsoft.com/office/drawing/2014/main" id="{B28434CA-1651-F3B3-4A27-242A384D6E02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2684449" y="3644847"/>
            <a:ext cx="1701904" cy="665653"/>
          </a:xfrm>
          <a:prstGeom prst="straightConnector1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8" name="AutoShape 55">
            <a:extLst>
              <a:ext uri="{FF2B5EF4-FFF2-40B4-BE49-F238E27FC236}">
                <a16:creationId xmlns:a16="http://schemas.microsoft.com/office/drawing/2014/main" id="{A02BA591-1CA9-AC3B-C491-57B4FAAA3B2A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8337381" y="3629732"/>
            <a:ext cx="1766118" cy="656352"/>
          </a:xfrm>
          <a:prstGeom prst="straightConnector1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9" name="AutoShape 56">
            <a:extLst>
              <a:ext uri="{FF2B5EF4-FFF2-40B4-BE49-F238E27FC236}">
                <a16:creationId xmlns:a16="http://schemas.microsoft.com/office/drawing/2014/main" id="{29783F1E-0194-6CAD-DCED-D44EC6150291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10094196" y="3629732"/>
            <a:ext cx="9303" cy="656352"/>
          </a:xfrm>
          <a:prstGeom prst="straightConnector1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" name="AutoShape 57">
            <a:extLst>
              <a:ext uri="{FF2B5EF4-FFF2-40B4-BE49-F238E27FC236}">
                <a16:creationId xmlns:a16="http://schemas.microsoft.com/office/drawing/2014/main" id="{8BF62981-E0E6-93B5-1963-153EDB5772D2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8337381" y="3629732"/>
            <a:ext cx="5039" cy="665121"/>
          </a:xfrm>
          <a:prstGeom prst="straightConnector1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" name="AutoShape 58">
            <a:extLst>
              <a:ext uri="{FF2B5EF4-FFF2-40B4-BE49-F238E27FC236}">
                <a16:creationId xmlns:a16="http://schemas.microsoft.com/office/drawing/2014/main" id="{1AA979D0-F8F6-D87A-A54B-3A1F67CAEAE0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8342420" y="3629732"/>
            <a:ext cx="1751776" cy="665121"/>
          </a:xfrm>
          <a:prstGeom prst="straightConnector1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2" name="Line 71">
            <a:extLst>
              <a:ext uri="{FF2B5EF4-FFF2-40B4-BE49-F238E27FC236}">
                <a16:creationId xmlns:a16="http://schemas.microsoft.com/office/drawing/2014/main" id="{7463DECB-8805-0F2B-9313-9AF9195C7500}"/>
              </a:ext>
            </a:extLst>
          </p:cNvPr>
          <p:cNvSpPr>
            <a:spLocks noChangeShapeType="1"/>
          </p:cNvSpPr>
          <p:nvPr/>
        </p:nvSpPr>
        <p:spPr bwMode="auto">
          <a:xfrm rot="16200000" flipH="1">
            <a:off x="2492471" y="4911053"/>
            <a:ext cx="616142" cy="345193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endParaRPr lang="en-GB"/>
          </a:p>
        </p:txBody>
      </p:sp>
      <p:sp>
        <p:nvSpPr>
          <p:cNvPr id="33" name="Line 72">
            <a:extLst>
              <a:ext uri="{FF2B5EF4-FFF2-40B4-BE49-F238E27FC236}">
                <a16:creationId xmlns:a16="http://schemas.microsoft.com/office/drawing/2014/main" id="{C6D27F4B-86B9-A3F1-BF4C-3B85F5EA7136}"/>
              </a:ext>
            </a:extLst>
          </p:cNvPr>
          <p:cNvSpPr>
            <a:spLocks noChangeShapeType="1"/>
          </p:cNvSpPr>
          <p:nvPr/>
        </p:nvSpPr>
        <p:spPr bwMode="auto">
          <a:xfrm rot="16200000" flipH="1" flipV="1">
            <a:off x="1941088" y="4694747"/>
            <a:ext cx="598014" cy="775699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endParaRPr lang="en-GB"/>
          </a:p>
        </p:txBody>
      </p:sp>
      <p:cxnSp>
        <p:nvCxnSpPr>
          <p:cNvPr id="41" name="AutoShape 93">
            <a:extLst>
              <a:ext uri="{FF2B5EF4-FFF2-40B4-BE49-F238E27FC236}">
                <a16:creationId xmlns:a16="http://schemas.microsoft.com/office/drawing/2014/main" id="{A134703C-8523-D0E0-3D7C-AA3E67F77300}"/>
              </a:ext>
            </a:extLst>
          </p:cNvPr>
          <p:cNvCxnSpPr>
            <a:cxnSpLocks noChangeShapeType="1"/>
            <a:stCxn id="574" idx="3"/>
          </p:cNvCxnSpPr>
          <p:nvPr/>
        </p:nvCxnSpPr>
        <p:spPr bwMode="auto">
          <a:xfrm>
            <a:off x="6949638" y="2006413"/>
            <a:ext cx="1387743" cy="1160268"/>
          </a:xfrm>
          <a:prstGeom prst="straightConnector1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AutoShape 94">
            <a:extLst>
              <a:ext uri="{FF2B5EF4-FFF2-40B4-BE49-F238E27FC236}">
                <a16:creationId xmlns:a16="http://schemas.microsoft.com/office/drawing/2014/main" id="{EE9AC837-35EA-FC03-E279-1506D1AF5D5D}"/>
              </a:ext>
            </a:extLst>
          </p:cNvPr>
          <p:cNvCxnSpPr>
            <a:cxnSpLocks noChangeShapeType="1"/>
            <a:stCxn id="574" idx="3"/>
          </p:cNvCxnSpPr>
          <p:nvPr/>
        </p:nvCxnSpPr>
        <p:spPr bwMode="auto">
          <a:xfrm flipH="1">
            <a:off x="4386353" y="2006413"/>
            <a:ext cx="2563285" cy="1175383"/>
          </a:xfrm>
          <a:prstGeom prst="straightConnector1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" name="AutoShape 95">
            <a:extLst>
              <a:ext uri="{FF2B5EF4-FFF2-40B4-BE49-F238E27FC236}">
                <a16:creationId xmlns:a16="http://schemas.microsoft.com/office/drawing/2014/main" id="{109AE0BD-2587-0374-A015-5D1D36EAD416}"/>
              </a:ext>
            </a:extLst>
          </p:cNvPr>
          <p:cNvCxnSpPr>
            <a:cxnSpLocks noChangeShapeType="1"/>
            <a:stCxn id="574" idx="3"/>
          </p:cNvCxnSpPr>
          <p:nvPr/>
        </p:nvCxnSpPr>
        <p:spPr bwMode="auto">
          <a:xfrm>
            <a:off x="6949638" y="2006413"/>
            <a:ext cx="3144558" cy="1160268"/>
          </a:xfrm>
          <a:prstGeom prst="straightConnector1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AutoShape 102">
            <a:extLst>
              <a:ext uri="{FF2B5EF4-FFF2-40B4-BE49-F238E27FC236}">
                <a16:creationId xmlns:a16="http://schemas.microsoft.com/office/drawing/2014/main" id="{0E0B165A-89D3-401A-AA61-BF52481A9369}"/>
              </a:ext>
            </a:extLst>
          </p:cNvPr>
          <p:cNvCxnSpPr>
            <a:cxnSpLocks noChangeShapeType="1"/>
            <a:stCxn id="574" idx="3"/>
          </p:cNvCxnSpPr>
          <p:nvPr/>
        </p:nvCxnSpPr>
        <p:spPr bwMode="auto">
          <a:xfrm flipH="1">
            <a:off x="2682511" y="2006413"/>
            <a:ext cx="4267127" cy="1159352"/>
          </a:xfrm>
          <a:prstGeom prst="straightConnector1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C837738B-186D-D06C-F2D7-E3B3D556AFEB}"/>
              </a:ext>
            </a:extLst>
          </p:cNvPr>
          <p:cNvSpPr/>
          <p:nvPr/>
        </p:nvSpPr>
        <p:spPr>
          <a:xfrm>
            <a:off x="2029350" y="3011238"/>
            <a:ext cx="3028765" cy="1949481"/>
          </a:xfrm>
          <a:prstGeom prst="roundRect">
            <a:avLst/>
          </a:prstGeom>
          <a:noFill/>
          <a:ln w="9525">
            <a:solidFill>
              <a:schemeClr val="tx1"/>
            </a:solidFill>
            <a:prstDash val="sysDot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BB388560-70CB-A025-3AEE-56662939986F}"/>
              </a:ext>
            </a:extLst>
          </p:cNvPr>
          <p:cNvSpPr/>
          <p:nvPr/>
        </p:nvSpPr>
        <p:spPr>
          <a:xfrm>
            <a:off x="7666328" y="3009044"/>
            <a:ext cx="3083567" cy="1949481"/>
          </a:xfrm>
          <a:prstGeom prst="roundRect">
            <a:avLst/>
          </a:prstGeom>
          <a:noFill/>
          <a:ln w="9525">
            <a:solidFill>
              <a:schemeClr val="tx1"/>
            </a:solidFill>
            <a:prstDash val="sysDot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6B31FD9A-C6E4-C9C1-E5A6-804A7342384F}"/>
              </a:ext>
            </a:extLst>
          </p:cNvPr>
          <p:cNvSpPr/>
          <p:nvPr/>
        </p:nvSpPr>
        <p:spPr>
          <a:xfrm>
            <a:off x="4593630" y="1371600"/>
            <a:ext cx="3018696" cy="826056"/>
          </a:xfrm>
          <a:prstGeom prst="roundRect">
            <a:avLst/>
          </a:prstGeom>
          <a:noFill/>
          <a:ln w="9525">
            <a:solidFill>
              <a:schemeClr val="tx1"/>
            </a:solidFill>
            <a:prstDash val="dash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8B64B512-4785-51E1-86FD-CD09ECA324C0}"/>
              </a:ext>
            </a:extLst>
          </p:cNvPr>
          <p:cNvGrpSpPr/>
          <p:nvPr/>
        </p:nvGrpSpPr>
        <p:grpSpPr>
          <a:xfrm>
            <a:off x="3981652" y="3181796"/>
            <a:ext cx="809402" cy="463051"/>
            <a:chOff x="967835" y="2541918"/>
            <a:chExt cx="1426054" cy="463051"/>
          </a:xfrm>
        </p:grpSpPr>
        <p:grpSp>
          <p:nvGrpSpPr>
            <p:cNvPr id="121" name="Group 93">
              <a:extLst>
                <a:ext uri="{FF2B5EF4-FFF2-40B4-BE49-F238E27FC236}">
                  <a16:creationId xmlns:a16="http://schemas.microsoft.com/office/drawing/2014/main" id="{43DE3BBD-5424-7CF9-F367-CE288917ADF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67835" y="2541918"/>
              <a:ext cx="1426054" cy="463051"/>
              <a:chOff x="3312" y="2160"/>
              <a:chExt cx="960" cy="528"/>
            </a:xfrm>
          </p:grpSpPr>
          <p:grpSp>
            <p:nvGrpSpPr>
              <p:cNvPr id="123" name="Group 94">
                <a:extLst>
                  <a:ext uri="{FF2B5EF4-FFF2-40B4-BE49-F238E27FC236}">
                    <a16:creationId xmlns:a16="http://schemas.microsoft.com/office/drawing/2014/main" id="{1EAF63BF-71E1-45A1-38F2-BD15CF55A63A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3312" y="2160"/>
                <a:ext cx="960" cy="528"/>
                <a:chOff x="3312" y="2160"/>
                <a:chExt cx="960" cy="528"/>
              </a:xfrm>
            </p:grpSpPr>
            <p:sp>
              <p:nvSpPr>
                <p:cNvPr id="125" name="AutoShape 95">
                  <a:extLst>
                    <a:ext uri="{FF2B5EF4-FFF2-40B4-BE49-F238E27FC236}">
                      <a16:creationId xmlns:a16="http://schemas.microsoft.com/office/drawing/2014/main" id="{DF9873E5-00C4-751E-FA67-F494EC2A0CBF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3312" y="2160"/>
                  <a:ext cx="960" cy="528"/>
                </a:xfrm>
                <a:prstGeom prst="can">
                  <a:avLst>
                    <a:gd name="adj" fmla="val 50000"/>
                  </a:avLst>
                </a:prstGeom>
                <a:gradFill rotWithShape="0">
                  <a:gsLst>
                    <a:gs pos="0">
                      <a:srgbClr val="002F5E"/>
                    </a:gs>
                    <a:gs pos="50000">
                      <a:srgbClr val="0066CC"/>
                    </a:gs>
                    <a:gs pos="100000">
                      <a:srgbClr val="002F5E"/>
                    </a:gs>
                  </a:gsLst>
                  <a:lin ang="0" scaled="1"/>
                </a:gradFill>
                <a:ln w="9525">
                  <a:solidFill>
                    <a:srgbClr val="819FFF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73025" tIns="36512" rIns="73025" bIns="36512" anchor="ctr"/>
                <a:lstStyle>
                  <a:lvl1pPr>
                    <a:spcBef>
                      <a:spcPct val="20000"/>
                    </a:spcBef>
                    <a:buClr>
                      <a:schemeClr val="tx2"/>
                    </a:buClr>
                    <a:buSzPct val="70000"/>
                    <a:buFont typeface="Wingdings" pitchFamily="2" charset="2"/>
                    <a:buChar char="n"/>
                    <a:defRPr sz="32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1"/>
                    </a:buClr>
                    <a:buSzPct val="70000"/>
                    <a:buFont typeface="Wingdings" pitchFamily="2" charset="2"/>
                    <a:buChar char="n"/>
                    <a:defRPr sz="28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66CC00"/>
                    </a:buClr>
                    <a:buSzPct val="7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SzPct val="70000"/>
                    <a:buFont typeface="Wingdings" pitchFamily="2" charset="2"/>
                    <a:buChar char="l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it-IT" altLang="it-IT" sz="1800">
                    <a:latin typeface="Arial" panose="020B0604020202020204" pitchFamily="34" charset="0"/>
                  </a:endParaRPr>
                </a:p>
              </p:txBody>
            </p:sp>
            <p:grpSp>
              <p:nvGrpSpPr>
                <p:cNvPr id="126" name="Group 96">
                  <a:extLst>
                    <a:ext uri="{FF2B5EF4-FFF2-40B4-BE49-F238E27FC236}">
                      <a16:creationId xmlns:a16="http://schemas.microsoft.com/office/drawing/2014/main" id="{AA68F1F5-EF32-C929-E386-5029B55AC836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3488" y="2193"/>
                  <a:ext cx="599" cy="207"/>
                  <a:chOff x="422" y="1632"/>
                  <a:chExt cx="829" cy="298"/>
                </a:xfrm>
              </p:grpSpPr>
              <p:grpSp>
                <p:nvGrpSpPr>
                  <p:cNvPr id="127" name="Group 97">
                    <a:extLst>
                      <a:ext uri="{FF2B5EF4-FFF2-40B4-BE49-F238E27FC236}">
                        <a16:creationId xmlns:a16="http://schemas.microsoft.com/office/drawing/2014/main" id="{E019B2A0-C76F-8258-6AB2-350B34903ADA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422" y="1632"/>
                    <a:ext cx="822" cy="291"/>
                    <a:chOff x="422" y="1632"/>
                    <a:chExt cx="822" cy="291"/>
                  </a:xfrm>
                </p:grpSpPr>
                <p:sp>
                  <p:nvSpPr>
                    <p:cNvPr id="137" name="Freeform 98">
                      <a:extLst>
                        <a:ext uri="{FF2B5EF4-FFF2-40B4-BE49-F238E27FC236}">
                          <a16:creationId xmlns:a16="http://schemas.microsoft.com/office/drawing/2014/main" id="{7C09AAB2-79BB-8FA4-C3D2-0213A9871939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51" y="1639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97 h 125"/>
                        <a:gd name="T2" fmla="*/ 87 w 393"/>
                        <a:gd name="T3" fmla="*/ 125 h 125"/>
                        <a:gd name="T4" fmla="*/ 298 w 393"/>
                        <a:gd name="T5" fmla="*/ 42 h 125"/>
                        <a:gd name="T6" fmla="*/ 393 w 393"/>
                        <a:gd name="T7" fmla="*/ 70 h 125"/>
                        <a:gd name="T8" fmla="*/ 342 w 393"/>
                        <a:gd name="T9" fmla="*/ 0 h 125"/>
                        <a:gd name="T10" fmla="*/ 94 w 393"/>
                        <a:gd name="T11" fmla="*/ 0 h 125"/>
                        <a:gd name="T12" fmla="*/ 196 w 393"/>
                        <a:gd name="T13" fmla="*/ 21 h 125"/>
                        <a:gd name="T14" fmla="*/ 0 w 393"/>
                        <a:gd name="T15" fmla="*/ 97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97"/>
                          </a:moveTo>
                          <a:lnTo>
                            <a:pt x="87" y="125"/>
                          </a:lnTo>
                          <a:lnTo>
                            <a:pt x="298" y="42"/>
                          </a:lnTo>
                          <a:lnTo>
                            <a:pt x="393" y="70"/>
                          </a:lnTo>
                          <a:lnTo>
                            <a:pt x="342" y="0"/>
                          </a:lnTo>
                          <a:lnTo>
                            <a:pt x="94" y="0"/>
                          </a:lnTo>
                          <a:lnTo>
                            <a:pt x="196" y="21"/>
                          </a:lnTo>
                          <a:lnTo>
                            <a:pt x="0" y="9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138" name="Freeform 99">
                      <a:extLst>
                        <a:ext uri="{FF2B5EF4-FFF2-40B4-BE49-F238E27FC236}">
                          <a16:creationId xmlns:a16="http://schemas.microsoft.com/office/drawing/2014/main" id="{EF43869F-9CE5-6A9A-5DB0-13705EF48446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51" y="1639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97 h 125"/>
                        <a:gd name="T2" fmla="*/ 87 w 393"/>
                        <a:gd name="T3" fmla="*/ 125 h 125"/>
                        <a:gd name="T4" fmla="*/ 298 w 393"/>
                        <a:gd name="T5" fmla="*/ 42 h 125"/>
                        <a:gd name="T6" fmla="*/ 393 w 393"/>
                        <a:gd name="T7" fmla="*/ 70 h 125"/>
                        <a:gd name="T8" fmla="*/ 342 w 393"/>
                        <a:gd name="T9" fmla="*/ 0 h 125"/>
                        <a:gd name="T10" fmla="*/ 94 w 393"/>
                        <a:gd name="T11" fmla="*/ 0 h 125"/>
                        <a:gd name="T12" fmla="*/ 196 w 393"/>
                        <a:gd name="T13" fmla="*/ 21 h 125"/>
                        <a:gd name="T14" fmla="*/ 0 w 393"/>
                        <a:gd name="T15" fmla="*/ 97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97"/>
                          </a:moveTo>
                          <a:lnTo>
                            <a:pt x="87" y="125"/>
                          </a:lnTo>
                          <a:lnTo>
                            <a:pt x="298" y="42"/>
                          </a:lnTo>
                          <a:lnTo>
                            <a:pt x="393" y="70"/>
                          </a:lnTo>
                          <a:lnTo>
                            <a:pt x="342" y="0"/>
                          </a:lnTo>
                          <a:lnTo>
                            <a:pt x="94" y="0"/>
                          </a:lnTo>
                          <a:lnTo>
                            <a:pt x="196" y="21"/>
                          </a:lnTo>
                          <a:lnTo>
                            <a:pt x="0" y="9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139" name="Freeform 100">
                      <a:extLst>
                        <a:ext uri="{FF2B5EF4-FFF2-40B4-BE49-F238E27FC236}">
                          <a16:creationId xmlns:a16="http://schemas.microsoft.com/office/drawing/2014/main" id="{7537A8CA-DE9E-DA77-C5FF-C36828DBA189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22" y="1785"/>
                      <a:ext cx="393" cy="132"/>
                    </a:xfrm>
                    <a:custGeom>
                      <a:avLst/>
                      <a:gdLst>
                        <a:gd name="T0" fmla="*/ 393 w 393"/>
                        <a:gd name="T1" fmla="*/ 28 h 132"/>
                        <a:gd name="T2" fmla="*/ 305 w 393"/>
                        <a:gd name="T3" fmla="*/ 0 h 132"/>
                        <a:gd name="T4" fmla="*/ 102 w 393"/>
                        <a:gd name="T5" fmla="*/ 83 h 132"/>
                        <a:gd name="T6" fmla="*/ 0 w 393"/>
                        <a:gd name="T7" fmla="*/ 55 h 132"/>
                        <a:gd name="T8" fmla="*/ 51 w 393"/>
                        <a:gd name="T9" fmla="*/ 132 h 132"/>
                        <a:gd name="T10" fmla="*/ 305 w 393"/>
                        <a:gd name="T11" fmla="*/ 132 h 132"/>
                        <a:gd name="T12" fmla="*/ 196 w 393"/>
                        <a:gd name="T13" fmla="*/ 104 h 132"/>
                        <a:gd name="T14" fmla="*/ 393 w 393"/>
                        <a:gd name="T15" fmla="*/ 28 h 132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32">
                          <a:moveTo>
                            <a:pt x="393" y="28"/>
                          </a:moveTo>
                          <a:lnTo>
                            <a:pt x="305" y="0"/>
                          </a:lnTo>
                          <a:lnTo>
                            <a:pt x="102" y="83"/>
                          </a:lnTo>
                          <a:lnTo>
                            <a:pt x="0" y="55"/>
                          </a:lnTo>
                          <a:lnTo>
                            <a:pt x="51" y="132"/>
                          </a:lnTo>
                          <a:lnTo>
                            <a:pt x="305" y="132"/>
                          </a:lnTo>
                          <a:lnTo>
                            <a:pt x="196" y="104"/>
                          </a:lnTo>
                          <a:lnTo>
                            <a:pt x="393" y="2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140" name="Freeform 101">
                      <a:extLst>
                        <a:ext uri="{FF2B5EF4-FFF2-40B4-BE49-F238E27FC236}">
                          <a16:creationId xmlns:a16="http://schemas.microsoft.com/office/drawing/2014/main" id="{791A9C2A-D4EB-12B4-4108-CB6DB265A84A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22" y="1785"/>
                      <a:ext cx="393" cy="132"/>
                    </a:xfrm>
                    <a:custGeom>
                      <a:avLst/>
                      <a:gdLst>
                        <a:gd name="T0" fmla="*/ 393 w 393"/>
                        <a:gd name="T1" fmla="*/ 28 h 132"/>
                        <a:gd name="T2" fmla="*/ 305 w 393"/>
                        <a:gd name="T3" fmla="*/ 0 h 132"/>
                        <a:gd name="T4" fmla="*/ 102 w 393"/>
                        <a:gd name="T5" fmla="*/ 83 h 132"/>
                        <a:gd name="T6" fmla="*/ 0 w 393"/>
                        <a:gd name="T7" fmla="*/ 55 h 132"/>
                        <a:gd name="T8" fmla="*/ 51 w 393"/>
                        <a:gd name="T9" fmla="*/ 132 h 132"/>
                        <a:gd name="T10" fmla="*/ 305 w 393"/>
                        <a:gd name="T11" fmla="*/ 132 h 132"/>
                        <a:gd name="T12" fmla="*/ 196 w 393"/>
                        <a:gd name="T13" fmla="*/ 104 h 132"/>
                        <a:gd name="T14" fmla="*/ 393 w 393"/>
                        <a:gd name="T15" fmla="*/ 28 h 132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32">
                          <a:moveTo>
                            <a:pt x="393" y="28"/>
                          </a:moveTo>
                          <a:lnTo>
                            <a:pt x="305" y="0"/>
                          </a:lnTo>
                          <a:lnTo>
                            <a:pt x="102" y="83"/>
                          </a:lnTo>
                          <a:lnTo>
                            <a:pt x="0" y="55"/>
                          </a:lnTo>
                          <a:lnTo>
                            <a:pt x="51" y="132"/>
                          </a:lnTo>
                          <a:lnTo>
                            <a:pt x="305" y="132"/>
                          </a:lnTo>
                          <a:lnTo>
                            <a:pt x="196" y="104"/>
                          </a:lnTo>
                          <a:lnTo>
                            <a:pt x="393" y="2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141" name="Freeform 102">
                      <a:extLst>
                        <a:ext uri="{FF2B5EF4-FFF2-40B4-BE49-F238E27FC236}">
                          <a16:creationId xmlns:a16="http://schemas.microsoft.com/office/drawing/2014/main" id="{DE003316-2EA9-B541-222D-2B62EB74A1F4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44" y="1632"/>
                      <a:ext cx="392" cy="125"/>
                    </a:xfrm>
                    <a:custGeom>
                      <a:avLst/>
                      <a:gdLst>
                        <a:gd name="T0" fmla="*/ 0 w 392"/>
                        <a:gd name="T1" fmla="*/ 28 h 125"/>
                        <a:gd name="T2" fmla="*/ 87 w 392"/>
                        <a:gd name="T3" fmla="*/ 0 h 125"/>
                        <a:gd name="T4" fmla="*/ 298 w 392"/>
                        <a:gd name="T5" fmla="*/ 77 h 125"/>
                        <a:gd name="T6" fmla="*/ 392 w 392"/>
                        <a:gd name="T7" fmla="*/ 56 h 125"/>
                        <a:gd name="T8" fmla="*/ 341 w 392"/>
                        <a:gd name="T9" fmla="*/ 125 h 125"/>
                        <a:gd name="T10" fmla="*/ 94 w 392"/>
                        <a:gd name="T11" fmla="*/ 125 h 125"/>
                        <a:gd name="T12" fmla="*/ 196 w 392"/>
                        <a:gd name="T13" fmla="*/ 104 h 125"/>
                        <a:gd name="T14" fmla="*/ 0 w 392"/>
                        <a:gd name="T15" fmla="*/ 28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2" h="125">
                          <a:moveTo>
                            <a:pt x="0" y="28"/>
                          </a:moveTo>
                          <a:lnTo>
                            <a:pt x="87" y="0"/>
                          </a:lnTo>
                          <a:lnTo>
                            <a:pt x="298" y="77"/>
                          </a:lnTo>
                          <a:lnTo>
                            <a:pt x="392" y="56"/>
                          </a:lnTo>
                          <a:lnTo>
                            <a:pt x="341" y="125"/>
                          </a:lnTo>
                          <a:lnTo>
                            <a:pt x="94" y="125"/>
                          </a:lnTo>
                          <a:lnTo>
                            <a:pt x="196" y="104"/>
                          </a:lnTo>
                          <a:lnTo>
                            <a:pt x="0" y="2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142" name="Freeform 103">
                      <a:extLst>
                        <a:ext uri="{FF2B5EF4-FFF2-40B4-BE49-F238E27FC236}">
                          <a16:creationId xmlns:a16="http://schemas.microsoft.com/office/drawing/2014/main" id="{07309A1A-6841-EF78-6D75-8324E85F2F4B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44" y="1632"/>
                      <a:ext cx="392" cy="125"/>
                    </a:xfrm>
                    <a:custGeom>
                      <a:avLst/>
                      <a:gdLst>
                        <a:gd name="T0" fmla="*/ 0 w 392"/>
                        <a:gd name="T1" fmla="*/ 28 h 125"/>
                        <a:gd name="T2" fmla="*/ 87 w 392"/>
                        <a:gd name="T3" fmla="*/ 0 h 125"/>
                        <a:gd name="T4" fmla="*/ 298 w 392"/>
                        <a:gd name="T5" fmla="*/ 77 h 125"/>
                        <a:gd name="T6" fmla="*/ 392 w 392"/>
                        <a:gd name="T7" fmla="*/ 56 h 125"/>
                        <a:gd name="T8" fmla="*/ 341 w 392"/>
                        <a:gd name="T9" fmla="*/ 125 h 125"/>
                        <a:gd name="T10" fmla="*/ 94 w 392"/>
                        <a:gd name="T11" fmla="*/ 125 h 125"/>
                        <a:gd name="T12" fmla="*/ 196 w 392"/>
                        <a:gd name="T13" fmla="*/ 104 h 125"/>
                        <a:gd name="T14" fmla="*/ 0 w 392"/>
                        <a:gd name="T15" fmla="*/ 28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2" h="125">
                          <a:moveTo>
                            <a:pt x="0" y="28"/>
                          </a:moveTo>
                          <a:lnTo>
                            <a:pt x="87" y="0"/>
                          </a:lnTo>
                          <a:lnTo>
                            <a:pt x="298" y="77"/>
                          </a:lnTo>
                          <a:lnTo>
                            <a:pt x="392" y="56"/>
                          </a:lnTo>
                          <a:lnTo>
                            <a:pt x="341" y="125"/>
                          </a:lnTo>
                          <a:lnTo>
                            <a:pt x="94" y="125"/>
                          </a:lnTo>
                          <a:lnTo>
                            <a:pt x="196" y="104"/>
                          </a:lnTo>
                          <a:lnTo>
                            <a:pt x="0" y="2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143" name="Freeform 104">
                      <a:extLst>
                        <a:ext uri="{FF2B5EF4-FFF2-40B4-BE49-F238E27FC236}">
                          <a16:creationId xmlns:a16="http://schemas.microsoft.com/office/drawing/2014/main" id="{AD0373CC-EAAD-5EE0-4811-AC7F2B5A980B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36" y="1799"/>
                      <a:ext cx="393" cy="124"/>
                    </a:xfrm>
                    <a:custGeom>
                      <a:avLst/>
                      <a:gdLst>
                        <a:gd name="T0" fmla="*/ 393 w 393"/>
                        <a:gd name="T1" fmla="*/ 97 h 124"/>
                        <a:gd name="T2" fmla="*/ 306 w 393"/>
                        <a:gd name="T3" fmla="*/ 124 h 124"/>
                        <a:gd name="T4" fmla="*/ 102 w 393"/>
                        <a:gd name="T5" fmla="*/ 41 h 124"/>
                        <a:gd name="T6" fmla="*/ 0 w 393"/>
                        <a:gd name="T7" fmla="*/ 69 h 124"/>
                        <a:gd name="T8" fmla="*/ 51 w 393"/>
                        <a:gd name="T9" fmla="*/ 0 h 124"/>
                        <a:gd name="T10" fmla="*/ 306 w 393"/>
                        <a:gd name="T11" fmla="*/ 0 h 124"/>
                        <a:gd name="T12" fmla="*/ 197 w 393"/>
                        <a:gd name="T13" fmla="*/ 21 h 124"/>
                        <a:gd name="T14" fmla="*/ 393 w 393"/>
                        <a:gd name="T15" fmla="*/ 97 h 12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4">
                          <a:moveTo>
                            <a:pt x="393" y="97"/>
                          </a:moveTo>
                          <a:lnTo>
                            <a:pt x="306" y="124"/>
                          </a:lnTo>
                          <a:lnTo>
                            <a:pt x="102" y="41"/>
                          </a:lnTo>
                          <a:lnTo>
                            <a:pt x="0" y="69"/>
                          </a:lnTo>
                          <a:lnTo>
                            <a:pt x="51" y="0"/>
                          </a:lnTo>
                          <a:lnTo>
                            <a:pt x="306" y="0"/>
                          </a:lnTo>
                          <a:lnTo>
                            <a:pt x="197" y="21"/>
                          </a:lnTo>
                          <a:lnTo>
                            <a:pt x="393" y="9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144" name="Freeform 105">
                      <a:extLst>
                        <a:ext uri="{FF2B5EF4-FFF2-40B4-BE49-F238E27FC236}">
                          <a16:creationId xmlns:a16="http://schemas.microsoft.com/office/drawing/2014/main" id="{C325EE30-95E6-4334-CB6A-B5E8373AAAFC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36" y="1799"/>
                      <a:ext cx="393" cy="124"/>
                    </a:xfrm>
                    <a:custGeom>
                      <a:avLst/>
                      <a:gdLst>
                        <a:gd name="T0" fmla="*/ 393 w 393"/>
                        <a:gd name="T1" fmla="*/ 97 h 124"/>
                        <a:gd name="T2" fmla="*/ 306 w 393"/>
                        <a:gd name="T3" fmla="*/ 124 h 124"/>
                        <a:gd name="T4" fmla="*/ 102 w 393"/>
                        <a:gd name="T5" fmla="*/ 41 h 124"/>
                        <a:gd name="T6" fmla="*/ 0 w 393"/>
                        <a:gd name="T7" fmla="*/ 69 h 124"/>
                        <a:gd name="T8" fmla="*/ 51 w 393"/>
                        <a:gd name="T9" fmla="*/ 0 h 124"/>
                        <a:gd name="T10" fmla="*/ 306 w 393"/>
                        <a:gd name="T11" fmla="*/ 0 h 124"/>
                        <a:gd name="T12" fmla="*/ 197 w 393"/>
                        <a:gd name="T13" fmla="*/ 21 h 124"/>
                        <a:gd name="T14" fmla="*/ 393 w 393"/>
                        <a:gd name="T15" fmla="*/ 97 h 12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4">
                          <a:moveTo>
                            <a:pt x="393" y="97"/>
                          </a:moveTo>
                          <a:lnTo>
                            <a:pt x="306" y="124"/>
                          </a:lnTo>
                          <a:lnTo>
                            <a:pt x="102" y="41"/>
                          </a:lnTo>
                          <a:lnTo>
                            <a:pt x="0" y="69"/>
                          </a:lnTo>
                          <a:lnTo>
                            <a:pt x="51" y="0"/>
                          </a:lnTo>
                          <a:lnTo>
                            <a:pt x="306" y="0"/>
                          </a:lnTo>
                          <a:lnTo>
                            <a:pt x="197" y="21"/>
                          </a:lnTo>
                          <a:lnTo>
                            <a:pt x="393" y="9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</p:grpSp>
              <p:grpSp>
                <p:nvGrpSpPr>
                  <p:cNvPr id="128" name="Group 106">
                    <a:extLst>
                      <a:ext uri="{FF2B5EF4-FFF2-40B4-BE49-F238E27FC236}">
                        <a16:creationId xmlns:a16="http://schemas.microsoft.com/office/drawing/2014/main" id="{EBD601ED-F00D-36F1-CCE7-3CAFFD0CFD07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429" y="1639"/>
                    <a:ext cx="822" cy="291"/>
                    <a:chOff x="429" y="1639"/>
                    <a:chExt cx="822" cy="291"/>
                  </a:xfrm>
                </p:grpSpPr>
                <p:sp>
                  <p:nvSpPr>
                    <p:cNvPr id="129" name="Freeform 107">
                      <a:extLst>
                        <a:ext uri="{FF2B5EF4-FFF2-40B4-BE49-F238E27FC236}">
                          <a16:creationId xmlns:a16="http://schemas.microsoft.com/office/drawing/2014/main" id="{6145BE27-41C9-19AF-DD6B-9E690C042E52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58" y="1646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97 h 125"/>
                        <a:gd name="T2" fmla="*/ 87 w 393"/>
                        <a:gd name="T3" fmla="*/ 125 h 125"/>
                        <a:gd name="T4" fmla="*/ 298 w 393"/>
                        <a:gd name="T5" fmla="*/ 42 h 125"/>
                        <a:gd name="T6" fmla="*/ 393 w 393"/>
                        <a:gd name="T7" fmla="*/ 70 h 125"/>
                        <a:gd name="T8" fmla="*/ 342 w 393"/>
                        <a:gd name="T9" fmla="*/ 0 h 125"/>
                        <a:gd name="T10" fmla="*/ 95 w 393"/>
                        <a:gd name="T11" fmla="*/ 0 h 125"/>
                        <a:gd name="T12" fmla="*/ 197 w 393"/>
                        <a:gd name="T13" fmla="*/ 21 h 125"/>
                        <a:gd name="T14" fmla="*/ 0 w 393"/>
                        <a:gd name="T15" fmla="*/ 97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97"/>
                          </a:moveTo>
                          <a:lnTo>
                            <a:pt x="87" y="125"/>
                          </a:lnTo>
                          <a:lnTo>
                            <a:pt x="298" y="42"/>
                          </a:lnTo>
                          <a:lnTo>
                            <a:pt x="393" y="70"/>
                          </a:lnTo>
                          <a:lnTo>
                            <a:pt x="342" y="0"/>
                          </a:lnTo>
                          <a:lnTo>
                            <a:pt x="95" y="0"/>
                          </a:lnTo>
                          <a:lnTo>
                            <a:pt x="197" y="21"/>
                          </a:lnTo>
                          <a:lnTo>
                            <a:pt x="0" y="9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130" name="Freeform 108">
                      <a:extLst>
                        <a:ext uri="{FF2B5EF4-FFF2-40B4-BE49-F238E27FC236}">
                          <a16:creationId xmlns:a16="http://schemas.microsoft.com/office/drawing/2014/main" id="{2E308260-FC66-AB9E-648C-31CFDCBEF04A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58" y="1646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97 h 125"/>
                        <a:gd name="T2" fmla="*/ 87 w 393"/>
                        <a:gd name="T3" fmla="*/ 125 h 125"/>
                        <a:gd name="T4" fmla="*/ 298 w 393"/>
                        <a:gd name="T5" fmla="*/ 42 h 125"/>
                        <a:gd name="T6" fmla="*/ 393 w 393"/>
                        <a:gd name="T7" fmla="*/ 70 h 125"/>
                        <a:gd name="T8" fmla="*/ 342 w 393"/>
                        <a:gd name="T9" fmla="*/ 0 h 125"/>
                        <a:gd name="T10" fmla="*/ 95 w 393"/>
                        <a:gd name="T11" fmla="*/ 0 h 125"/>
                        <a:gd name="T12" fmla="*/ 197 w 393"/>
                        <a:gd name="T13" fmla="*/ 21 h 125"/>
                        <a:gd name="T14" fmla="*/ 0 w 393"/>
                        <a:gd name="T15" fmla="*/ 97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97"/>
                          </a:moveTo>
                          <a:lnTo>
                            <a:pt x="87" y="125"/>
                          </a:lnTo>
                          <a:lnTo>
                            <a:pt x="298" y="42"/>
                          </a:lnTo>
                          <a:lnTo>
                            <a:pt x="393" y="70"/>
                          </a:lnTo>
                          <a:lnTo>
                            <a:pt x="342" y="0"/>
                          </a:lnTo>
                          <a:lnTo>
                            <a:pt x="95" y="0"/>
                          </a:lnTo>
                          <a:lnTo>
                            <a:pt x="197" y="21"/>
                          </a:lnTo>
                          <a:lnTo>
                            <a:pt x="0" y="9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131" name="Freeform 109">
                      <a:extLst>
                        <a:ext uri="{FF2B5EF4-FFF2-40B4-BE49-F238E27FC236}">
                          <a16:creationId xmlns:a16="http://schemas.microsoft.com/office/drawing/2014/main" id="{47FDD493-E7EC-6F1D-D951-911AAAB82265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29" y="1792"/>
                      <a:ext cx="393" cy="131"/>
                    </a:xfrm>
                    <a:custGeom>
                      <a:avLst/>
                      <a:gdLst>
                        <a:gd name="T0" fmla="*/ 393 w 393"/>
                        <a:gd name="T1" fmla="*/ 28 h 131"/>
                        <a:gd name="T2" fmla="*/ 306 w 393"/>
                        <a:gd name="T3" fmla="*/ 0 h 131"/>
                        <a:gd name="T4" fmla="*/ 102 w 393"/>
                        <a:gd name="T5" fmla="*/ 83 h 131"/>
                        <a:gd name="T6" fmla="*/ 0 w 393"/>
                        <a:gd name="T7" fmla="*/ 55 h 131"/>
                        <a:gd name="T8" fmla="*/ 51 w 393"/>
                        <a:gd name="T9" fmla="*/ 131 h 131"/>
                        <a:gd name="T10" fmla="*/ 306 w 393"/>
                        <a:gd name="T11" fmla="*/ 131 h 131"/>
                        <a:gd name="T12" fmla="*/ 196 w 393"/>
                        <a:gd name="T13" fmla="*/ 104 h 131"/>
                        <a:gd name="T14" fmla="*/ 393 w 393"/>
                        <a:gd name="T15" fmla="*/ 28 h 131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31">
                          <a:moveTo>
                            <a:pt x="393" y="28"/>
                          </a:moveTo>
                          <a:lnTo>
                            <a:pt x="306" y="0"/>
                          </a:lnTo>
                          <a:lnTo>
                            <a:pt x="102" y="83"/>
                          </a:lnTo>
                          <a:lnTo>
                            <a:pt x="0" y="55"/>
                          </a:lnTo>
                          <a:lnTo>
                            <a:pt x="51" y="131"/>
                          </a:lnTo>
                          <a:lnTo>
                            <a:pt x="306" y="131"/>
                          </a:lnTo>
                          <a:lnTo>
                            <a:pt x="196" y="104"/>
                          </a:lnTo>
                          <a:lnTo>
                            <a:pt x="393" y="28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132" name="Freeform 110">
                      <a:extLst>
                        <a:ext uri="{FF2B5EF4-FFF2-40B4-BE49-F238E27FC236}">
                          <a16:creationId xmlns:a16="http://schemas.microsoft.com/office/drawing/2014/main" id="{9CF5934E-AE78-C966-6348-02AF56A3AE0A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29" y="1792"/>
                      <a:ext cx="393" cy="131"/>
                    </a:xfrm>
                    <a:custGeom>
                      <a:avLst/>
                      <a:gdLst>
                        <a:gd name="T0" fmla="*/ 393 w 393"/>
                        <a:gd name="T1" fmla="*/ 28 h 131"/>
                        <a:gd name="T2" fmla="*/ 306 w 393"/>
                        <a:gd name="T3" fmla="*/ 0 h 131"/>
                        <a:gd name="T4" fmla="*/ 102 w 393"/>
                        <a:gd name="T5" fmla="*/ 83 h 131"/>
                        <a:gd name="T6" fmla="*/ 0 w 393"/>
                        <a:gd name="T7" fmla="*/ 55 h 131"/>
                        <a:gd name="T8" fmla="*/ 51 w 393"/>
                        <a:gd name="T9" fmla="*/ 131 h 131"/>
                        <a:gd name="T10" fmla="*/ 306 w 393"/>
                        <a:gd name="T11" fmla="*/ 131 h 131"/>
                        <a:gd name="T12" fmla="*/ 196 w 393"/>
                        <a:gd name="T13" fmla="*/ 104 h 131"/>
                        <a:gd name="T14" fmla="*/ 393 w 393"/>
                        <a:gd name="T15" fmla="*/ 28 h 131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31">
                          <a:moveTo>
                            <a:pt x="393" y="28"/>
                          </a:moveTo>
                          <a:lnTo>
                            <a:pt x="306" y="0"/>
                          </a:lnTo>
                          <a:lnTo>
                            <a:pt x="102" y="83"/>
                          </a:lnTo>
                          <a:lnTo>
                            <a:pt x="0" y="55"/>
                          </a:lnTo>
                          <a:lnTo>
                            <a:pt x="51" y="131"/>
                          </a:lnTo>
                          <a:lnTo>
                            <a:pt x="306" y="131"/>
                          </a:lnTo>
                          <a:lnTo>
                            <a:pt x="196" y="104"/>
                          </a:lnTo>
                          <a:lnTo>
                            <a:pt x="393" y="28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133" name="Freeform 111">
                      <a:extLst>
                        <a:ext uri="{FF2B5EF4-FFF2-40B4-BE49-F238E27FC236}">
                          <a16:creationId xmlns:a16="http://schemas.microsoft.com/office/drawing/2014/main" id="{53AD57C9-6854-B84F-ABDA-6E693B5FC7D3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51" y="1639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28 h 125"/>
                        <a:gd name="T2" fmla="*/ 87 w 393"/>
                        <a:gd name="T3" fmla="*/ 0 h 125"/>
                        <a:gd name="T4" fmla="*/ 298 w 393"/>
                        <a:gd name="T5" fmla="*/ 77 h 125"/>
                        <a:gd name="T6" fmla="*/ 393 w 393"/>
                        <a:gd name="T7" fmla="*/ 56 h 125"/>
                        <a:gd name="T8" fmla="*/ 342 w 393"/>
                        <a:gd name="T9" fmla="*/ 125 h 125"/>
                        <a:gd name="T10" fmla="*/ 94 w 393"/>
                        <a:gd name="T11" fmla="*/ 125 h 125"/>
                        <a:gd name="T12" fmla="*/ 196 w 393"/>
                        <a:gd name="T13" fmla="*/ 104 h 125"/>
                        <a:gd name="T14" fmla="*/ 0 w 393"/>
                        <a:gd name="T15" fmla="*/ 28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28"/>
                          </a:moveTo>
                          <a:lnTo>
                            <a:pt x="87" y="0"/>
                          </a:lnTo>
                          <a:lnTo>
                            <a:pt x="298" y="77"/>
                          </a:lnTo>
                          <a:lnTo>
                            <a:pt x="393" y="56"/>
                          </a:lnTo>
                          <a:lnTo>
                            <a:pt x="342" y="125"/>
                          </a:lnTo>
                          <a:lnTo>
                            <a:pt x="94" y="125"/>
                          </a:lnTo>
                          <a:lnTo>
                            <a:pt x="196" y="104"/>
                          </a:lnTo>
                          <a:lnTo>
                            <a:pt x="0" y="28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134" name="Freeform 112">
                      <a:extLst>
                        <a:ext uri="{FF2B5EF4-FFF2-40B4-BE49-F238E27FC236}">
                          <a16:creationId xmlns:a16="http://schemas.microsoft.com/office/drawing/2014/main" id="{9641F6FA-2E19-1A4E-813A-87F02D4A1603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51" y="1639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28 h 125"/>
                        <a:gd name="T2" fmla="*/ 87 w 393"/>
                        <a:gd name="T3" fmla="*/ 0 h 125"/>
                        <a:gd name="T4" fmla="*/ 298 w 393"/>
                        <a:gd name="T5" fmla="*/ 77 h 125"/>
                        <a:gd name="T6" fmla="*/ 393 w 393"/>
                        <a:gd name="T7" fmla="*/ 56 h 125"/>
                        <a:gd name="T8" fmla="*/ 342 w 393"/>
                        <a:gd name="T9" fmla="*/ 125 h 125"/>
                        <a:gd name="T10" fmla="*/ 94 w 393"/>
                        <a:gd name="T11" fmla="*/ 125 h 125"/>
                        <a:gd name="T12" fmla="*/ 196 w 393"/>
                        <a:gd name="T13" fmla="*/ 104 h 125"/>
                        <a:gd name="T14" fmla="*/ 0 w 393"/>
                        <a:gd name="T15" fmla="*/ 28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28"/>
                          </a:moveTo>
                          <a:lnTo>
                            <a:pt x="87" y="0"/>
                          </a:lnTo>
                          <a:lnTo>
                            <a:pt x="298" y="77"/>
                          </a:lnTo>
                          <a:lnTo>
                            <a:pt x="393" y="56"/>
                          </a:lnTo>
                          <a:lnTo>
                            <a:pt x="342" y="125"/>
                          </a:lnTo>
                          <a:lnTo>
                            <a:pt x="94" y="125"/>
                          </a:lnTo>
                          <a:lnTo>
                            <a:pt x="196" y="104"/>
                          </a:lnTo>
                          <a:lnTo>
                            <a:pt x="0" y="28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135" name="Freeform 113">
                      <a:extLst>
                        <a:ext uri="{FF2B5EF4-FFF2-40B4-BE49-F238E27FC236}">
                          <a16:creationId xmlns:a16="http://schemas.microsoft.com/office/drawing/2014/main" id="{CE198419-245B-770E-BA13-27C99CCE0558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44" y="1806"/>
                      <a:ext cx="392" cy="124"/>
                    </a:xfrm>
                    <a:custGeom>
                      <a:avLst/>
                      <a:gdLst>
                        <a:gd name="T0" fmla="*/ 392 w 392"/>
                        <a:gd name="T1" fmla="*/ 97 h 124"/>
                        <a:gd name="T2" fmla="*/ 305 w 392"/>
                        <a:gd name="T3" fmla="*/ 124 h 124"/>
                        <a:gd name="T4" fmla="*/ 101 w 392"/>
                        <a:gd name="T5" fmla="*/ 41 h 124"/>
                        <a:gd name="T6" fmla="*/ 0 w 392"/>
                        <a:gd name="T7" fmla="*/ 69 h 124"/>
                        <a:gd name="T8" fmla="*/ 51 w 392"/>
                        <a:gd name="T9" fmla="*/ 0 h 124"/>
                        <a:gd name="T10" fmla="*/ 305 w 392"/>
                        <a:gd name="T11" fmla="*/ 0 h 124"/>
                        <a:gd name="T12" fmla="*/ 196 w 392"/>
                        <a:gd name="T13" fmla="*/ 20 h 124"/>
                        <a:gd name="T14" fmla="*/ 392 w 392"/>
                        <a:gd name="T15" fmla="*/ 97 h 12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2" h="124">
                          <a:moveTo>
                            <a:pt x="392" y="97"/>
                          </a:moveTo>
                          <a:lnTo>
                            <a:pt x="305" y="124"/>
                          </a:lnTo>
                          <a:lnTo>
                            <a:pt x="101" y="41"/>
                          </a:lnTo>
                          <a:lnTo>
                            <a:pt x="0" y="69"/>
                          </a:lnTo>
                          <a:lnTo>
                            <a:pt x="51" y="0"/>
                          </a:lnTo>
                          <a:lnTo>
                            <a:pt x="305" y="0"/>
                          </a:lnTo>
                          <a:lnTo>
                            <a:pt x="196" y="20"/>
                          </a:lnTo>
                          <a:lnTo>
                            <a:pt x="392" y="9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136" name="Freeform 114">
                      <a:extLst>
                        <a:ext uri="{FF2B5EF4-FFF2-40B4-BE49-F238E27FC236}">
                          <a16:creationId xmlns:a16="http://schemas.microsoft.com/office/drawing/2014/main" id="{1BA8A3A8-09D4-F1F4-B476-72DE130C1AB9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44" y="1806"/>
                      <a:ext cx="392" cy="124"/>
                    </a:xfrm>
                    <a:custGeom>
                      <a:avLst/>
                      <a:gdLst>
                        <a:gd name="T0" fmla="*/ 392 w 392"/>
                        <a:gd name="T1" fmla="*/ 97 h 124"/>
                        <a:gd name="T2" fmla="*/ 305 w 392"/>
                        <a:gd name="T3" fmla="*/ 124 h 124"/>
                        <a:gd name="T4" fmla="*/ 101 w 392"/>
                        <a:gd name="T5" fmla="*/ 41 h 124"/>
                        <a:gd name="T6" fmla="*/ 0 w 392"/>
                        <a:gd name="T7" fmla="*/ 69 h 124"/>
                        <a:gd name="T8" fmla="*/ 51 w 392"/>
                        <a:gd name="T9" fmla="*/ 0 h 124"/>
                        <a:gd name="T10" fmla="*/ 305 w 392"/>
                        <a:gd name="T11" fmla="*/ 0 h 124"/>
                        <a:gd name="T12" fmla="*/ 196 w 392"/>
                        <a:gd name="T13" fmla="*/ 20 h 124"/>
                        <a:gd name="T14" fmla="*/ 392 w 392"/>
                        <a:gd name="T15" fmla="*/ 97 h 12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2" h="124">
                          <a:moveTo>
                            <a:pt x="392" y="97"/>
                          </a:moveTo>
                          <a:lnTo>
                            <a:pt x="305" y="124"/>
                          </a:lnTo>
                          <a:lnTo>
                            <a:pt x="101" y="41"/>
                          </a:lnTo>
                          <a:lnTo>
                            <a:pt x="0" y="69"/>
                          </a:lnTo>
                          <a:lnTo>
                            <a:pt x="51" y="0"/>
                          </a:lnTo>
                          <a:lnTo>
                            <a:pt x="305" y="0"/>
                          </a:lnTo>
                          <a:lnTo>
                            <a:pt x="196" y="20"/>
                          </a:lnTo>
                          <a:lnTo>
                            <a:pt x="392" y="9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</p:grpSp>
            </p:grpSp>
          </p:grpSp>
          <p:sp>
            <p:nvSpPr>
              <p:cNvPr id="124" name="WordArt 115">
                <a:extLst>
                  <a:ext uri="{FF2B5EF4-FFF2-40B4-BE49-F238E27FC236}">
                    <a16:creationId xmlns:a16="http://schemas.microsoft.com/office/drawing/2014/main" id="{3BD51645-C458-238D-9B08-1E2A9E38A128}"/>
                  </a:ext>
                </a:extLst>
              </p:cNvPr>
              <p:cNvSpPr>
                <a:spLocks noChangeAspect="1" noChangeArrowheads="1" noChangeShapeType="1" noTextEdit="1"/>
              </p:cNvSpPr>
              <p:nvPr/>
            </p:nvSpPr>
            <p:spPr bwMode="auto">
              <a:xfrm>
                <a:off x="3360" y="2376"/>
                <a:ext cx="864" cy="259"/>
              </a:xfrm>
              <a:prstGeom prst="rect">
                <a:avLst/>
              </a:prstGeom>
            </p:spPr>
            <p:txBody>
              <a:bodyPr wrap="none" fromWordArt="1">
                <a:prstTxWarp prst="textCanDown">
                  <a:avLst>
                    <a:gd name="adj" fmla="val 33333"/>
                  </a:avLst>
                </a:prstTxWarp>
              </a:bodyPr>
              <a:lstStyle/>
              <a:p>
                <a:pPr algn="ctr"/>
                <a:endParaRPr lang="en-GB" sz="1400" kern="10">
                  <a:ln w="9525">
                    <a:solidFill>
                      <a:srgbClr val="FFFFFF"/>
                    </a:solidFill>
                    <a:round/>
                    <a:headEnd/>
                    <a:tailEnd/>
                  </a:ln>
                  <a:solidFill>
                    <a:srgbClr val="FFFFFF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  <p:sp>
          <p:nvSpPr>
            <p:cNvPr id="122" name="WordArt 68">
              <a:extLst>
                <a:ext uri="{FF2B5EF4-FFF2-40B4-BE49-F238E27FC236}">
                  <a16:creationId xmlns:a16="http://schemas.microsoft.com/office/drawing/2014/main" id="{CCA7198E-D4C5-F59C-3B5C-68DB1F1C6BB5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39138" y="2769321"/>
              <a:ext cx="1283449" cy="172505"/>
            </a:xfrm>
            <a:prstGeom prst="rect">
              <a:avLst/>
            </a:prstGeom>
          </p:spPr>
          <p:txBody>
            <a:bodyPr wrap="none" fromWordArt="1">
              <a:prstTxWarp prst="textCanDown">
                <a:avLst>
                  <a:gd name="adj" fmla="val 33333"/>
                </a:avLst>
              </a:prstTxWarp>
            </a:bodyPr>
            <a:lstStyle/>
            <a:p>
              <a:pPr algn="ctr"/>
              <a:r>
                <a:rPr lang="en-US" sz="1400" kern="10">
                  <a:ln w="9525">
                    <a:solidFill>
                      <a:srgbClr val="FFFFFF"/>
                    </a:solidFill>
                    <a:round/>
                    <a:headEnd/>
                    <a:tailEnd/>
                  </a:ln>
                  <a:solidFill>
                    <a:srgbClr val="FFFFFF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spine_1_1_2</a:t>
              </a:r>
            </a:p>
          </p:txBody>
        </p:sp>
      </p:grpSp>
      <p:grpSp>
        <p:nvGrpSpPr>
          <p:cNvPr id="369" name="Group 368">
            <a:extLst>
              <a:ext uri="{FF2B5EF4-FFF2-40B4-BE49-F238E27FC236}">
                <a16:creationId xmlns:a16="http://schemas.microsoft.com/office/drawing/2014/main" id="{43B49D79-133F-BB7B-7797-39A2F015209A}"/>
              </a:ext>
            </a:extLst>
          </p:cNvPr>
          <p:cNvGrpSpPr/>
          <p:nvPr/>
        </p:nvGrpSpPr>
        <p:grpSpPr>
          <a:xfrm>
            <a:off x="2277810" y="3165765"/>
            <a:ext cx="809402" cy="463051"/>
            <a:chOff x="967835" y="2541918"/>
            <a:chExt cx="1426054" cy="463051"/>
          </a:xfrm>
        </p:grpSpPr>
        <p:grpSp>
          <p:nvGrpSpPr>
            <p:cNvPr id="370" name="Group 93">
              <a:extLst>
                <a:ext uri="{FF2B5EF4-FFF2-40B4-BE49-F238E27FC236}">
                  <a16:creationId xmlns:a16="http://schemas.microsoft.com/office/drawing/2014/main" id="{40948096-0BDB-FEBD-7DE6-B84DE9C6643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67835" y="2541918"/>
              <a:ext cx="1426054" cy="463051"/>
              <a:chOff x="3312" y="2160"/>
              <a:chExt cx="960" cy="528"/>
            </a:xfrm>
          </p:grpSpPr>
          <p:grpSp>
            <p:nvGrpSpPr>
              <p:cNvPr id="372" name="Group 94">
                <a:extLst>
                  <a:ext uri="{FF2B5EF4-FFF2-40B4-BE49-F238E27FC236}">
                    <a16:creationId xmlns:a16="http://schemas.microsoft.com/office/drawing/2014/main" id="{1C7EA739-4CC6-5430-21AD-139FFF2DAF5A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3312" y="2160"/>
                <a:ext cx="960" cy="528"/>
                <a:chOff x="3312" y="2160"/>
                <a:chExt cx="960" cy="528"/>
              </a:xfrm>
            </p:grpSpPr>
            <p:sp>
              <p:nvSpPr>
                <p:cNvPr id="374" name="AutoShape 95">
                  <a:extLst>
                    <a:ext uri="{FF2B5EF4-FFF2-40B4-BE49-F238E27FC236}">
                      <a16:creationId xmlns:a16="http://schemas.microsoft.com/office/drawing/2014/main" id="{B259C86A-9B8A-E4DE-F68C-9E8BC3682CC6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3312" y="2160"/>
                  <a:ext cx="960" cy="528"/>
                </a:xfrm>
                <a:prstGeom prst="can">
                  <a:avLst>
                    <a:gd name="adj" fmla="val 50000"/>
                  </a:avLst>
                </a:prstGeom>
                <a:gradFill rotWithShape="0">
                  <a:gsLst>
                    <a:gs pos="0">
                      <a:srgbClr val="002F5E"/>
                    </a:gs>
                    <a:gs pos="50000">
                      <a:srgbClr val="0066CC"/>
                    </a:gs>
                    <a:gs pos="100000">
                      <a:srgbClr val="002F5E"/>
                    </a:gs>
                  </a:gsLst>
                  <a:lin ang="0" scaled="1"/>
                </a:gradFill>
                <a:ln w="9525">
                  <a:solidFill>
                    <a:srgbClr val="819FFF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73025" tIns="36512" rIns="73025" bIns="36512" anchor="ctr"/>
                <a:lstStyle>
                  <a:lvl1pPr>
                    <a:spcBef>
                      <a:spcPct val="20000"/>
                    </a:spcBef>
                    <a:buClr>
                      <a:schemeClr val="tx2"/>
                    </a:buClr>
                    <a:buSzPct val="70000"/>
                    <a:buFont typeface="Wingdings" pitchFamily="2" charset="2"/>
                    <a:buChar char="n"/>
                    <a:defRPr sz="32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1"/>
                    </a:buClr>
                    <a:buSzPct val="70000"/>
                    <a:buFont typeface="Wingdings" pitchFamily="2" charset="2"/>
                    <a:buChar char="n"/>
                    <a:defRPr sz="28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66CC00"/>
                    </a:buClr>
                    <a:buSzPct val="7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SzPct val="70000"/>
                    <a:buFont typeface="Wingdings" pitchFamily="2" charset="2"/>
                    <a:buChar char="l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it-IT" altLang="it-IT" sz="1800">
                    <a:latin typeface="Arial" panose="020B0604020202020204" pitchFamily="34" charset="0"/>
                  </a:endParaRPr>
                </a:p>
              </p:txBody>
            </p:sp>
            <p:grpSp>
              <p:nvGrpSpPr>
                <p:cNvPr id="375" name="Group 96">
                  <a:extLst>
                    <a:ext uri="{FF2B5EF4-FFF2-40B4-BE49-F238E27FC236}">
                      <a16:creationId xmlns:a16="http://schemas.microsoft.com/office/drawing/2014/main" id="{D433D20B-91E9-BED3-B7AB-73055090DDCE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3488" y="2193"/>
                  <a:ext cx="599" cy="207"/>
                  <a:chOff x="422" y="1632"/>
                  <a:chExt cx="829" cy="298"/>
                </a:xfrm>
              </p:grpSpPr>
              <p:grpSp>
                <p:nvGrpSpPr>
                  <p:cNvPr id="376" name="Group 97">
                    <a:extLst>
                      <a:ext uri="{FF2B5EF4-FFF2-40B4-BE49-F238E27FC236}">
                        <a16:creationId xmlns:a16="http://schemas.microsoft.com/office/drawing/2014/main" id="{957F7EEB-5899-A5E8-8CD3-3434210509FA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422" y="1632"/>
                    <a:ext cx="822" cy="291"/>
                    <a:chOff x="422" y="1632"/>
                    <a:chExt cx="822" cy="291"/>
                  </a:xfrm>
                </p:grpSpPr>
                <p:sp>
                  <p:nvSpPr>
                    <p:cNvPr id="386" name="Freeform 98">
                      <a:extLst>
                        <a:ext uri="{FF2B5EF4-FFF2-40B4-BE49-F238E27FC236}">
                          <a16:creationId xmlns:a16="http://schemas.microsoft.com/office/drawing/2014/main" id="{C3935E30-A427-66A3-0C3E-782E133B97EE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51" y="1639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97 h 125"/>
                        <a:gd name="T2" fmla="*/ 87 w 393"/>
                        <a:gd name="T3" fmla="*/ 125 h 125"/>
                        <a:gd name="T4" fmla="*/ 298 w 393"/>
                        <a:gd name="T5" fmla="*/ 42 h 125"/>
                        <a:gd name="T6" fmla="*/ 393 w 393"/>
                        <a:gd name="T7" fmla="*/ 70 h 125"/>
                        <a:gd name="T8" fmla="*/ 342 w 393"/>
                        <a:gd name="T9" fmla="*/ 0 h 125"/>
                        <a:gd name="T10" fmla="*/ 94 w 393"/>
                        <a:gd name="T11" fmla="*/ 0 h 125"/>
                        <a:gd name="T12" fmla="*/ 196 w 393"/>
                        <a:gd name="T13" fmla="*/ 21 h 125"/>
                        <a:gd name="T14" fmla="*/ 0 w 393"/>
                        <a:gd name="T15" fmla="*/ 97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97"/>
                          </a:moveTo>
                          <a:lnTo>
                            <a:pt x="87" y="125"/>
                          </a:lnTo>
                          <a:lnTo>
                            <a:pt x="298" y="42"/>
                          </a:lnTo>
                          <a:lnTo>
                            <a:pt x="393" y="70"/>
                          </a:lnTo>
                          <a:lnTo>
                            <a:pt x="342" y="0"/>
                          </a:lnTo>
                          <a:lnTo>
                            <a:pt x="94" y="0"/>
                          </a:lnTo>
                          <a:lnTo>
                            <a:pt x="196" y="21"/>
                          </a:lnTo>
                          <a:lnTo>
                            <a:pt x="0" y="9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387" name="Freeform 99">
                      <a:extLst>
                        <a:ext uri="{FF2B5EF4-FFF2-40B4-BE49-F238E27FC236}">
                          <a16:creationId xmlns:a16="http://schemas.microsoft.com/office/drawing/2014/main" id="{227A7790-01B7-06F2-E43F-4DC7711C2F4D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51" y="1639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97 h 125"/>
                        <a:gd name="T2" fmla="*/ 87 w 393"/>
                        <a:gd name="T3" fmla="*/ 125 h 125"/>
                        <a:gd name="T4" fmla="*/ 298 w 393"/>
                        <a:gd name="T5" fmla="*/ 42 h 125"/>
                        <a:gd name="T6" fmla="*/ 393 w 393"/>
                        <a:gd name="T7" fmla="*/ 70 h 125"/>
                        <a:gd name="T8" fmla="*/ 342 w 393"/>
                        <a:gd name="T9" fmla="*/ 0 h 125"/>
                        <a:gd name="T10" fmla="*/ 94 w 393"/>
                        <a:gd name="T11" fmla="*/ 0 h 125"/>
                        <a:gd name="T12" fmla="*/ 196 w 393"/>
                        <a:gd name="T13" fmla="*/ 21 h 125"/>
                        <a:gd name="T14" fmla="*/ 0 w 393"/>
                        <a:gd name="T15" fmla="*/ 97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97"/>
                          </a:moveTo>
                          <a:lnTo>
                            <a:pt x="87" y="125"/>
                          </a:lnTo>
                          <a:lnTo>
                            <a:pt x="298" y="42"/>
                          </a:lnTo>
                          <a:lnTo>
                            <a:pt x="393" y="70"/>
                          </a:lnTo>
                          <a:lnTo>
                            <a:pt x="342" y="0"/>
                          </a:lnTo>
                          <a:lnTo>
                            <a:pt x="94" y="0"/>
                          </a:lnTo>
                          <a:lnTo>
                            <a:pt x="196" y="21"/>
                          </a:lnTo>
                          <a:lnTo>
                            <a:pt x="0" y="9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388" name="Freeform 100">
                      <a:extLst>
                        <a:ext uri="{FF2B5EF4-FFF2-40B4-BE49-F238E27FC236}">
                          <a16:creationId xmlns:a16="http://schemas.microsoft.com/office/drawing/2014/main" id="{8687A9E4-78BF-FF44-3455-EB32FB9A3676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22" y="1785"/>
                      <a:ext cx="393" cy="132"/>
                    </a:xfrm>
                    <a:custGeom>
                      <a:avLst/>
                      <a:gdLst>
                        <a:gd name="T0" fmla="*/ 393 w 393"/>
                        <a:gd name="T1" fmla="*/ 28 h 132"/>
                        <a:gd name="T2" fmla="*/ 305 w 393"/>
                        <a:gd name="T3" fmla="*/ 0 h 132"/>
                        <a:gd name="T4" fmla="*/ 102 w 393"/>
                        <a:gd name="T5" fmla="*/ 83 h 132"/>
                        <a:gd name="T6" fmla="*/ 0 w 393"/>
                        <a:gd name="T7" fmla="*/ 55 h 132"/>
                        <a:gd name="T8" fmla="*/ 51 w 393"/>
                        <a:gd name="T9" fmla="*/ 132 h 132"/>
                        <a:gd name="T10" fmla="*/ 305 w 393"/>
                        <a:gd name="T11" fmla="*/ 132 h 132"/>
                        <a:gd name="T12" fmla="*/ 196 w 393"/>
                        <a:gd name="T13" fmla="*/ 104 h 132"/>
                        <a:gd name="T14" fmla="*/ 393 w 393"/>
                        <a:gd name="T15" fmla="*/ 28 h 132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32">
                          <a:moveTo>
                            <a:pt x="393" y="28"/>
                          </a:moveTo>
                          <a:lnTo>
                            <a:pt x="305" y="0"/>
                          </a:lnTo>
                          <a:lnTo>
                            <a:pt x="102" y="83"/>
                          </a:lnTo>
                          <a:lnTo>
                            <a:pt x="0" y="55"/>
                          </a:lnTo>
                          <a:lnTo>
                            <a:pt x="51" y="132"/>
                          </a:lnTo>
                          <a:lnTo>
                            <a:pt x="305" y="132"/>
                          </a:lnTo>
                          <a:lnTo>
                            <a:pt x="196" y="104"/>
                          </a:lnTo>
                          <a:lnTo>
                            <a:pt x="393" y="2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389" name="Freeform 101">
                      <a:extLst>
                        <a:ext uri="{FF2B5EF4-FFF2-40B4-BE49-F238E27FC236}">
                          <a16:creationId xmlns:a16="http://schemas.microsoft.com/office/drawing/2014/main" id="{8CC383C3-D167-E5A7-1048-55025FDD2C7D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22" y="1785"/>
                      <a:ext cx="393" cy="132"/>
                    </a:xfrm>
                    <a:custGeom>
                      <a:avLst/>
                      <a:gdLst>
                        <a:gd name="T0" fmla="*/ 393 w 393"/>
                        <a:gd name="T1" fmla="*/ 28 h 132"/>
                        <a:gd name="T2" fmla="*/ 305 w 393"/>
                        <a:gd name="T3" fmla="*/ 0 h 132"/>
                        <a:gd name="T4" fmla="*/ 102 w 393"/>
                        <a:gd name="T5" fmla="*/ 83 h 132"/>
                        <a:gd name="T6" fmla="*/ 0 w 393"/>
                        <a:gd name="T7" fmla="*/ 55 h 132"/>
                        <a:gd name="T8" fmla="*/ 51 w 393"/>
                        <a:gd name="T9" fmla="*/ 132 h 132"/>
                        <a:gd name="T10" fmla="*/ 305 w 393"/>
                        <a:gd name="T11" fmla="*/ 132 h 132"/>
                        <a:gd name="T12" fmla="*/ 196 w 393"/>
                        <a:gd name="T13" fmla="*/ 104 h 132"/>
                        <a:gd name="T14" fmla="*/ 393 w 393"/>
                        <a:gd name="T15" fmla="*/ 28 h 132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32">
                          <a:moveTo>
                            <a:pt x="393" y="28"/>
                          </a:moveTo>
                          <a:lnTo>
                            <a:pt x="305" y="0"/>
                          </a:lnTo>
                          <a:lnTo>
                            <a:pt x="102" y="83"/>
                          </a:lnTo>
                          <a:lnTo>
                            <a:pt x="0" y="55"/>
                          </a:lnTo>
                          <a:lnTo>
                            <a:pt x="51" y="132"/>
                          </a:lnTo>
                          <a:lnTo>
                            <a:pt x="305" y="132"/>
                          </a:lnTo>
                          <a:lnTo>
                            <a:pt x="196" y="104"/>
                          </a:lnTo>
                          <a:lnTo>
                            <a:pt x="393" y="2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390" name="Freeform 102">
                      <a:extLst>
                        <a:ext uri="{FF2B5EF4-FFF2-40B4-BE49-F238E27FC236}">
                          <a16:creationId xmlns:a16="http://schemas.microsoft.com/office/drawing/2014/main" id="{68FB7745-5356-C3AA-7730-9C57312E5FAF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44" y="1632"/>
                      <a:ext cx="392" cy="125"/>
                    </a:xfrm>
                    <a:custGeom>
                      <a:avLst/>
                      <a:gdLst>
                        <a:gd name="T0" fmla="*/ 0 w 392"/>
                        <a:gd name="T1" fmla="*/ 28 h 125"/>
                        <a:gd name="T2" fmla="*/ 87 w 392"/>
                        <a:gd name="T3" fmla="*/ 0 h 125"/>
                        <a:gd name="T4" fmla="*/ 298 w 392"/>
                        <a:gd name="T5" fmla="*/ 77 h 125"/>
                        <a:gd name="T6" fmla="*/ 392 w 392"/>
                        <a:gd name="T7" fmla="*/ 56 h 125"/>
                        <a:gd name="T8" fmla="*/ 341 w 392"/>
                        <a:gd name="T9" fmla="*/ 125 h 125"/>
                        <a:gd name="T10" fmla="*/ 94 w 392"/>
                        <a:gd name="T11" fmla="*/ 125 h 125"/>
                        <a:gd name="T12" fmla="*/ 196 w 392"/>
                        <a:gd name="T13" fmla="*/ 104 h 125"/>
                        <a:gd name="T14" fmla="*/ 0 w 392"/>
                        <a:gd name="T15" fmla="*/ 28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2" h="125">
                          <a:moveTo>
                            <a:pt x="0" y="28"/>
                          </a:moveTo>
                          <a:lnTo>
                            <a:pt x="87" y="0"/>
                          </a:lnTo>
                          <a:lnTo>
                            <a:pt x="298" y="77"/>
                          </a:lnTo>
                          <a:lnTo>
                            <a:pt x="392" y="56"/>
                          </a:lnTo>
                          <a:lnTo>
                            <a:pt x="341" y="125"/>
                          </a:lnTo>
                          <a:lnTo>
                            <a:pt x="94" y="125"/>
                          </a:lnTo>
                          <a:lnTo>
                            <a:pt x="196" y="104"/>
                          </a:lnTo>
                          <a:lnTo>
                            <a:pt x="0" y="2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391" name="Freeform 103">
                      <a:extLst>
                        <a:ext uri="{FF2B5EF4-FFF2-40B4-BE49-F238E27FC236}">
                          <a16:creationId xmlns:a16="http://schemas.microsoft.com/office/drawing/2014/main" id="{B4C8C609-953F-2D2B-F8A7-A9D943782F86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44" y="1632"/>
                      <a:ext cx="392" cy="125"/>
                    </a:xfrm>
                    <a:custGeom>
                      <a:avLst/>
                      <a:gdLst>
                        <a:gd name="T0" fmla="*/ 0 w 392"/>
                        <a:gd name="T1" fmla="*/ 28 h 125"/>
                        <a:gd name="T2" fmla="*/ 87 w 392"/>
                        <a:gd name="T3" fmla="*/ 0 h 125"/>
                        <a:gd name="T4" fmla="*/ 298 w 392"/>
                        <a:gd name="T5" fmla="*/ 77 h 125"/>
                        <a:gd name="T6" fmla="*/ 392 w 392"/>
                        <a:gd name="T7" fmla="*/ 56 h 125"/>
                        <a:gd name="T8" fmla="*/ 341 w 392"/>
                        <a:gd name="T9" fmla="*/ 125 h 125"/>
                        <a:gd name="T10" fmla="*/ 94 w 392"/>
                        <a:gd name="T11" fmla="*/ 125 h 125"/>
                        <a:gd name="T12" fmla="*/ 196 w 392"/>
                        <a:gd name="T13" fmla="*/ 104 h 125"/>
                        <a:gd name="T14" fmla="*/ 0 w 392"/>
                        <a:gd name="T15" fmla="*/ 28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2" h="125">
                          <a:moveTo>
                            <a:pt x="0" y="28"/>
                          </a:moveTo>
                          <a:lnTo>
                            <a:pt x="87" y="0"/>
                          </a:lnTo>
                          <a:lnTo>
                            <a:pt x="298" y="77"/>
                          </a:lnTo>
                          <a:lnTo>
                            <a:pt x="392" y="56"/>
                          </a:lnTo>
                          <a:lnTo>
                            <a:pt x="341" y="125"/>
                          </a:lnTo>
                          <a:lnTo>
                            <a:pt x="94" y="125"/>
                          </a:lnTo>
                          <a:lnTo>
                            <a:pt x="196" y="104"/>
                          </a:lnTo>
                          <a:lnTo>
                            <a:pt x="0" y="2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392" name="Freeform 104">
                      <a:extLst>
                        <a:ext uri="{FF2B5EF4-FFF2-40B4-BE49-F238E27FC236}">
                          <a16:creationId xmlns:a16="http://schemas.microsoft.com/office/drawing/2014/main" id="{2823A378-C818-2DA4-D6FF-67CF187144E5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36" y="1799"/>
                      <a:ext cx="393" cy="124"/>
                    </a:xfrm>
                    <a:custGeom>
                      <a:avLst/>
                      <a:gdLst>
                        <a:gd name="T0" fmla="*/ 393 w 393"/>
                        <a:gd name="T1" fmla="*/ 97 h 124"/>
                        <a:gd name="T2" fmla="*/ 306 w 393"/>
                        <a:gd name="T3" fmla="*/ 124 h 124"/>
                        <a:gd name="T4" fmla="*/ 102 w 393"/>
                        <a:gd name="T5" fmla="*/ 41 h 124"/>
                        <a:gd name="T6" fmla="*/ 0 w 393"/>
                        <a:gd name="T7" fmla="*/ 69 h 124"/>
                        <a:gd name="T8" fmla="*/ 51 w 393"/>
                        <a:gd name="T9" fmla="*/ 0 h 124"/>
                        <a:gd name="T10" fmla="*/ 306 w 393"/>
                        <a:gd name="T11" fmla="*/ 0 h 124"/>
                        <a:gd name="T12" fmla="*/ 197 w 393"/>
                        <a:gd name="T13" fmla="*/ 21 h 124"/>
                        <a:gd name="T14" fmla="*/ 393 w 393"/>
                        <a:gd name="T15" fmla="*/ 97 h 12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4">
                          <a:moveTo>
                            <a:pt x="393" y="97"/>
                          </a:moveTo>
                          <a:lnTo>
                            <a:pt x="306" y="124"/>
                          </a:lnTo>
                          <a:lnTo>
                            <a:pt x="102" y="41"/>
                          </a:lnTo>
                          <a:lnTo>
                            <a:pt x="0" y="69"/>
                          </a:lnTo>
                          <a:lnTo>
                            <a:pt x="51" y="0"/>
                          </a:lnTo>
                          <a:lnTo>
                            <a:pt x="306" y="0"/>
                          </a:lnTo>
                          <a:lnTo>
                            <a:pt x="197" y="21"/>
                          </a:lnTo>
                          <a:lnTo>
                            <a:pt x="393" y="9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393" name="Freeform 105">
                      <a:extLst>
                        <a:ext uri="{FF2B5EF4-FFF2-40B4-BE49-F238E27FC236}">
                          <a16:creationId xmlns:a16="http://schemas.microsoft.com/office/drawing/2014/main" id="{87CD019B-7D0B-6EED-4CFB-0F931474F978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36" y="1799"/>
                      <a:ext cx="393" cy="124"/>
                    </a:xfrm>
                    <a:custGeom>
                      <a:avLst/>
                      <a:gdLst>
                        <a:gd name="T0" fmla="*/ 393 w 393"/>
                        <a:gd name="T1" fmla="*/ 97 h 124"/>
                        <a:gd name="T2" fmla="*/ 306 w 393"/>
                        <a:gd name="T3" fmla="*/ 124 h 124"/>
                        <a:gd name="T4" fmla="*/ 102 w 393"/>
                        <a:gd name="T5" fmla="*/ 41 h 124"/>
                        <a:gd name="T6" fmla="*/ 0 w 393"/>
                        <a:gd name="T7" fmla="*/ 69 h 124"/>
                        <a:gd name="T8" fmla="*/ 51 w 393"/>
                        <a:gd name="T9" fmla="*/ 0 h 124"/>
                        <a:gd name="T10" fmla="*/ 306 w 393"/>
                        <a:gd name="T11" fmla="*/ 0 h 124"/>
                        <a:gd name="T12" fmla="*/ 197 w 393"/>
                        <a:gd name="T13" fmla="*/ 21 h 124"/>
                        <a:gd name="T14" fmla="*/ 393 w 393"/>
                        <a:gd name="T15" fmla="*/ 97 h 12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4">
                          <a:moveTo>
                            <a:pt x="393" y="97"/>
                          </a:moveTo>
                          <a:lnTo>
                            <a:pt x="306" y="124"/>
                          </a:lnTo>
                          <a:lnTo>
                            <a:pt x="102" y="41"/>
                          </a:lnTo>
                          <a:lnTo>
                            <a:pt x="0" y="69"/>
                          </a:lnTo>
                          <a:lnTo>
                            <a:pt x="51" y="0"/>
                          </a:lnTo>
                          <a:lnTo>
                            <a:pt x="306" y="0"/>
                          </a:lnTo>
                          <a:lnTo>
                            <a:pt x="197" y="21"/>
                          </a:lnTo>
                          <a:lnTo>
                            <a:pt x="393" y="9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</p:grpSp>
              <p:grpSp>
                <p:nvGrpSpPr>
                  <p:cNvPr id="377" name="Group 106">
                    <a:extLst>
                      <a:ext uri="{FF2B5EF4-FFF2-40B4-BE49-F238E27FC236}">
                        <a16:creationId xmlns:a16="http://schemas.microsoft.com/office/drawing/2014/main" id="{A55F724C-5B5D-7104-9686-12DC8C12AB13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429" y="1639"/>
                    <a:ext cx="822" cy="291"/>
                    <a:chOff x="429" y="1639"/>
                    <a:chExt cx="822" cy="291"/>
                  </a:xfrm>
                </p:grpSpPr>
                <p:sp>
                  <p:nvSpPr>
                    <p:cNvPr id="378" name="Freeform 107">
                      <a:extLst>
                        <a:ext uri="{FF2B5EF4-FFF2-40B4-BE49-F238E27FC236}">
                          <a16:creationId xmlns:a16="http://schemas.microsoft.com/office/drawing/2014/main" id="{326E116D-C29F-38C3-9374-55E673D37650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58" y="1646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97 h 125"/>
                        <a:gd name="T2" fmla="*/ 87 w 393"/>
                        <a:gd name="T3" fmla="*/ 125 h 125"/>
                        <a:gd name="T4" fmla="*/ 298 w 393"/>
                        <a:gd name="T5" fmla="*/ 42 h 125"/>
                        <a:gd name="T6" fmla="*/ 393 w 393"/>
                        <a:gd name="T7" fmla="*/ 70 h 125"/>
                        <a:gd name="T8" fmla="*/ 342 w 393"/>
                        <a:gd name="T9" fmla="*/ 0 h 125"/>
                        <a:gd name="T10" fmla="*/ 95 w 393"/>
                        <a:gd name="T11" fmla="*/ 0 h 125"/>
                        <a:gd name="T12" fmla="*/ 197 w 393"/>
                        <a:gd name="T13" fmla="*/ 21 h 125"/>
                        <a:gd name="T14" fmla="*/ 0 w 393"/>
                        <a:gd name="T15" fmla="*/ 97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97"/>
                          </a:moveTo>
                          <a:lnTo>
                            <a:pt x="87" y="125"/>
                          </a:lnTo>
                          <a:lnTo>
                            <a:pt x="298" y="42"/>
                          </a:lnTo>
                          <a:lnTo>
                            <a:pt x="393" y="70"/>
                          </a:lnTo>
                          <a:lnTo>
                            <a:pt x="342" y="0"/>
                          </a:lnTo>
                          <a:lnTo>
                            <a:pt x="95" y="0"/>
                          </a:lnTo>
                          <a:lnTo>
                            <a:pt x="197" y="21"/>
                          </a:lnTo>
                          <a:lnTo>
                            <a:pt x="0" y="9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379" name="Freeform 108">
                      <a:extLst>
                        <a:ext uri="{FF2B5EF4-FFF2-40B4-BE49-F238E27FC236}">
                          <a16:creationId xmlns:a16="http://schemas.microsoft.com/office/drawing/2014/main" id="{07E2B7AB-E9BE-F408-DA5C-DF7DB91E0E39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58" y="1646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97 h 125"/>
                        <a:gd name="T2" fmla="*/ 87 w 393"/>
                        <a:gd name="T3" fmla="*/ 125 h 125"/>
                        <a:gd name="T4" fmla="*/ 298 w 393"/>
                        <a:gd name="T5" fmla="*/ 42 h 125"/>
                        <a:gd name="T6" fmla="*/ 393 w 393"/>
                        <a:gd name="T7" fmla="*/ 70 h 125"/>
                        <a:gd name="T8" fmla="*/ 342 w 393"/>
                        <a:gd name="T9" fmla="*/ 0 h 125"/>
                        <a:gd name="T10" fmla="*/ 95 w 393"/>
                        <a:gd name="T11" fmla="*/ 0 h 125"/>
                        <a:gd name="T12" fmla="*/ 197 w 393"/>
                        <a:gd name="T13" fmla="*/ 21 h 125"/>
                        <a:gd name="T14" fmla="*/ 0 w 393"/>
                        <a:gd name="T15" fmla="*/ 97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97"/>
                          </a:moveTo>
                          <a:lnTo>
                            <a:pt x="87" y="125"/>
                          </a:lnTo>
                          <a:lnTo>
                            <a:pt x="298" y="42"/>
                          </a:lnTo>
                          <a:lnTo>
                            <a:pt x="393" y="70"/>
                          </a:lnTo>
                          <a:lnTo>
                            <a:pt x="342" y="0"/>
                          </a:lnTo>
                          <a:lnTo>
                            <a:pt x="95" y="0"/>
                          </a:lnTo>
                          <a:lnTo>
                            <a:pt x="197" y="21"/>
                          </a:lnTo>
                          <a:lnTo>
                            <a:pt x="0" y="9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380" name="Freeform 109">
                      <a:extLst>
                        <a:ext uri="{FF2B5EF4-FFF2-40B4-BE49-F238E27FC236}">
                          <a16:creationId xmlns:a16="http://schemas.microsoft.com/office/drawing/2014/main" id="{5DB661BA-D31C-9C4F-5561-94952F38B3E9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29" y="1792"/>
                      <a:ext cx="393" cy="131"/>
                    </a:xfrm>
                    <a:custGeom>
                      <a:avLst/>
                      <a:gdLst>
                        <a:gd name="T0" fmla="*/ 393 w 393"/>
                        <a:gd name="T1" fmla="*/ 28 h 131"/>
                        <a:gd name="T2" fmla="*/ 306 w 393"/>
                        <a:gd name="T3" fmla="*/ 0 h 131"/>
                        <a:gd name="T4" fmla="*/ 102 w 393"/>
                        <a:gd name="T5" fmla="*/ 83 h 131"/>
                        <a:gd name="T6" fmla="*/ 0 w 393"/>
                        <a:gd name="T7" fmla="*/ 55 h 131"/>
                        <a:gd name="T8" fmla="*/ 51 w 393"/>
                        <a:gd name="T9" fmla="*/ 131 h 131"/>
                        <a:gd name="T10" fmla="*/ 306 w 393"/>
                        <a:gd name="T11" fmla="*/ 131 h 131"/>
                        <a:gd name="T12" fmla="*/ 196 w 393"/>
                        <a:gd name="T13" fmla="*/ 104 h 131"/>
                        <a:gd name="T14" fmla="*/ 393 w 393"/>
                        <a:gd name="T15" fmla="*/ 28 h 131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31">
                          <a:moveTo>
                            <a:pt x="393" y="28"/>
                          </a:moveTo>
                          <a:lnTo>
                            <a:pt x="306" y="0"/>
                          </a:lnTo>
                          <a:lnTo>
                            <a:pt x="102" y="83"/>
                          </a:lnTo>
                          <a:lnTo>
                            <a:pt x="0" y="55"/>
                          </a:lnTo>
                          <a:lnTo>
                            <a:pt x="51" y="131"/>
                          </a:lnTo>
                          <a:lnTo>
                            <a:pt x="306" y="131"/>
                          </a:lnTo>
                          <a:lnTo>
                            <a:pt x="196" y="104"/>
                          </a:lnTo>
                          <a:lnTo>
                            <a:pt x="393" y="28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381" name="Freeform 110">
                      <a:extLst>
                        <a:ext uri="{FF2B5EF4-FFF2-40B4-BE49-F238E27FC236}">
                          <a16:creationId xmlns:a16="http://schemas.microsoft.com/office/drawing/2014/main" id="{06109DF1-BF08-95B8-EF10-A956C813B6A9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29" y="1792"/>
                      <a:ext cx="393" cy="131"/>
                    </a:xfrm>
                    <a:custGeom>
                      <a:avLst/>
                      <a:gdLst>
                        <a:gd name="T0" fmla="*/ 393 w 393"/>
                        <a:gd name="T1" fmla="*/ 28 h 131"/>
                        <a:gd name="T2" fmla="*/ 306 w 393"/>
                        <a:gd name="T3" fmla="*/ 0 h 131"/>
                        <a:gd name="T4" fmla="*/ 102 w 393"/>
                        <a:gd name="T5" fmla="*/ 83 h 131"/>
                        <a:gd name="T6" fmla="*/ 0 w 393"/>
                        <a:gd name="T7" fmla="*/ 55 h 131"/>
                        <a:gd name="T8" fmla="*/ 51 w 393"/>
                        <a:gd name="T9" fmla="*/ 131 h 131"/>
                        <a:gd name="T10" fmla="*/ 306 w 393"/>
                        <a:gd name="T11" fmla="*/ 131 h 131"/>
                        <a:gd name="T12" fmla="*/ 196 w 393"/>
                        <a:gd name="T13" fmla="*/ 104 h 131"/>
                        <a:gd name="T14" fmla="*/ 393 w 393"/>
                        <a:gd name="T15" fmla="*/ 28 h 131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31">
                          <a:moveTo>
                            <a:pt x="393" y="28"/>
                          </a:moveTo>
                          <a:lnTo>
                            <a:pt x="306" y="0"/>
                          </a:lnTo>
                          <a:lnTo>
                            <a:pt x="102" y="83"/>
                          </a:lnTo>
                          <a:lnTo>
                            <a:pt x="0" y="55"/>
                          </a:lnTo>
                          <a:lnTo>
                            <a:pt x="51" y="131"/>
                          </a:lnTo>
                          <a:lnTo>
                            <a:pt x="306" y="131"/>
                          </a:lnTo>
                          <a:lnTo>
                            <a:pt x="196" y="104"/>
                          </a:lnTo>
                          <a:lnTo>
                            <a:pt x="393" y="28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382" name="Freeform 111">
                      <a:extLst>
                        <a:ext uri="{FF2B5EF4-FFF2-40B4-BE49-F238E27FC236}">
                          <a16:creationId xmlns:a16="http://schemas.microsoft.com/office/drawing/2014/main" id="{A1B8ADBA-FF43-B10B-4A5C-4261BE067BAA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51" y="1639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28 h 125"/>
                        <a:gd name="T2" fmla="*/ 87 w 393"/>
                        <a:gd name="T3" fmla="*/ 0 h 125"/>
                        <a:gd name="T4" fmla="*/ 298 w 393"/>
                        <a:gd name="T5" fmla="*/ 77 h 125"/>
                        <a:gd name="T6" fmla="*/ 393 w 393"/>
                        <a:gd name="T7" fmla="*/ 56 h 125"/>
                        <a:gd name="T8" fmla="*/ 342 w 393"/>
                        <a:gd name="T9" fmla="*/ 125 h 125"/>
                        <a:gd name="T10" fmla="*/ 94 w 393"/>
                        <a:gd name="T11" fmla="*/ 125 h 125"/>
                        <a:gd name="T12" fmla="*/ 196 w 393"/>
                        <a:gd name="T13" fmla="*/ 104 h 125"/>
                        <a:gd name="T14" fmla="*/ 0 w 393"/>
                        <a:gd name="T15" fmla="*/ 28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28"/>
                          </a:moveTo>
                          <a:lnTo>
                            <a:pt x="87" y="0"/>
                          </a:lnTo>
                          <a:lnTo>
                            <a:pt x="298" y="77"/>
                          </a:lnTo>
                          <a:lnTo>
                            <a:pt x="393" y="56"/>
                          </a:lnTo>
                          <a:lnTo>
                            <a:pt x="342" y="125"/>
                          </a:lnTo>
                          <a:lnTo>
                            <a:pt x="94" y="125"/>
                          </a:lnTo>
                          <a:lnTo>
                            <a:pt x="196" y="104"/>
                          </a:lnTo>
                          <a:lnTo>
                            <a:pt x="0" y="28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383" name="Freeform 112">
                      <a:extLst>
                        <a:ext uri="{FF2B5EF4-FFF2-40B4-BE49-F238E27FC236}">
                          <a16:creationId xmlns:a16="http://schemas.microsoft.com/office/drawing/2014/main" id="{60357803-979F-9BD9-A415-D88F2A907040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51" y="1639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28 h 125"/>
                        <a:gd name="T2" fmla="*/ 87 w 393"/>
                        <a:gd name="T3" fmla="*/ 0 h 125"/>
                        <a:gd name="T4" fmla="*/ 298 w 393"/>
                        <a:gd name="T5" fmla="*/ 77 h 125"/>
                        <a:gd name="T6" fmla="*/ 393 w 393"/>
                        <a:gd name="T7" fmla="*/ 56 h 125"/>
                        <a:gd name="T8" fmla="*/ 342 w 393"/>
                        <a:gd name="T9" fmla="*/ 125 h 125"/>
                        <a:gd name="T10" fmla="*/ 94 w 393"/>
                        <a:gd name="T11" fmla="*/ 125 h 125"/>
                        <a:gd name="T12" fmla="*/ 196 w 393"/>
                        <a:gd name="T13" fmla="*/ 104 h 125"/>
                        <a:gd name="T14" fmla="*/ 0 w 393"/>
                        <a:gd name="T15" fmla="*/ 28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28"/>
                          </a:moveTo>
                          <a:lnTo>
                            <a:pt x="87" y="0"/>
                          </a:lnTo>
                          <a:lnTo>
                            <a:pt x="298" y="77"/>
                          </a:lnTo>
                          <a:lnTo>
                            <a:pt x="393" y="56"/>
                          </a:lnTo>
                          <a:lnTo>
                            <a:pt x="342" y="125"/>
                          </a:lnTo>
                          <a:lnTo>
                            <a:pt x="94" y="125"/>
                          </a:lnTo>
                          <a:lnTo>
                            <a:pt x="196" y="104"/>
                          </a:lnTo>
                          <a:lnTo>
                            <a:pt x="0" y="28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384" name="Freeform 113">
                      <a:extLst>
                        <a:ext uri="{FF2B5EF4-FFF2-40B4-BE49-F238E27FC236}">
                          <a16:creationId xmlns:a16="http://schemas.microsoft.com/office/drawing/2014/main" id="{56DB2785-F6A4-EEE2-B5DA-717164C2C9D1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44" y="1806"/>
                      <a:ext cx="392" cy="124"/>
                    </a:xfrm>
                    <a:custGeom>
                      <a:avLst/>
                      <a:gdLst>
                        <a:gd name="T0" fmla="*/ 392 w 392"/>
                        <a:gd name="T1" fmla="*/ 97 h 124"/>
                        <a:gd name="T2" fmla="*/ 305 w 392"/>
                        <a:gd name="T3" fmla="*/ 124 h 124"/>
                        <a:gd name="T4" fmla="*/ 101 w 392"/>
                        <a:gd name="T5" fmla="*/ 41 h 124"/>
                        <a:gd name="T6" fmla="*/ 0 w 392"/>
                        <a:gd name="T7" fmla="*/ 69 h 124"/>
                        <a:gd name="T8" fmla="*/ 51 w 392"/>
                        <a:gd name="T9" fmla="*/ 0 h 124"/>
                        <a:gd name="T10" fmla="*/ 305 w 392"/>
                        <a:gd name="T11" fmla="*/ 0 h 124"/>
                        <a:gd name="T12" fmla="*/ 196 w 392"/>
                        <a:gd name="T13" fmla="*/ 20 h 124"/>
                        <a:gd name="T14" fmla="*/ 392 w 392"/>
                        <a:gd name="T15" fmla="*/ 97 h 12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2" h="124">
                          <a:moveTo>
                            <a:pt x="392" y="97"/>
                          </a:moveTo>
                          <a:lnTo>
                            <a:pt x="305" y="124"/>
                          </a:lnTo>
                          <a:lnTo>
                            <a:pt x="101" y="41"/>
                          </a:lnTo>
                          <a:lnTo>
                            <a:pt x="0" y="69"/>
                          </a:lnTo>
                          <a:lnTo>
                            <a:pt x="51" y="0"/>
                          </a:lnTo>
                          <a:lnTo>
                            <a:pt x="305" y="0"/>
                          </a:lnTo>
                          <a:lnTo>
                            <a:pt x="196" y="20"/>
                          </a:lnTo>
                          <a:lnTo>
                            <a:pt x="392" y="9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385" name="Freeform 114">
                      <a:extLst>
                        <a:ext uri="{FF2B5EF4-FFF2-40B4-BE49-F238E27FC236}">
                          <a16:creationId xmlns:a16="http://schemas.microsoft.com/office/drawing/2014/main" id="{DB952E99-FFC5-A2B8-C977-026F689EA448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44" y="1806"/>
                      <a:ext cx="392" cy="124"/>
                    </a:xfrm>
                    <a:custGeom>
                      <a:avLst/>
                      <a:gdLst>
                        <a:gd name="T0" fmla="*/ 392 w 392"/>
                        <a:gd name="T1" fmla="*/ 97 h 124"/>
                        <a:gd name="T2" fmla="*/ 305 w 392"/>
                        <a:gd name="T3" fmla="*/ 124 h 124"/>
                        <a:gd name="T4" fmla="*/ 101 w 392"/>
                        <a:gd name="T5" fmla="*/ 41 h 124"/>
                        <a:gd name="T6" fmla="*/ 0 w 392"/>
                        <a:gd name="T7" fmla="*/ 69 h 124"/>
                        <a:gd name="T8" fmla="*/ 51 w 392"/>
                        <a:gd name="T9" fmla="*/ 0 h 124"/>
                        <a:gd name="T10" fmla="*/ 305 w 392"/>
                        <a:gd name="T11" fmla="*/ 0 h 124"/>
                        <a:gd name="T12" fmla="*/ 196 w 392"/>
                        <a:gd name="T13" fmla="*/ 20 h 124"/>
                        <a:gd name="T14" fmla="*/ 392 w 392"/>
                        <a:gd name="T15" fmla="*/ 97 h 12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2" h="124">
                          <a:moveTo>
                            <a:pt x="392" y="97"/>
                          </a:moveTo>
                          <a:lnTo>
                            <a:pt x="305" y="124"/>
                          </a:lnTo>
                          <a:lnTo>
                            <a:pt x="101" y="41"/>
                          </a:lnTo>
                          <a:lnTo>
                            <a:pt x="0" y="69"/>
                          </a:lnTo>
                          <a:lnTo>
                            <a:pt x="51" y="0"/>
                          </a:lnTo>
                          <a:lnTo>
                            <a:pt x="305" y="0"/>
                          </a:lnTo>
                          <a:lnTo>
                            <a:pt x="196" y="20"/>
                          </a:lnTo>
                          <a:lnTo>
                            <a:pt x="392" y="9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</p:grpSp>
            </p:grpSp>
          </p:grpSp>
          <p:sp>
            <p:nvSpPr>
              <p:cNvPr id="373" name="WordArt 115">
                <a:extLst>
                  <a:ext uri="{FF2B5EF4-FFF2-40B4-BE49-F238E27FC236}">
                    <a16:creationId xmlns:a16="http://schemas.microsoft.com/office/drawing/2014/main" id="{0561103C-3090-0A4B-41A1-2C9AA4B584C6}"/>
                  </a:ext>
                </a:extLst>
              </p:cNvPr>
              <p:cNvSpPr>
                <a:spLocks noChangeAspect="1" noChangeArrowheads="1" noChangeShapeType="1" noTextEdit="1"/>
              </p:cNvSpPr>
              <p:nvPr/>
            </p:nvSpPr>
            <p:spPr bwMode="auto">
              <a:xfrm>
                <a:off x="3360" y="2376"/>
                <a:ext cx="864" cy="259"/>
              </a:xfrm>
              <a:prstGeom prst="rect">
                <a:avLst/>
              </a:prstGeom>
            </p:spPr>
            <p:txBody>
              <a:bodyPr wrap="none" fromWordArt="1">
                <a:prstTxWarp prst="textCanDown">
                  <a:avLst>
                    <a:gd name="adj" fmla="val 33333"/>
                  </a:avLst>
                </a:prstTxWarp>
              </a:bodyPr>
              <a:lstStyle/>
              <a:p>
                <a:pPr algn="ctr"/>
                <a:endParaRPr lang="en-GB" sz="1400" kern="10">
                  <a:ln w="9525">
                    <a:solidFill>
                      <a:srgbClr val="FFFFFF"/>
                    </a:solidFill>
                    <a:round/>
                    <a:headEnd/>
                    <a:tailEnd/>
                  </a:ln>
                  <a:solidFill>
                    <a:srgbClr val="FFFFFF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  <p:sp>
          <p:nvSpPr>
            <p:cNvPr id="371" name="WordArt 68">
              <a:extLst>
                <a:ext uri="{FF2B5EF4-FFF2-40B4-BE49-F238E27FC236}">
                  <a16:creationId xmlns:a16="http://schemas.microsoft.com/office/drawing/2014/main" id="{8B22F49C-234E-76CF-1DCC-443B5D436E4F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39138" y="2769321"/>
              <a:ext cx="1283449" cy="172505"/>
            </a:xfrm>
            <a:prstGeom prst="rect">
              <a:avLst/>
            </a:prstGeom>
          </p:spPr>
          <p:txBody>
            <a:bodyPr wrap="none" fromWordArt="1">
              <a:prstTxWarp prst="textCanDown">
                <a:avLst>
                  <a:gd name="adj" fmla="val 33333"/>
                </a:avLst>
              </a:prstTxWarp>
            </a:bodyPr>
            <a:lstStyle/>
            <a:p>
              <a:pPr algn="ctr"/>
              <a:r>
                <a:rPr lang="en-US" sz="1400" kern="10">
                  <a:ln w="9525">
                    <a:solidFill>
                      <a:srgbClr val="FFFFFF"/>
                    </a:solidFill>
                    <a:round/>
                    <a:headEnd/>
                    <a:tailEnd/>
                  </a:ln>
                  <a:solidFill>
                    <a:srgbClr val="FFFFFF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spine_1_1_1</a:t>
              </a:r>
            </a:p>
          </p:txBody>
        </p:sp>
      </p:grpSp>
      <p:grpSp>
        <p:nvGrpSpPr>
          <p:cNvPr id="394" name="Group 393">
            <a:extLst>
              <a:ext uri="{FF2B5EF4-FFF2-40B4-BE49-F238E27FC236}">
                <a16:creationId xmlns:a16="http://schemas.microsoft.com/office/drawing/2014/main" id="{28BA8637-0D56-37A6-A718-720CDDB707C3}"/>
              </a:ext>
            </a:extLst>
          </p:cNvPr>
          <p:cNvGrpSpPr/>
          <p:nvPr/>
        </p:nvGrpSpPr>
        <p:grpSpPr>
          <a:xfrm>
            <a:off x="2279748" y="4310500"/>
            <a:ext cx="809402" cy="463051"/>
            <a:chOff x="967835" y="2541918"/>
            <a:chExt cx="1426054" cy="463051"/>
          </a:xfrm>
        </p:grpSpPr>
        <p:grpSp>
          <p:nvGrpSpPr>
            <p:cNvPr id="395" name="Group 93">
              <a:extLst>
                <a:ext uri="{FF2B5EF4-FFF2-40B4-BE49-F238E27FC236}">
                  <a16:creationId xmlns:a16="http://schemas.microsoft.com/office/drawing/2014/main" id="{6FAA72F4-AB43-E6FD-50DD-93BD934A1C1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67835" y="2541918"/>
              <a:ext cx="1426054" cy="463051"/>
              <a:chOff x="3312" y="2160"/>
              <a:chExt cx="960" cy="528"/>
            </a:xfrm>
          </p:grpSpPr>
          <p:grpSp>
            <p:nvGrpSpPr>
              <p:cNvPr id="397" name="Group 94">
                <a:extLst>
                  <a:ext uri="{FF2B5EF4-FFF2-40B4-BE49-F238E27FC236}">
                    <a16:creationId xmlns:a16="http://schemas.microsoft.com/office/drawing/2014/main" id="{1AB5774E-E2DE-9FCD-71ED-69F8314A6449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3312" y="2160"/>
                <a:ext cx="960" cy="528"/>
                <a:chOff x="3312" y="2160"/>
                <a:chExt cx="960" cy="528"/>
              </a:xfrm>
            </p:grpSpPr>
            <p:sp>
              <p:nvSpPr>
                <p:cNvPr id="399" name="AutoShape 95">
                  <a:extLst>
                    <a:ext uri="{FF2B5EF4-FFF2-40B4-BE49-F238E27FC236}">
                      <a16:creationId xmlns:a16="http://schemas.microsoft.com/office/drawing/2014/main" id="{EFEAC1F7-2948-5938-3C2D-F0EBAE35AC7F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3312" y="2160"/>
                  <a:ext cx="960" cy="528"/>
                </a:xfrm>
                <a:prstGeom prst="can">
                  <a:avLst>
                    <a:gd name="adj" fmla="val 50000"/>
                  </a:avLst>
                </a:prstGeom>
                <a:gradFill rotWithShape="0">
                  <a:gsLst>
                    <a:gs pos="0">
                      <a:srgbClr val="002F5E"/>
                    </a:gs>
                    <a:gs pos="50000">
                      <a:srgbClr val="0066CC"/>
                    </a:gs>
                    <a:gs pos="100000">
                      <a:srgbClr val="002F5E"/>
                    </a:gs>
                  </a:gsLst>
                  <a:lin ang="0" scaled="1"/>
                </a:gradFill>
                <a:ln w="9525">
                  <a:solidFill>
                    <a:srgbClr val="819FFF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73025" tIns="36512" rIns="73025" bIns="36512" anchor="ctr"/>
                <a:lstStyle>
                  <a:lvl1pPr>
                    <a:spcBef>
                      <a:spcPct val="20000"/>
                    </a:spcBef>
                    <a:buClr>
                      <a:schemeClr val="tx2"/>
                    </a:buClr>
                    <a:buSzPct val="70000"/>
                    <a:buFont typeface="Wingdings" pitchFamily="2" charset="2"/>
                    <a:buChar char="n"/>
                    <a:defRPr sz="32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1"/>
                    </a:buClr>
                    <a:buSzPct val="70000"/>
                    <a:buFont typeface="Wingdings" pitchFamily="2" charset="2"/>
                    <a:buChar char="n"/>
                    <a:defRPr sz="28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66CC00"/>
                    </a:buClr>
                    <a:buSzPct val="7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SzPct val="70000"/>
                    <a:buFont typeface="Wingdings" pitchFamily="2" charset="2"/>
                    <a:buChar char="l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it-IT" altLang="it-IT" sz="1800">
                    <a:latin typeface="Arial" panose="020B0604020202020204" pitchFamily="34" charset="0"/>
                  </a:endParaRPr>
                </a:p>
              </p:txBody>
            </p:sp>
            <p:grpSp>
              <p:nvGrpSpPr>
                <p:cNvPr id="400" name="Group 96">
                  <a:extLst>
                    <a:ext uri="{FF2B5EF4-FFF2-40B4-BE49-F238E27FC236}">
                      <a16:creationId xmlns:a16="http://schemas.microsoft.com/office/drawing/2014/main" id="{4610D471-89EF-5B6C-2BB1-3447398A6587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3488" y="2193"/>
                  <a:ext cx="599" cy="207"/>
                  <a:chOff x="422" y="1632"/>
                  <a:chExt cx="829" cy="298"/>
                </a:xfrm>
              </p:grpSpPr>
              <p:grpSp>
                <p:nvGrpSpPr>
                  <p:cNvPr id="401" name="Group 97">
                    <a:extLst>
                      <a:ext uri="{FF2B5EF4-FFF2-40B4-BE49-F238E27FC236}">
                        <a16:creationId xmlns:a16="http://schemas.microsoft.com/office/drawing/2014/main" id="{17BF00BC-3A50-F04B-1340-482E6064488A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422" y="1632"/>
                    <a:ext cx="822" cy="291"/>
                    <a:chOff x="422" y="1632"/>
                    <a:chExt cx="822" cy="291"/>
                  </a:xfrm>
                </p:grpSpPr>
                <p:sp>
                  <p:nvSpPr>
                    <p:cNvPr id="411" name="Freeform 98">
                      <a:extLst>
                        <a:ext uri="{FF2B5EF4-FFF2-40B4-BE49-F238E27FC236}">
                          <a16:creationId xmlns:a16="http://schemas.microsoft.com/office/drawing/2014/main" id="{624DAE27-557B-2D46-3744-DBE77970FF7E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51" y="1639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97 h 125"/>
                        <a:gd name="T2" fmla="*/ 87 w 393"/>
                        <a:gd name="T3" fmla="*/ 125 h 125"/>
                        <a:gd name="T4" fmla="*/ 298 w 393"/>
                        <a:gd name="T5" fmla="*/ 42 h 125"/>
                        <a:gd name="T6" fmla="*/ 393 w 393"/>
                        <a:gd name="T7" fmla="*/ 70 h 125"/>
                        <a:gd name="T8" fmla="*/ 342 w 393"/>
                        <a:gd name="T9" fmla="*/ 0 h 125"/>
                        <a:gd name="T10" fmla="*/ 94 w 393"/>
                        <a:gd name="T11" fmla="*/ 0 h 125"/>
                        <a:gd name="T12" fmla="*/ 196 w 393"/>
                        <a:gd name="T13" fmla="*/ 21 h 125"/>
                        <a:gd name="T14" fmla="*/ 0 w 393"/>
                        <a:gd name="T15" fmla="*/ 97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97"/>
                          </a:moveTo>
                          <a:lnTo>
                            <a:pt x="87" y="125"/>
                          </a:lnTo>
                          <a:lnTo>
                            <a:pt x="298" y="42"/>
                          </a:lnTo>
                          <a:lnTo>
                            <a:pt x="393" y="70"/>
                          </a:lnTo>
                          <a:lnTo>
                            <a:pt x="342" y="0"/>
                          </a:lnTo>
                          <a:lnTo>
                            <a:pt x="94" y="0"/>
                          </a:lnTo>
                          <a:lnTo>
                            <a:pt x="196" y="21"/>
                          </a:lnTo>
                          <a:lnTo>
                            <a:pt x="0" y="9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12" name="Freeform 99">
                      <a:extLst>
                        <a:ext uri="{FF2B5EF4-FFF2-40B4-BE49-F238E27FC236}">
                          <a16:creationId xmlns:a16="http://schemas.microsoft.com/office/drawing/2014/main" id="{BA5C6E37-E949-7B7C-2568-BAFD9A4CA5C6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51" y="1639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97 h 125"/>
                        <a:gd name="T2" fmla="*/ 87 w 393"/>
                        <a:gd name="T3" fmla="*/ 125 h 125"/>
                        <a:gd name="T4" fmla="*/ 298 w 393"/>
                        <a:gd name="T5" fmla="*/ 42 h 125"/>
                        <a:gd name="T6" fmla="*/ 393 w 393"/>
                        <a:gd name="T7" fmla="*/ 70 h 125"/>
                        <a:gd name="T8" fmla="*/ 342 w 393"/>
                        <a:gd name="T9" fmla="*/ 0 h 125"/>
                        <a:gd name="T10" fmla="*/ 94 w 393"/>
                        <a:gd name="T11" fmla="*/ 0 h 125"/>
                        <a:gd name="T12" fmla="*/ 196 w 393"/>
                        <a:gd name="T13" fmla="*/ 21 h 125"/>
                        <a:gd name="T14" fmla="*/ 0 w 393"/>
                        <a:gd name="T15" fmla="*/ 97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97"/>
                          </a:moveTo>
                          <a:lnTo>
                            <a:pt x="87" y="125"/>
                          </a:lnTo>
                          <a:lnTo>
                            <a:pt x="298" y="42"/>
                          </a:lnTo>
                          <a:lnTo>
                            <a:pt x="393" y="70"/>
                          </a:lnTo>
                          <a:lnTo>
                            <a:pt x="342" y="0"/>
                          </a:lnTo>
                          <a:lnTo>
                            <a:pt x="94" y="0"/>
                          </a:lnTo>
                          <a:lnTo>
                            <a:pt x="196" y="21"/>
                          </a:lnTo>
                          <a:lnTo>
                            <a:pt x="0" y="9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13" name="Freeform 100">
                      <a:extLst>
                        <a:ext uri="{FF2B5EF4-FFF2-40B4-BE49-F238E27FC236}">
                          <a16:creationId xmlns:a16="http://schemas.microsoft.com/office/drawing/2014/main" id="{C33C5BD7-7285-F181-1167-DE65768AA177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22" y="1785"/>
                      <a:ext cx="393" cy="132"/>
                    </a:xfrm>
                    <a:custGeom>
                      <a:avLst/>
                      <a:gdLst>
                        <a:gd name="T0" fmla="*/ 393 w 393"/>
                        <a:gd name="T1" fmla="*/ 28 h 132"/>
                        <a:gd name="T2" fmla="*/ 305 w 393"/>
                        <a:gd name="T3" fmla="*/ 0 h 132"/>
                        <a:gd name="T4" fmla="*/ 102 w 393"/>
                        <a:gd name="T5" fmla="*/ 83 h 132"/>
                        <a:gd name="T6" fmla="*/ 0 w 393"/>
                        <a:gd name="T7" fmla="*/ 55 h 132"/>
                        <a:gd name="T8" fmla="*/ 51 w 393"/>
                        <a:gd name="T9" fmla="*/ 132 h 132"/>
                        <a:gd name="T10" fmla="*/ 305 w 393"/>
                        <a:gd name="T11" fmla="*/ 132 h 132"/>
                        <a:gd name="T12" fmla="*/ 196 w 393"/>
                        <a:gd name="T13" fmla="*/ 104 h 132"/>
                        <a:gd name="T14" fmla="*/ 393 w 393"/>
                        <a:gd name="T15" fmla="*/ 28 h 132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32">
                          <a:moveTo>
                            <a:pt x="393" y="28"/>
                          </a:moveTo>
                          <a:lnTo>
                            <a:pt x="305" y="0"/>
                          </a:lnTo>
                          <a:lnTo>
                            <a:pt x="102" y="83"/>
                          </a:lnTo>
                          <a:lnTo>
                            <a:pt x="0" y="55"/>
                          </a:lnTo>
                          <a:lnTo>
                            <a:pt x="51" y="132"/>
                          </a:lnTo>
                          <a:lnTo>
                            <a:pt x="305" y="132"/>
                          </a:lnTo>
                          <a:lnTo>
                            <a:pt x="196" y="104"/>
                          </a:lnTo>
                          <a:lnTo>
                            <a:pt x="393" y="2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14" name="Freeform 101">
                      <a:extLst>
                        <a:ext uri="{FF2B5EF4-FFF2-40B4-BE49-F238E27FC236}">
                          <a16:creationId xmlns:a16="http://schemas.microsoft.com/office/drawing/2014/main" id="{ECD16EC3-E43A-3C6D-812B-2742F0A971B8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22" y="1785"/>
                      <a:ext cx="393" cy="132"/>
                    </a:xfrm>
                    <a:custGeom>
                      <a:avLst/>
                      <a:gdLst>
                        <a:gd name="T0" fmla="*/ 393 w 393"/>
                        <a:gd name="T1" fmla="*/ 28 h 132"/>
                        <a:gd name="T2" fmla="*/ 305 w 393"/>
                        <a:gd name="T3" fmla="*/ 0 h 132"/>
                        <a:gd name="T4" fmla="*/ 102 w 393"/>
                        <a:gd name="T5" fmla="*/ 83 h 132"/>
                        <a:gd name="T6" fmla="*/ 0 w 393"/>
                        <a:gd name="T7" fmla="*/ 55 h 132"/>
                        <a:gd name="T8" fmla="*/ 51 w 393"/>
                        <a:gd name="T9" fmla="*/ 132 h 132"/>
                        <a:gd name="T10" fmla="*/ 305 w 393"/>
                        <a:gd name="T11" fmla="*/ 132 h 132"/>
                        <a:gd name="T12" fmla="*/ 196 w 393"/>
                        <a:gd name="T13" fmla="*/ 104 h 132"/>
                        <a:gd name="T14" fmla="*/ 393 w 393"/>
                        <a:gd name="T15" fmla="*/ 28 h 132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32">
                          <a:moveTo>
                            <a:pt x="393" y="28"/>
                          </a:moveTo>
                          <a:lnTo>
                            <a:pt x="305" y="0"/>
                          </a:lnTo>
                          <a:lnTo>
                            <a:pt x="102" y="83"/>
                          </a:lnTo>
                          <a:lnTo>
                            <a:pt x="0" y="55"/>
                          </a:lnTo>
                          <a:lnTo>
                            <a:pt x="51" y="132"/>
                          </a:lnTo>
                          <a:lnTo>
                            <a:pt x="305" y="132"/>
                          </a:lnTo>
                          <a:lnTo>
                            <a:pt x="196" y="104"/>
                          </a:lnTo>
                          <a:lnTo>
                            <a:pt x="393" y="2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15" name="Freeform 102">
                      <a:extLst>
                        <a:ext uri="{FF2B5EF4-FFF2-40B4-BE49-F238E27FC236}">
                          <a16:creationId xmlns:a16="http://schemas.microsoft.com/office/drawing/2014/main" id="{CC8090B8-A2BF-3585-A4C0-C356F6DF15CC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44" y="1632"/>
                      <a:ext cx="392" cy="125"/>
                    </a:xfrm>
                    <a:custGeom>
                      <a:avLst/>
                      <a:gdLst>
                        <a:gd name="T0" fmla="*/ 0 w 392"/>
                        <a:gd name="T1" fmla="*/ 28 h 125"/>
                        <a:gd name="T2" fmla="*/ 87 w 392"/>
                        <a:gd name="T3" fmla="*/ 0 h 125"/>
                        <a:gd name="T4" fmla="*/ 298 w 392"/>
                        <a:gd name="T5" fmla="*/ 77 h 125"/>
                        <a:gd name="T6" fmla="*/ 392 w 392"/>
                        <a:gd name="T7" fmla="*/ 56 h 125"/>
                        <a:gd name="T8" fmla="*/ 341 w 392"/>
                        <a:gd name="T9" fmla="*/ 125 h 125"/>
                        <a:gd name="T10" fmla="*/ 94 w 392"/>
                        <a:gd name="T11" fmla="*/ 125 h 125"/>
                        <a:gd name="T12" fmla="*/ 196 w 392"/>
                        <a:gd name="T13" fmla="*/ 104 h 125"/>
                        <a:gd name="T14" fmla="*/ 0 w 392"/>
                        <a:gd name="T15" fmla="*/ 28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2" h="125">
                          <a:moveTo>
                            <a:pt x="0" y="28"/>
                          </a:moveTo>
                          <a:lnTo>
                            <a:pt x="87" y="0"/>
                          </a:lnTo>
                          <a:lnTo>
                            <a:pt x="298" y="77"/>
                          </a:lnTo>
                          <a:lnTo>
                            <a:pt x="392" y="56"/>
                          </a:lnTo>
                          <a:lnTo>
                            <a:pt x="341" y="125"/>
                          </a:lnTo>
                          <a:lnTo>
                            <a:pt x="94" y="125"/>
                          </a:lnTo>
                          <a:lnTo>
                            <a:pt x="196" y="104"/>
                          </a:lnTo>
                          <a:lnTo>
                            <a:pt x="0" y="2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16" name="Freeform 103">
                      <a:extLst>
                        <a:ext uri="{FF2B5EF4-FFF2-40B4-BE49-F238E27FC236}">
                          <a16:creationId xmlns:a16="http://schemas.microsoft.com/office/drawing/2014/main" id="{390FCBA0-A4BB-1EB1-D0A3-6784DE75B04E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44" y="1632"/>
                      <a:ext cx="392" cy="125"/>
                    </a:xfrm>
                    <a:custGeom>
                      <a:avLst/>
                      <a:gdLst>
                        <a:gd name="T0" fmla="*/ 0 w 392"/>
                        <a:gd name="T1" fmla="*/ 28 h 125"/>
                        <a:gd name="T2" fmla="*/ 87 w 392"/>
                        <a:gd name="T3" fmla="*/ 0 h 125"/>
                        <a:gd name="T4" fmla="*/ 298 w 392"/>
                        <a:gd name="T5" fmla="*/ 77 h 125"/>
                        <a:gd name="T6" fmla="*/ 392 w 392"/>
                        <a:gd name="T7" fmla="*/ 56 h 125"/>
                        <a:gd name="T8" fmla="*/ 341 w 392"/>
                        <a:gd name="T9" fmla="*/ 125 h 125"/>
                        <a:gd name="T10" fmla="*/ 94 w 392"/>
                        <a:gd name="T11" fmla="*/ 125 h 125"/>
                        <a:gd name="T12" fmla="*/ 196 w 392"/>
                        <a:gd name="T13" fmla="*/ 104 h 125"/>
                        <a:gd name="T14" fmla="*/ 0 w 392"/>
                        <a:gd name="T15" fmla="*/ 28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2" h="125">
                          <a:moveTo>
                            <a:pt x="0" y="28"/>
                          </a:moveTo>
                          <a:lnTo>
                            <a:pt x="87" y="0"/>
                          </a:lnTo>
                          <a:lnTo>
                            <a:pt x="298" y="77"/>
                          </a:lnTo>
                          <a:lnTo>
                            <a:pt x="392" y="56"/>
                          </a:lnTo>
                          <a:lnTo>
                            <a:pt x="341" y="125"/>
                          </a:lnTo>
                          <a:lnTo>
                            <a:pt x="94" y="125"/>
                          </a:lnTo>
                          <a:lnTo>
                            <a:pt x="196" y="104"/>
                          </a:lnTo>
                          <a:lnTo>
                            <a:pt x="0" y="2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17" name="Freeform 104">
                      <a:extLst>
                        <a:ext uri="{FF2B5EF4-FFF2-40B4-BE49-F238E27FC236}">
                          <a16:creationId xmlns:a16="http://schemas.microsoft.com/office/drawing/2014/main" id="{778DDED4-FDCD-D203-E883-F7147BF29FC7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36" y="1799"/>
                      <a:ext cx="393" cy="124"/>
                    </a:xfrm>
                    <a:custGeom>
                      <a:avLst/>
                      <a:gdLst>
                        <a:gd name="T0" fmla="*/ 393 w 393"/>
                        <a:gd name="T1" fmla="*/ 97 h 124"/>
                        <a:gd name="T2" fmla="*/ 306 w 393"/>
                        <a:gd name="T3" fmla="*/ 124 h 124"/>
                        <a:gd name="T4" fmla="*/ 102 w 393"/>
                        <a:gd name="T5" fmla="*/ 41 h 124"/>
                        <a:gd name="T6" fmla="*/ 0 w 393"/>
                        <a:gd name="T7" fmla="*/ 69 h 124"/>
                        <a:gd name="T8" fmla="*/ 51 w 393"/>
                        <a:gd name="T9" fmla="*/ 0 h 124"/>
                        <a:gd name="T10" fmla="*/ 306 w 393"/>
                        <a:gd name="T11" fmla="*/ 0 h 124"/>
                        <a:gd name="T12" fmla="*/ 197 w 393"/>
                        <a:gd name="T13" fmla="*/ 21 h 124"/>
                        <a:gd name="T14" fmla="*/ 393 w 393"/>
                        <a:gd name="T15" fmla="*/ 97 h 12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4">
                          <a:moveTo>
                            <a:pt x="393" y="97"/>
                          </a:moveTo>
                          <a:lnTo>
                            <a:pt x="306" y="124"/>
                          </a:lnTo>
                          <a:lnTo>
                            <a:pt x="102" y="41"/>
                          </a:lnTo>
                          <a:lnTo>
                            <a:pt x="0" y="69"/>
                          </a:lnTo>
                          <a:lnTo>
                            <a:pt x="51" y="0"/>
                          </a:lnTo>
                          <a:lnTo>
                            <a:pt x="306" y="0"/>
                          </a:lnTo>
                          <a:lnTo>
                            <a:pt x="197" y="21"/>
                          </a:lnTo>
                          <a:lnTo>
                            <a:pt x="393" y="9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18" name="Freeform 105">
                      <a:extLst>
                        <a:ext uri="{FF2B5EF4-FFF2-40B4-BE49-F238E27FC236}">
                          <a16:creationId xmlns:a16="http://schemas.microsoft.com/office/drawing/2014/main" id="{5E5F1E88-E65A-F9AB-9B38-F2821F8A9FC5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36" y="1799"/>
                      <a:ext cx="393" cy="124"/>
                    </a:xfrm>
                    <a:custGeom>
                      <a:avLst/>
                      <a:gdLst>
                        <a:gd name="T0" fmla="*/ 393 w 393"/>
                        <a:gd name="T1" fmla="*/ 97 h 124"/>
                        <a:gd name="T2" fmla="*/ 306 w 393"/>
                        <a:gd name="T3" fmla="*/ 124 h 124"/>
                        <a:gd name="T4" fmla="*/ 102 w 393"/>
                        <a:gd name="T5" fmla="*/ 41 h 124"/>
                        <a:gd name="T6" fmla="*/ 0 w 393"/>
                        <a:gd name="T7" fmla="*/ 69 h 124"/>
                        <a:gd name="T8" fmla="*/ 51 w 393"/>
                        <a:gd name="T9" fmla="*/ 0 h 124"/>
                        <a:gd name="T10" fmla="*/ 306 w 393"/>
                        <a:gd name="T11" fmla="*/ 0 h 124"/>
                        <a:gd name="T12" fmla="*/ 197 w 393"/>
                        <a:gd name="T13" fmla="*/ 21 h 124"/>
                        <a:gd name="T14" fmla="*/ 393 w 393"/>
                        <a:gd name="T15" fmla="*/ 97 h 12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4">
                          <a:moveTo>
                            <a:pt x="393" y="97"/>
                          </a:moveTo>
                          <a:lnTo>
                            <a:pt x="306" y="124"/>
                          </a:lnTo>
                          <a:lnTo>
                            <a:pt x="102" y="41"/>
                          </a:lnTo>
                          <a:lnTo>
                            <a:pt x="0" y="69"/>
                          </a:lnTo>
                          <a:lnTo>
                            <a:pt x="51" y="0"/>
                          </a:lnTo>
                          <a:lnTo>
                            <a:pt x="306" y="0"/>
                          </a:lnTo>
                          <a:lnTo>
                            <a:pt x="197" y="21"/>
                          </a:lnTo>
                          <a:lnTo>
                            <a:pt x="393" y="9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</p:grpSp>
              <p:grpSp>
                <p:nvGrpSpPr>
                  <p:cNvPr id="402" name="Group 106">
                    <a:extLst>
                      <a:ext uri="{FF2B5EF4-FFF2-40B4-BE49-F238E27FC236}">
                        <a16:creationId xmlns:a16="http://schemas.microsoft.com/office/drawing/2014/main" id="{B2E0504E-CB02-9427-2CBF-A4160B3309F4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429" y="1639"/>
                    <a:ext cx="822" cy="291"/>
                    <a:chOff x="429" y="1639"/>
                    <a:chExt cx="822" cy="291"/>
                  </a:xfrm>
                </p:grpSpPr>
                <p:sp>
                  <p:nvSpPr>
                    <p:cNvPr id="403" name="Freeform 107">
                      <a:extLst>
                        <a:ext uri="{FF2B5EF4-FFF2-40B4-BE49-F238E27FC236}">
                          <a16:creationId xmlns:a16="http://schemas.microsoft.com/office/drawing/2014/main" id="{C5451EB4-99F2-24C5-95DC-C86A0351C80C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58" y="1646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97 h 125"/>
                        <a:gd name="T2" fmla="*/ 87 w 393"/>
                        <a:gd name="T3" fmla="*/ 125 h 125"/>
                        <a:gd name="T4" fmla="*/ 298 w 393"/>
                        <a:gd name="T5" fmla="*/ 42 h 125"/>
                        <a:gd name="T6" fmla="*/ 393 w 393"/>
                        <a:gd name="T7" fmla="*/ 70 h 125"/>
                        <a:gd name="T8" fmla="*/ 342 w 393"/>
                        <a:gd name="T9" fmla="*/ 0 h 125"/>
                        <a:gd name="T10" fmla="*/ 95 w 393"/>
                        <a:gd name="T11" fmla="*/ 0 h 125"/>
                        <a:gd name="T12" fmla="*/ 197 w 393"/>
                        <a:gd name="T13" fmla="*/ 21 h 125"/>
                        <a:gd name="T14" fmla="*/ 0 w 393"/>
                        <a:gd name="T15" fmla="*/ 97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97"/>
                          </a:moveTo>
                          <a:lnTo>
                            <a:pt x="87" y="125"/>
                          </a:lnTo>
                          <a:lnTo>
                            <a:pt x="298" y="42"/>
                          </a:lnTo>
                          <a:lnTo>
                            <a:pt x="393" y="70"/>
                          </a:lnTo>
                          <a:lnTo>
                            <a:pt x="342" y="0"/>
                          </a:lnTo>
                          <a:lnTo>
                            <a:pt x="95" y="0"/>
                          </a:lnTo>
                          <a:lnTo>
                            <a:pt x="197" y="21"/>
                          </a:lnTo>
                          <a:lnTo>
                            <a:pt x="0" y="9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04" name="Freeform 108">
                      <a:extLst>
                        <a:ext uri="{FF2B5EF4-FFF2-40B4-BE49-F238E27FC236}">
                          <a16:creationId xmlns:a16="http://schemas.microsoft.com/office/drawing/2014/main" id="{00EBF860-640E-2994-9191-8F15ECD63DF9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58" y="1646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97 h 125"/>
                        <a:gd name="T2" fmla="*/ 87 w 393"/>
                        <a:gd name="T3" fmla="*/ 125 h 125"/>
                        <a:gd name="T4" fmla="*/ 298 w 393"/>
                        <a:gd name="T5" fmla="*/ 42 h 125"/>
                        <a:gd name="T6" fmla="*/ 393 w 393"/>
                        <a:gd name="T7" fmla="*/ 70 h 125"/>
                        <a:gd name="T8" fmla="*/ 342 w 393"/>
                        <a:gd name="T9" fmla="*/ 0 h 125"/>
                        <a:gd name="T10" fmla="*/ 95 w 393"/>
                        <a:gd name="T11" fmla="*/ 0 h 125"/>
                        <a:gd name="T12" fmla="*/ 197 w 393"/>
                        <a:gd name="T13" fmla="*/ 21 h 125"/>
                        <a:gd name="T14" fmla="*/ 0 w 393"/>
                        <a:gd name="T15" fmla="*/ 97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97"/>
                          </a:moveTo>
                          <a:lnTo>
                            <a:pt x="87" y="125"/>
                          </a:lnTo>
                          <a:lnTo>
                            <a:pt x="298" y="42"/>
                          </a:lnTo>
                          <a:lnTo>
                            <a:pt x="393" y="70"/>
                          </a:lnTo>
                          <a:lnTo>
                            <a:pt x="342" y="0"/>
                          </a:lnTo>
                          <a:lnTo>
                            <a:pt x="95" y="0"/>
                          </a:lnTo>
                          <a:lnTo>
                            <a:pt x="197" y="21"/>
                          </a:lnTo>
                          <a:lnTo>
                            <a:pt x="0" y="9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05" name="Freeform 109">
                      <a:extLst>
                        <a:ext uri="{FF2B5EF4-FFF2-40B4-BE49-F238E27FC236}">
                          <a16:creationId xmlns:a16="http://schemas.microsoft.com/office/drawing/2014/main" id="{F66D85C3-A363-E8D6-4ABD-0FC487BCCB22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29" y="1792"/>
                      <a:ext cx="393" cy="131"/>
                    </a:xfrm>
                    <a:custGeom>
                      <a:avLst/>
                      <a:gdLst>
                        <a:gd name="T0" fmla="*/ 393 w 393"/>
                        <a:gd name="T1" fmla="*/ 28 h 131"/>
                        <a:gd name="T2" fmla="*/ 306 w 393"/>
                        <a:gd name="T3" fmla="*/ 0 h 131"/>
                        <a:gd name="T4" fmla="*/ 102 w 393"/>
                        <a:gd name="T5" fmla="*/ 83 h 131"/>
                        <a:gd name="T6" fmla="*/ 0 w 393"/>
                        <a:gd name="T7" fmla="*/ 55 h 131"/>
                        <a:gd name="T8" fmla="*/ 51 w 393"/>
                        <a:gd name="T9" fmla="*/ 131 h 131"/>
                        <a:gd name="T10" fmla="*/ 306 w 393"/>
                        <a:gd name="T11" fmla="*/ 131 h 131"/>
                        <a:gd name="T12" fmla="*/ 196 w 393"/>
                        <a:gd name="T13" fmla="*/ 104 h 131"/>
                        <a:gd name="T14" fmla="*/ 393 w 393"/>
                        <a:gd name="T15" fmla="*/ 28 h 131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31">
                          <a:moveTo>
                            <a:pt x="393" y="28"/>
                          </a:moveTo>
                          <a:lnTo>
                            <a:pt x="306" y="0"/>
                          </a:lnTo>
                          <a:lnTo>
                            <a:pt x="102" y="83"/>
                          </a:lnTo>
                          <a:lnTo>
                            <a:pt x="0" y="55"/>
                          </a:lnTo>
                          <a:lnTo>
                            <a:pt x="51" y="131"/>
                          </a:lnTo>
                          <a:lnTo>
                            <a:pt x="306" y="131"/>
                          </a:lnTo>
                          <a:lnTo>
                            <a:pt x="196" y="104"/>
                          </a:lnTo>
                          <a:lnTo>
                            <a:pt x="393" y="28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06" name="Freeform 110">
                      <a:extLst>
                        <a:ext uri="{FF2B5EF4-FFF2-40B4-BE49-F238E27FC236}">
                          <a16:creationId xmlns:a16="http://schemas.microsoft.com/office/drawing/2014/main" id="{5A0E2ABE-16AE-B308-18DA-13162E9EF07B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29" y="1792"/>
                      <a:ext cx="393" cy="131"/>
                    </a:xfrm>
                    <a:custGeom>
                      <a:avLst/>
                      <a:gdLst>
                        <a:gd name="T0" fmla="*/ 393 w 393"/>
                        <a:gd name="T1" fmla="*/ 28 h 131"/>
                        <a:gd name="T2" fmla="*/ 306 w 393"/>
                        <a:gd name="T3" fmla="*/ 0 h 131"/>
                        <a:gd name="T4" fmla="*/ 102 w 393"/>
                        <a:gd name="T5" fmla="*/ 83 h 131"/>
                        <a:gd name="T6" fmla="*/ 0 w 393"/>
                        <a:gd name="T7" fmla="*/ 55 h 131"/>
                        <a:gd name="T8" fmla="*/ 51 w 393"/>
                        <a:gd name="T9" fmla="*/ 131 h 131"/>
                        <a:gd name="T10" fmla="*/ 306 w 393"/>
                        <a:gd name="T11" fmla="*/ 131 h 131"/>
                        <a:gd name="T12" fmla="*/ 196 w 393"/>
                        <a:gd name="T13" fmla="*/ 104 h 131"/>
                        <a:gd name="T14" fmla="*/ 393 w 393"/>
                        <a:gd name="T15" fmla="*/ 28 h 131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31">
                          <a:moveTo>
                            <a:pt x="393" y="28"/>
                          </a:moveTo>
                          <a:lnTo>
                            <a:pt x="306" y="0"/>
                          </a:lnTo>
                          <a:lnTo>
                            <a:pt x="102" y="83"/>
                          </a:lnTo>
                          <a:lnTo>
                            <a:pt x="0" y="55"/>
                          </a:lnTo>
                          <a:lnTo>
                            <a:pt x="51" y="131"/>
                          </a:lnTo>
                          <a:lnTo>
                            <a:pt x="306" y="131"/>
                          </a:lnTo>
                          <a:lnTo>
                            <a:pt x="196" y="104"/>
                          </a:lnTo>
                          <a:lnTo>
                            <a:pt x="393" y="28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07" name="Freeform 111">
                      <a:extLst>
                        <a:ext uri="{FF2B5EF4-FFF2-40B4-BE49-F238E27FC236}">
                          <a16:creationId xmlns:a16="http://schemas.microsoft.com/office/drawing/2014/main" id="{67D5FB93-2E15-CD0C-C774-09BA53CA7714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51" y="1639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28 h 125"/>
                        <a:gd name="T2" fmla="*/ 87 w 393"/>
                        <a:gd name="T3" fmla="*/ 0 h 125"/>
                        <a:gd name="T4" fmla="*/ 298 w 393"/>
                        <a:gd name="T5" fmla="*/ 77 h 125"/>
                        <a:gd name="T6" fmla="*/ 393 w 393"/>
                        <a:gd name="T7" fmla="*/ 56 h 125"/>
                        <a:gd name="T8" fmla="*/ 342 w 393"/>
                        <a:gd name="T9" fmla="*/ 125 h 125"/>
                        <a:gd name="T10" fmla="*/ 94 w 393"/>
                        <a:gd name="T11" fmla="*/ 125 h 125"/>
                        <a:gd name="T12" fmla="*/ 196 w 393"/>
                        <a:gd name="T13" fmla="*/ 104 h 125"/>
                        <a:gd name="T14" fmla="*/ 0 w 393"/>
                        <a:gd name="T15" fmla="*/ 28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28"/>
                          </a:moveTo>
                          <a:lnTo>
                            <a:pt x="87" y="0"/>
                          </a:lnTo>
                          <a:lnTo>
                            <a:pt x="298" y="77"/>
                          </a:lnTo>
                          <a:lnTo>
                            <a:pt x="393" y="56"/>
                          </a:lnTo>
                          <a:lnTo>
                            <a:pt x="342" y="125"/>
                          </a:lnTo>
                          <a:lnTo>
                            <a:pt x="94" y="125"/>
                          </a:lnTo>
                          <a:lnTo>
                            <a:pt x="196" y="104"/>
                          </a:lnTo>
                          <a:lnTo>
                            <a:pt x="0" y="28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08" name="Freeform 112">
                      <a:extLst>
                        <a:ext uri="{FF2B5EF4-FFF2-40B4-BE49-F238E27FC236}">
                          <a16:creationId xmlns:a16="http://schemas.microsoft.com/office/drawing/2014/main" id="{1BD4D774-DB59-B5B7-E9F6-A97AE436D47D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51" y="1639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28 h 125"/>
                        <a:gd name="T2" fmla="*/ 87 w 393"/>
                        <a:gd name="T3" fmla="*/ 0 h 125"/>
                        <a:gd name="T4" fmla="*/ 298 w 393"/>
                        <a:gd name="T5" fmla="*/ 77 h 125"/>
                        <a:gd name="T6" fmla="*/ 393 w 393"/>
                        <a:gd name="T7" fmla="*/ 56 h 125"/>
                        <a:gd name="T8" fmla="*/ 342 w 393"/>
                        <a:gd name="T9" fmla="*/ 125 h 125"/>
                        <a:gd name="T10" fmla="*/ 94 w 393"/>
                        <a:gd name="T11" fmla="*/ 125 h 125"/>
                        <a:gd name="T12" fmla="*/ 196 w 393"/>
                        <a:gd name="T13" fmla="*/ 104 h 125"/>
                        <a:gd name="T14" fmla="*/ 0 w 393"/>
                        <a:gd name="T15" fmla="*/ 28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28"/>
                          </a:moveTo>
                          <a:lnTo>
                            <a:pt x="87" y="0"/>
                          </a:lnTo>
                          <a:lnTo>
                            <a:pt x="298" y="77"/>
                          </a:lnTo>
                          <a:lnTo>
                            <a:pt x="393" y="56"/>
                          </a:lnTo>
                          <a:lnTo>
                            <a:pt x="342" y="125"/>
                          </a:lnTo>
                          <a:lnTo>
                            <a:pt x="94" y="125"/>
                          </a:lnTo>
                          <a:lnTo>
                            <a:pt x="196" y="104"/>
                          </a:lnTo>
                          <a:lnTo>
                            <a:pt x="0" y="28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09" name="Freeform 113">
                      <a:extLst>
                        <a:ext uri="{FF2B5EF4-FFF2-40B4-BE49-F238E27FC236}">
                          <a16:creationId xmlns:a16="http://schemas.microsoft.com/office/drawing/2014/main" id="{DAFB6E29-8734-79D4-19A3-D43AF47C890B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44" y="1806"/>
                      <a:ext cx="392" cy="124"/>
                    </a:xfrm>
                    <a:custGeom>
                      <a:avLst/>
                      <a:gdLst>
                        <a:gd name="T0" fmla="*/ 392 w 392"/>
                        <a:gd name="T1" fmla="*/ 97 h 124"/>
                        <a:gd name="T2" fmla="*/ 305 w 392"/>
                        <a:gd name="T3" fmla="*/ 124 h 124"/>
                        <a:gd name="T4" fmla="*/ 101 w 392"/>
                        <a:gd name="T5" fmla="*/ 41 h 124"/>
                        <a:gd name="T6" fmla="*/ 0 w 392"/>
                        <a:gd name="T7" fmla="*/ 69 h 124"/>
                        <a:gd name="T8" fmla="*/ 51 w 392"/>
                        <a:gd name="T9" fmla="*/ 0 h 124"/>
                        <a:gd name="T10" fmla="*/ 305 w 392"/>
                        <a:gd name="T11" fmla="*/ 0 h 124"/>
                        <a:gd name="T12" fmla="*/ 196 w 392"/>
                        <a:gd name="T13" fmla="*/ 20 h 124"/>
                        <a:gd name="T14" fmla="*/ 392 w 392"/>
                        <a:gd name="T15" fmla="*/ 97 h 12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2" h="124">
                          <a:moveTo>
                            <a:pt x="392" y="97"/>
                          </a:moveTo>
                          <a:lnTo>
                            <a:pt x="305" y="124"/>
                          </a:lnTo>
                          <a:lnTo>
                            <a:pt x="101" y="41"/>
                          </a:lnTo>
                          <a:lnTo>
                            <a:pt x="0" y="69"/>
                          </a:lnTo>
                          <a:lnTo>
                            <a:pt x="51" y="0"/>
                          </a:lnTo>
                          <a:lnTo>
                            <a:pt x="305" y="0"/>
                          </a:lnTo>
                          <a:lnTo>
                            <a:pt x="196" y="20"/>
                          </a:lnTo>
                          <a:lnTo>
                            <a:pt x="392" y="9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10" name="Freeform 114">
                      <a:extLst>
                        <a:ext uri="{FF2B5EF4-FFF2-40B4-BE49-F238E27FC236}">
                          <a16:creationId xmlns:a16="http://schemas.microsoft.com/office/drawing/2014/main" id="{3D0125D8-1739-4EFE-FC0D-6C111B3D7623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44" y="1806"/>
                      <a:ext cx="392" cy="124"/>
                    </a:xfrm>
                    <a:custGeom>
                      <a:avLst/>
                      <a:gdLst>
                        <a:gd name="T0" fmla="*/ 392 w 392"/>
                        <a:gd name="T1" fmla="*/ 97 h 124"/>
                        <a:gd name="T2" fmla="*/ 305 w 392"/>
                        <a:gd name="T3" fmla="*/ 124 h 124"/>
                        <a:gd name="T4" fmla="*/ 101 w 392"/>
                        <a:gd name="T5" fmla="*/ 41 h 124"/>
                        <a:gd name="T6" fmla="*/ 0 w 392"/>
                        <a:gd name="T7" fmla="*/ 69 h 124"/>
                        <a:gd name="T8" fmla="*/ 51 w 392"/>
                        <a:gd name="T9" fmla="*/ 0 h 124"/>
                        <a:gd name="T10" fmla="*/ 305 w 392"/>
                        <a:gd name="T11" fmla="*/ 0 h 124"/>
                        <a:gd name="T12" fmla="*/ 196 w 392"/>
                        <a:gd name="T13" fmla="*/ 20 h 124"/>
                        <a:gd name="T14" fmla="*/ 392 w 392"/>
                        <a:gd name="T15" fmla="*/ 97 h 12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2" h="124">
                          <a:moveTo>
                            <a:pt x="392" y="97"/>
                          </a:moveTo>
                          <a:lnTo>
                            <a:pt x="305" y="124"/>
                          </a:lnTo>
                          <a:lnTo>
                            <a:pt x="101" y="41"/>
                          </a:lnTo>
                          <a:lnTo>
                            <a:pt x="0" y="69"/>
                          </a:lnTo>
                          <a:lnTo>
                            <a:pt x="51" y="0"/>
                          </a:lnTo>
                          <a:lnTo>
                            <a:pt x="305" y="0"/>
                          </a:lnTo>
                          <a:lnTo>
                            <a:pt x="196" y="20"/>
                          </a:lnTo>
                          <a:lnTo>
                            <a:pt x="392" y="9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</p:grpSp>
            </p:grpSp>
          </p:grpSp>
          <p:sp>
            <p:nvSpPr>
              <p:cNvPr id="398" name="WordArt 115">
                <a:extLst>
                  <a:ext uri="{FF2B5EF4-FFF2-40B4-BE49-F238E27FC236}">
                    <a16:creationId xmlns:a16="http://schemas.microsoft.com/office/drawing/2014/main" id="{09542AFC-DD80-0856-9913-4F5AD6E921F5}"/>
                  </a:ext>
                </a:extLst>
              </p:cNvPr>
              <p:cNvSpPr>
                <a:spLocks noChangeAspect="1" noChangeArrowheads="1" noChangeShapeType="1" noTextEdit="1"/>
              </p:cNvSpPr>
              <p:nvPr/>
            </p:nvSpPr>
            <p:spPr bwMode="auto">
              <a:xfrm>
                <a:off x="3360" y="2376"/>
                <a:ext cx="864" cy="259"/>
              </a:xfrm>
              <a:prstGeom prst="rect">
                <a:avLst/>
              </a:prstGeom>
            </p:spPr>
            <p:txBody>
              <a:bodyPr wrap="none" fromWordArt="1">
                <a:prstTxWarp prst="textCanDown">
                  <a:avLst>
                    <a:gd name="adj" fmla="val 33333"/>
                  </a:avLst>
                </a:prstTxWarp>
              </a:bodyPr>
              <a:lstStyle/>
              <a:p>
                <a:pPr algn="ctr"/>
                <a:endParaRPr lang="en-GB" sz="1400" kern="10">
                  <a:ln w="9525">
                    <a:solidFill>
                      <a:srgbClr val="FFFFFF"/>
                    </a:solidFill>
                    <a:round/>
                    <a:headEnd/>
                    <a:tailEnd/>
                  </a:ln>
                  <a:solidFill>
                    <a:srgbClr val="FFFFFF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  <p:sp>
          <p:nvSpPr>
            <p:cNvPr id="396" name="WordArt 68">
              <a:extLst>
                <a:ext uri="{FF2B5EF4-FFF2-40B4-BE49-F238E27FC236}">
                  <a16:creationId xmlns:a16="http://schemas.microsoft.com/office/drawing/2014/main" id="{B3BFD61C-DFCD-F908-1211-A3476253F3ED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39138" y="2769321"/>
              <a:ext cx="1283449" cy="172505"/>
            </a:xfrm>
            <a:prstGeom prst="rect">
              <a:avLst/>
            </a:prstGeom>
          </p:spPr>
          <p:txBody>
            <a:bodyPr wrap="none" fromWordArt="1">
              <a:prstTxWarp prst="textCanDown">
                <a:avLst>
                  <a:gd name="adj" fmla="val 33333"/>
                </a:avLst>
              </a:prstTxWarp>
            </a:bodyPr>
            <a:lstStyle/>
            <a:p>
              <a:pPr algn="ctr"/>
              <a:r>
                <a:rPr lang="en-US" sz="1400" kern="10">
                  <a:ln w="9525">
                    <a:solidFill>
                      <a:srgbClr val="FFFFFF"/>
                    </a:solidFill>
                    <a:round/>
                    <a:headEnd/>
                    <a:tailEnd/>
                  </a:ln>
                  <a:solidFill>
                    <a:srgbClr val="FFFFFF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leaf_1_0_1</a:t>
              </a:r>
            </a:p>
          </p:txBody>
        </p:sp>
      </p:grpSp>
      <p:grpSp>
        <p:nvGrpSpPr>
          <p:cNvPr id="419" name="Group 418">
            <a:extLst>
              <a:ext uri="{FF2B5EF4-FFF2-40B4-BE49-F238E27FC236}">
                <a16:creationId xmlns:a16="http://schemas.microsoft.com/office/drawing/2014/main" id="{129D0B0B-5E48-C712-7D7E-2A66B2EDF926}"/>
              </a:ext>
            </a:extLst>
          </p:cNvPr>
          <p:cNvGrpSpPr/>
          <p:nvPr/>
        </p:nvGrpSpPr>
        <p:grpSpPr>
          <a:xfrm>
            <a:off x="3990203" y="4303060"/>
            <a:ext cx="809402" cy="463051"/>
            <a:chOff x="967835" y="2541918"/>
            <a:chExt cx="1426054" cy="463051"/>
          </a:xfrm>
        </p:grpSpPr>
        <p:grpSp>
          <p:nvGrpSpPr>
            <p:cNvPr id="420" name="Group 93">
              <a:extLst>
                <a:ext uri="{FF2B5EF4-FFF2-40B4-BE49-F238E27FC236}">
                  <a16:creationId xmlns:a16="http://schemas.microsoft.com/office/drawing/2014/main" id="{8FC47541-F4EC-C92D-74D8-6224E9BF7A1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67835" y="2541918"/>
              <a:ext cx="1426054" cy="463051"/>
              <a:chOff x="3312" y="2160"/>
              <a:chExt cx="960" cy="528"/>
            </a:xfrm>
          </p:grpSpPr>
          <p:grpSp>
            <p:nvGrpSpPr>
              <p:cNvPr id="422" name="Group 94">
                <a:extLst>
                  <a:ext uri="{FF2B5EF4-FFF2-40B4-BE49-F238E27FC236}">
                    <a16:creationId xmlns:a16="http://schemas.microsoft.com/office/drawing/2014/main" id="{D6205C66-4561-A0C3-D036-4528F747ED6A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3312" y="2160"/>
                <a:ext cx="960" cy="528"/>
                <a:chOff x="3312" y="2160"/>
                <a:chExt cx="960" cy="528"/>
              </a:xfrm>
            </p:grpSpPr>
            <p:sp>
              <p:nvSpPr>
                <p:cNvPr id="424" name="AutoShape 95">
                  <a:extLst>
                    <a:ext uri="{FF2B5EF4-FFF2-40B4-BE49-F238E27FC236}">
                      <a16:creationId xmlns:a16="http://schemas.microsoft.com/office/drawing/2014/main" id="{572B54D3-B257-5791-6DC6-5985962ECC57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3312" y="2160"/>
                  <a:ext cx="960" cy="528"/>
                </a:xfrm>
                <a:prstGeom prst="can">
                  <a:avLst>
                    <a:gd name="adj" fmla="val 50000"/>
                  </a:avLst>
                </a:prstGeom>
                <a:gradFill rotWithShape="0">
                  <a:gsLst>
                    <a:gs pos="0">
                      <a:srgbClr val="002F5E"/>
                    </a:gs>
                    <a:gs pos="50000">
                      <a:srgbClr val="0066CC"/>
                    </a:gs>
                    <a:gs pos="100000">
                      <a:srgbClr val="002F5E"/>
                    </a:gs>
                  </a:gsLst>
                  <a:lin ang="0" scaled="1"/>
                </a:gradFill>
                <a:ln w="9525">
                  <a:solidFill>
                    <a:srgbClr val="819FFF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73025" tIns="36512" rIns="73025" bIns="36512" anchor="ctr"/>
                <a:lstStyle>
                  <a:lvl1pPr>
                    <a:spcBef>
                      <a:spcPct val="20000"/>
                    </a:spcBef>
                    <a:buClr>
                      <a:schemeClr val="tx2"/>
                    </a:buClr>
                    <a:buSzPct val="70000"/>
                    <a:buFont typeface="Wingdings" pitchFamily="2" charset="2"/>
                    <a:buChar char="n"/>
                    <a:defRPr sz="32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1"/>
                    </a:buClr>
                    <a:buSzPct val="70000"/>
                    <a:buFont typeface="Wingdings" pitchFamily="2" charset="2"/>
                    <a:buChar char="n"/>
                    <a:defRPr sz="28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66CC00"/>
                    </a:buClr>
                    <a:buSzPct val="7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SzPct val="70000"/>
                    <a:buFont typeface="Wingdings" pitchFamily="2" charset="2"/>
                    <a:buChar char="l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it-IT" altLang="it-IT" sz="1800">
                    <a:latin typeface="Arial" panose="020B0604020202020204" pitchFamily="34" charset="0"/>
                  </a:endParaRPr>
                </a:p>
              </p:txBody>
            </p:sp>
            <p:grpSp>
              <p:nvGrpSpPr>
                <p:cNvPr id="425" name="Group 96">
                  <a:extLst>
                    <a:ext uri="{FF2B5EF4-FFF2-40B4-BE49-F238E27FC236}">
                      <a16:creationId xmlns:a16="http://schemas.microsoft.com/office/drawing/2014/main" id="{F050122F-FE6F-407C-6DEE-270A479F80B5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3488" y="2193"/>
                  <a:ext cx="599" cy="207"/>
                  <a:chOff x="422" y="1632"/>
                  <a:chExt cx="829" cy="298"/>
                </a:xfrm>
              </p:grpSpPr>
              <p:grpSp>
                <p:nvGrpSpPr>
                  <p:cNvPr id="426" name="Group 97">
                    <a:extLst>
                      <a:ext uri="{FF2B5EF4-FFF2-40B4-BE49-F238E27FC236}">
                        <a16:creationId xmlns:a16="http://schemas.microsoft.com/office/drawing/2014/main" id="{FD9EAE38-2DB8-39B9-67F7-D0411CE6F6B8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422" y="1632"/>
                    <a:ext cx="822" cy="291"/>
                    <a:chOff x="422" y="1632"/>
                    <a:chExt cx="822" cy="291"/>
                  </a:xfrm>
                </p:grpSpPr>
                <p:sp>
                  <p:nvSpPr>
                    <p:cNvPr id="436" name="Freeform 98">
                      <a:extLst>
                        <a:ext uri="{FF2B5EF4-FFF2-40B4-BE49-F238E27FC236}">
                          <a16:creationId xmlns:a16="http://schemas.microsoft.com/office/drawing/2014/main" id="{05975B82-EB1F-DD38-0BAE-CFE5A376D820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51" y="1639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97 h 125"/>
                        <a:gd name="T2" fmla="*/ 87 w 393"/>
                        <a:gd name="T3" fmla="*/ 125 h 125"/>
                        <a:gd name="T4" fmla="*/ 298 w 393"/>
                        <a:gd name="T5" fmla="*/ 42 h 125"/>
                        <a:gd name="T6" fmla="*/ 393 w 393"/>
                        <a:gd name="T7" fmla="*/ 70 h 125"/>
                        <a:gd name="T8" fmla="*/ 342 w 393"/>
                        <a:gd name="T9" fmla="*/ 0 h 125"/>
                        <a:gd name="T10" fmla="*/ 94 w 393"/>
                        <a:gd name="T11" fmla="*/ 0 h 125"/>
                        <a:gd name="T12" fmla="*/ 196 w 393"/>
                        <a:gd name="T13" fmla="*/ 21 h 125"/>
                        <a:gd name="T14" fmla="*/ 0 w 393"/>
                        <a:gd name="T15" fmla="*/ 97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97"/>
                          </a:moveTo>
                          <a:lnTo>
                            <a:pt x="87" y="125"/>
                          </a:lnTo>
                          <a:lnTo>
                            <a:pt x="298" y="42"/>
                          </a:lnTo>
                          <a:lnTo>
                            <a:pt x="393" y="70"/>
                          </a:lnTo>
                          <a:lnTo>
                            <a:pt x="342" y="0"/>
                          </a:lnTo>
                          <a:lnTo>
                            <a:pt x="94" y="0"/>
                          </a:lnTo>
                          <a:lnTo>
                            <a:pt x="196" y="21"/>
                          </a:lnTo>
                          <a:lnTo>
                            <a:pt x="0" y="9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37" name="Freeform 99">
                      <a:extLst>
                        <a:ext uri="{FF2B5EF4-FFF2-40B4-BE49-F238E27FC236}">
                          <a16:creationId xmlns:a16="http://schemas.microsoft.com/office/drawing/2014/main" id="{9AA823B6-AE68-AC8D-E588-82265E2A4516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51" y="1639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97 h 125"/>
                        <a:gd name="T2" fmla="*/ 87 w 393"/>
                        <a:gd name="T3" fmla="*/ 125 h 125"/>
                        <a:gd name="T4" fmla="*/ 298 w 393"/>
                        <a:gd name="T5" fmla="*/ 42 h 125"/>
                        <a:gd name="T6" fmla="*/ 393 w 393"/>
                        <a:gd name="T7" fmla="*/ 70 h 125"/>
                        <a:gd name="T8" fmla="*/ 342 w 393"/>
                        <a:gd name="T9" fmla="*/ 0 h 125"/>
                        <a:gd name="T10" fmla="*/ 94 w 393"/>
                        <a:gd name="T11" fmla="*/ 0 h 125"/>
                        <a:gd name="T12" fmla="*/ 196 w 393"/>
                        <a:gd name="T13" fmla="*/ 21 h 125"/>
                        <a:gd name="T14" fmla="*/ 0 w 393"/>
                        <a:gd name="T15" fmla="*/ 97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97"/>
                          </a:moveTo>
                          <a:lnTo>
                            <a:pt x="87" y="125"/>
                          </a:lnTo>
                          <a:lnTo>
                            <a:pt x="298" y="42"/>
                          </a:lnTo>
                          <a:lnTo>
                            <a:pt x="393" y="70"/>
                          </a:lnTo>
                          <a:lnTo>
                            <a:pt x="342" y="0"/>
                          </a:lnTo>
                          <a:lnTo>
                            <a:pt x="94" y="0"/>
                          </a:lnTo>
                          <a:lnTo>
                            <a:pt x="196" y="21"/>
                          </a:lnTo>
                          <a:lnTo>
                            <a:pt x="0" y="9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38" name="Freeform 100">
                      <a:extLst>
                        <a:ext uri="{FF2B5EF4-FFF2-40B4-BE49-F238E27FC236}">
                          <a16:creationId xmlns:a16="http://schemas.microsoft.com/office/drawing/2014/main" id="{23234DA0-7001-BE04-13A9-48D932DCD22D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22" y="1785"/>
                      <a:ext cx="393" cy="132"/>
                    </a:xfrm>
                    <a:custGeom>
                      <a:avLst/>
                      <a:gdLst>
                        <a:gd name="T0" fmla="*/ 393 w 393"/>
                        <a:gd name="T1" fmla="*/ 28 h 132"/>
                        <a:gd name="T2" fmla="*/ 305 w 393"/>
                        <a:gd name="T3" fmla="*/ 0 h 132"/>
                        <a:gd name="T4" fmla="*/ 102 w 393"/>
                        <a:gd name="T5" fmla="*/ 83 h 132"/>
                        <a:gd name="T6" fmla="*/ 0 w 393"/>
                        <a:gd name="T7" fmla="*/ 55 h 132"/>
                        <a:gd name="T8" fmla="*/ 51 w 393"/>
                        <a:gd name="T9" fmla="*/ 132 h 132"/>
                        <a:gd name="T10" fmla="*/ 305 w 393"/>
                        <a:gd name="T11" fmla="*/ 132 h 132"/>
                        <a:gd name="T12" fmla="*/ 196 w 393"/>
                        <a:gd name="T13" fmla="*/ 104 h 132"/>
                        <a:gd name="T14" fmla="*/ 393 w 393"/>
                        <a:gd name="T15" fmla="*/ 28 h 132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32">
                          <a:moveTo>
                            <a:pt x="393" y="28"/>
                          </a:moveTo>
                          <a:lnTo>
                            <a:pt x="305" y="0"/>
                          </a:lnTo>
                          <a:lnTo>
                            <a:pt x="102" y="83"/>
                          </a:lnTo>
                          <a:lnTo>
                            <a:pt x="0" y="55"/>
                          </a:lnTo>
                          <a:lnTo>
                            <a:pt x="51" y="132"/>
                          </a:lnTo>
                          <a:lnTo>
                            <a:pt x="305" y="132"/>
                          </a:lnTo>
                          <a:lnTo>
                            <a:pt x="196" y="104"/>
                          </a:lnTo>
                          <a:lnTo>
                            <a:pt x="393" y="2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39" name="Freeform 101">
                      <a:extLst>
                        <a:ext uri="{FF2B5EF4-FFF2-40B4-BE49-F238E27FC236}">
                          <a16:creationId xmlns:a16="http://schemas.microsoft.com/office/drawing/2014/main" id="{B3122A35-2E7B-03E9-315C-BECA6C688C87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22" y="1785"/>
                      <a:ext cx="393" cy="132"/>
                    </a:xfrm>
                    <a:custGeom>
                      <a:avLst/>
                      <a:gdLst>
                        <a:gd name="T0" fmla="*/ 393 w 393"/>
                        <a:gd name="T1" fmla="*/ 28 h 132"/>
                        <a:gd name="T2" fmla="*/ 305 w 393"/>
                        <a:gd name="T3" fmla="*/ 0 h 132"/>
                        <a:gd name="T4" fmla="*/ 102 w 393"/>
                        <a:gd name="T5" fmla="*/ 83 h 132"/>
                        <a:gd name="T6" fmla="*/ 0 w 393"/>
                        <a:gd name="T7" fmla="*/ 55 h 132"/>
                        <a:gd name="T8" fmla="*/ 51 w 393"/>
                        <a:gd name="T9" fmla="*/ 132 h 132"/>
                        <a:gd name="T10" fmla="*/ 305 w 393"/>
                        <a:gd name="T11" fmla="*/ 132 h 132"/>
                        <a:gd name="T12" fmla="*/ 196 w 393"/>
                        <a:gd name="T13" fmla="*/ 104 h 132"/>
                        <a:gd name="T14" fmla="*/ 393 w 393"/>
                        <a:gd name="T15" fmla="*/ 28 h 132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32">
                          <a:moveTo>
                            <a:pt x="393" y="28"/>
                          </a:moveTo>
                          <a:lnTo>
                            <a:pt x="305" y="0"/>
                          </a:lnTo>
                          <a:lnTo>
                            <a:pt x="102" y="83"/>
                          </a:lnTo>
                          <a:lnTo>
                            <a:pt x="0" y="55"/>
                          </a:lnTo>
                          <a:lnTo>
                            <a:pt x="51" y="132"/>
                          </a:lnTo>
                          <a:lnTo>
                            <a:pt x="305" y="132"/>
                          </a:lnTo>
                          <a:lnTo>
                            <a:pt x="196" y="104"/>
                          </a:lnTo>
                          <a:lnTo>
                            <a:pt x="393" y="2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40" name="Freeform 102">
                      <a:extLst>
                        <a:ext uri="{FF2B5EF4-FFF2-40B4-BE49-F238E27FC236}">
                          <a16:creationId xmlns:a16="http://schemas.microsoft.com/office/drawing/2014/main" id="{188C4DE8-8042-B02A-C731-B480A99E9F8E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44" y="1632"/>
                      <a:ext cx="392" cy="125"/>
                    </a:xfrm>
                    <a:custGeom>
                      <a:avLst/>
                      <a:gdLst>
                        <a:gd name="T0" fmla="*/ 0 w 392"/>
                        <a:gd name="T1" fmla="*/ 28 h 125"/>
                        <a:gd name="T2" fmla="*/ 87 w 392"/>
                        <a:gd name="T3" fmla="*/ 0 h 125"/>
                        <a:gd name="T4" fmla="*/ 298 w 392"/>
                        <a:gd name="T5" fmla="*/ 77 h 125"/>
                        <a:gd name="T6" fmla="*/ 392 w 392"/>
                        <a:gd name="T7" fmla="*/ 56 h 125"/>
                        <a:gd name="T8" fmla="*/ 341 w 392"/>
                        <a:gd name="T9" fmla="*/ 125 h 125"/>
                        <a:gd name="T10" fmla="*/ 94 w 392"/>
                        <a:gd name="T11" fmla="*/ 125 h 125"/>
                        <a:gd name="T12" fmla="*/ 196 w 392"/>
                        <a:gd name="T13" fmla="*/ 104 h 125"/>
                        <a:gd name="T14" fmla="*/ 0 w 392"/>
                        <a:gd name="T15" fmla="*/ 28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2" h="125">
                          <a:moveTo>
                            <a:pt x="0" y="28"/>
                          </a:moveTo>
                          <a:lnTo>
                            <a:pt x="87" y="0"/>
                          </a:lnTo>
                          <a:lnTo>
                            <a:pt x="298" y="77"/>
                          </a:lnTo>
                          <a:lnTo>
                            <a:pt x="392" y="56"/>
                          </a:lnTo>
                          <a:lnTo>
                            <a:pt x="341" y="125"/>
                          </a:lnTo>
                          <a:lnTo>
                            <a:pt x="94" y="125"/>
                          </a:lnTo>
                          <a:lnTo>
                            <a:pt x="196" y="104"/>
                          </a:lnTo>
                          <a:lnTo>
                            <a:pt x="0" y="2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41" name="Freeform 103">
                      <a:extLst>
                        <a:ext uri="{FF2B5EF4-FFF2-40B4-BE49-F238E27FC236}">
                          <a16:creationId xmlns:a16="http://schemas.microsoft.com/office/drawing/2014/main" id="{244C4148-BCDC-3639-AEC8-3A9952BF2740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44" y="1632"/>
                      <a:ext cx="392" cy="125"/>
                    </a:xfrm>
                    <a:custGeom>
                      <a:avLst/>
                      <a:gdLst>
                        <a:gd name="T0" fmla="*/ 0 w 392"/>
                        <a:gd name="T1" fmla="*/ 28 h 125"/>
                        <a:gd name="T2" fmla="*/ 87 w 392"/>
                        <a:gd name="T3" fmla="*/ 0 h 125"/>
                        <a:gd name="T4" fmla="*/ 298 w 392"/>
                        <a:gd name="T5" fmla="*/ 77 h 125"/>
                        <a:gd name="T6" fmla="*/ 392 w 392"/>
                        <a:gd name="T7" fmla="*/ 56 h 125"/>
                        <a:gd name="T8" fmla="*/ 341 w 392"/>
                        <a:gd name="T9" fmla="*/ 125 h 125"/>
                        <a:gd name="T10" fmla="*/ 94 w 392"/>
                        <a:gd name="T11" fmla="*/ 125 h 125"/>
                        <a:gd name="T12" fmla="*/ 196 w 392"/>
                        <a:gd name="T13" fmla="*/ 104 h 125"/>
                        <a:gd name="T14" fmla="*/ 0 w 392"/>
                        <a:gd name="T15" fmla="*/ 28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2" h="125">
                          <a:moveTo>
                            <a:pt x="0" y="28"/>
                          </a:moveTo>
                          <a:lnTo>
                            <a:pt x="87" y="0"/>
                          </a:lnTo>
                          <a:lnTo>
                            <a:pt x="298" y="77"/>
                          </a:lnTo>
                          <a:lnTo>
                            <a:pt x="392" y="56"/>
                          </a:lnTo>
                          <a:lnTo>
                            <a:pt x="341" y="125"/>
                          </a:lnTo>
                          <a:lnTo>
                            <a:pt x="94" y="125"/>
                          </a:lnTo>
                          <a:lnTo>
                            <a:pt x="196" y="104"/>
                          </a:lnTo>
                          <a:lnTo>
                            <a:pt x="0" y="2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42" name="Freeform 104">
                      <a:extLst>
                        <a:ext uri="{FF2B5EF4-FFF2-40B4-BE49-F238E27FC236}">
                          <a16:creationId xmlns:a16="http://schemas.microsoft.com/office/drawing/2014/main" id="{EF319D76-1F74-57E1-F82D-E7DD9D348B20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36" y="1799"/>
                      <a:ext cx="393" cy="124"/>
                    </a:xfrm>
                    <a:custGeom>
                      <a:avLst/>
                      <a:gdLst>
                        <a:gd name="T0" fmla="*/ 393 w 393"/>
                        <a:gd name="T1" fmla="*/ 97 h 124"/>
                        <a:gd name="T2" fmla="*/ 306 w 393"/>
                        <a:gd name="T3" fmla="*/ 124 h 124"/>
                        <a:gd name="T4" fmla="*/ 102 w 393"/>
                        <a:gd name="T5" fmla="*/ 41 h 124"/>
                        <a:gd name="T6" fmla="*/ 0 w 393"/>
                        <a:gd name="T7" fmla="*/ 69 h 124"/>
                        <a:gd name="T8" fmla="*/ 51 w 393"/>
                        <a:gd name="T9" fmla="*/ 0 h 124"/>
                        <a:gd name="T10" fmla="*/ 306 w 393"/>
                        <a:gd name="T11" fmla="*/ 0 h 124"/>
                        <a:gd name="T12" fmla="*/ 197 w 393"/>
                        <a:gd name="T13" fmla="*/ 21 h 124"/>
                        <a:gd name="T14" fmla="*/ 393 w 393"/>
                        <a:gd name="T15" fmla="*/ 97 h 12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4">
                          <a:moveTo>
                            <a:pt x="393" y="97"/>
                          </a:moveTo>
                          <a:lnTo>
                            <a:pt x="306" y="124"/>
                          </a:lnTo>
                          <a:lnTo>
                            <a:pt x="102" y="41"/>
                          </a:lnTo>
                          <a:lnTo>
                            <a:pt x="0" y="69"/>
                          </a:lnTo>
                          <a:lnTo>
                            <a:pt x="51" y="0"/>
                          </a:lnTo>
                          <a:lnTo>
                            <a:pt x="306" y="0"/>
                          </a:lnTo>
                          <a:lnTo>
                            <a:pt x="197" y="21"/>
                          </a:lnTo>
                          <a:lnTo>
                            <a:pt x="393" y="9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43" name="Freeform 105">
                      <a:extLst>
                        <a:ext uri="{FF2B5EF4-FFF2-40B4-BE49-F238E27FC236}">
                          <a16:creationId xmlns:a16="http://schemas.microsoft.com/office/drawing/2014/main" id="{438658C6-3E42-3277-004D-9F01F2B7220F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36" y="1799"/>
                      <a:ext cx="393" cy="124"/>
                    </a:xfrm>
                    <a:custGeom>
                      <a:avLst/>
                      <a:gdLst>
                        <a:gd name="T0" fmla="*/ 393 w 393"/>
                        <a:gd name="T1" fmla="*/ 97 h 124"/>
                        <a:gd name="T2" fmla="*/ 306 w 393"/>
                        <a:gd name="T3" fmla="*/ 124 h 124"/>
                        <a:gd name="T4" fmla="*/ 102 w 393"/>
                        <a:gd name="T5" fmla="*/ 41 h 124"/>
                        <a:gd name="T6" fmla="*/ 0 w 393"/>
                        <a:gd name="T7" fmla="*/ 69 h 124"/>
                        <a:gd name="T8" fmla="*/ 51 w 393"/>
                        <a:gd name="T9" fmla="*/ 0 h 124"/>
                        <a:gd name="T10" fmla="*/ 306 w 393"/>
                        <a:gd name="T11" fmla="*/ 0 h 124"/>
                        <a:gd name="T12" fmla="*/ 197 w 393"/>
                        <a:gd name="T13" fmla="*/ 21 h 124"/>
                        <a:gd name="T14" fmla="*/ 393 w 393"/>
                        <a:gd name="T15" fmla="*/ 97 h 12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4">
                          <a:moveTo>
                            <a:pt x="393" y="97"/>
                          </a:moveTo>
                          <a:lnTo>
                            <a:pt x="306" y="124"/>
                          </a:lnTo>
                          <a:lnTo>
                            <a:pt x="102" y="41"/>
                          </a:lnTo>
                          <a:lnTo>
                            <a:pt x="0" y="69"/>
                          </a:lnTo>
                          <a:lnTo>
                            <a:pt x="51" y="0"/>
                          </a:lnTo>
                          <a:lnTo>
                            <a:pt x="306" y="0"/>
                          </a:lnTo>
                          <a:lnTo>
                            <a:pt x="197" y="21"/>
                          </a:lnTo>
                          <a:lnTo>
                            <a:pt x="393" y="9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</p:grpSp>
              <p:grpSp>
                <p:nvGrpSpPr>
                  <p:cNvPr id="427" name="Group 106">
                    <a:extLst>
                      <a:ext uri="{FF2B5EF4-FFF2-40B4-BE49-F238E27FC236}">
                        <a16:creationId xmlns:a16="http://schemas.microsoft.com/office/drawing/2014/main" id="{8A25DAEB-233E-F310-F504-B59439D9928F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429" y="1639"/>
                    <a:ext cx="822" cy="291"/>
                    <a:chOff x="429" y="1639"/>
                    <a:chExt cx="822" cy="291"/>
                  </a:xfrm>
                </p:grpSpPr>
                <p:sp>
                  <p:nvSpPr>
                    <p:cNvPr id="428" name="Freeform 107">
                      <a:extLst>
                        <a:ext uri="{FF2B5EF4-FFF2-40B4-BE49-F238E27FC236}">
                          <a16:creationId xmlns:a16="http://schemas.microsoft.com/office/drawing/2014/main" id="{97DC1CAC-42C3-08E1-3027-6B0D9BBDE832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58" y="1646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97 h 125"/>
                        <a:gd name="T2" fmla="*/ 87 w 393"/>
                        <a:gd name="T3" fmla="*/ 125 h 125"/>
                        <a:gd name="T4" fmla="*/ 298 w 393"/>
                        <a:gd name="T5" fmla="*/ 42 h 125"/>
                        <a:gd name="T6" fmla="*/ 393 w 393"/>
                        <a:gd name="T7" fmla="*/ 70 h 125"/>
                        <a:gd name="T8" fmla="*/ 342 w 393"/>
                        <a:gd name="T9" fmla="*/ 0 h 125"/>
                        <a:gd name="T10" fmla="*/ 95 w 393"/>
                        <a:gd name="T11" fmla="*/ 0 h 125"/>
                        <a:gd name="T12" fmla="*/ 197 w 393"/>
                        <a:gd name="T13" fmla="*/ 21 h 125"/>
                        <a:gd name="T14" fmla="*/ 0 w 393"/>
                        <a:gd name="T15" fmla="*/ 97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97"/>
                          </a:moveTo>
                          <a:lnTo>
                            <a:pt x="87" y="125"/>
                          </a:lnTo>
                          <a:lnTo>
                            <a:pt x="298" y="42"/>
                          </a:lnTo>
                          <a:lnTo>
                            <a:pt x="393" y="70"/>
                          </a:lnTo>
                          <a:lnTo>
                            <a:pt x="342" y="0"/>
                          </a:lnTo>
                          <a:lnTo>
                            <a:pt x="95" y="0"/>
                          </a:lnTo>
                          <a:lnTo>
                            <a:pt x="197" y="21"/>
                          </a:lnTo>
                          <a:lnTo>
                            <a:pt x="0" y="9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29" name="Freeform 108">
                      <a:extLst>
                        <a:ext uri="{FF2B5EF4-FFF2-40B4-BE49-F238E27FC236}">
                          <a16:creationId xmlns:a16="http://schemas.microsoft.com/office/drawing/2014/main" id="{83E29587-61E5-FC61-4FC3-81027D307D3B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58" y="1646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97 h 125"/>
                        <a:gd name="T2" fmla="*/ 87 w 393"/>
                        <a:gd name="T3" fmla="*/ 125 h 125"/>
                        <a:gd name="T4" fmla="*/ 298 w 393"/>
                        <a:gd name="T5" fmla="*/ 42 h 125"/>
                        <a:gd name="T6" fmla="*/ 393 w 393"/>
                        <a:gd name="T7" fmla="*/ 70 h 125"/>
                        <a:gd name="T8" fmla="*/ 342 w 393"/>
                        <a:gd name="T9" fmla="*/ 0 h 125"/>
                        <a:gd name="T10" fmla="*/ 95 w 393"/>
                        <a:gd name="T11" fmla="*/ 0 h 125"/>
                        <a:gd name="T12" fmla="*/ 197 w 393"/>
                        <a:gd name="T13" fmla="*/ 21 h 125"/>
                        <a:gd name="T14" fmla="*/ 0 w 393"/>
                        <a:gd name="T15" fmla="*/ 97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97"/>
                          </a:moveTo>
                          <a:lnTo>
                            <a:pt x="87" y="125"/>
                          </a:lnTo>
                          <a:lnTo>
                            <a:pt x="298" y="42"/>
                          </a:lnTo>
                          <a:lnTo>
                            <a:pt x="393" y="70"/>
                          </a:lnTo>
                          <a:lnTo>
                            <a:pt x="342" y="0"/>
                          </a:lnTo>
                          <a:lnTo>
                            <a:pt x="95" y="0"/>
                          </a:lnTo>
                          <a:lnTo>
                            <a:pt x="197" y="21"/>
                          </a:lnTo>
                          <a:lnTo>
                            <a:pt x="0" y="9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30" name="Freeform 109">
                      <a:extLst>
                        <a:ext uri="{FF2B5EF4-FFF2-40B4-BE49-F238E27FC236}">
                          <a16:creationId xmlns:a16="http://schemas.microsoft.com/office/drawing/2014/main" id="{C9F56254-D751-DF04-EC1D-5ACB2774906F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29" y="1792"/>
                      <a:ext cx="393" cy="131"/>
                    </a:xfrm>
                    <a:custGeom>
                      <a:avLst/>
                      <a:gdLst>
                        <a:gd name="T0" fmla="*/ 393 w 393"/>
                        <a:gd name="T1" fmla="*/ 28 h 131"/>
                        <a:gd name="T2" fmla="*/ 306 w 393"/>
                        <a:gd name="T3" fmla="*/ 0 h 131"/>
                        <a:gd name="T4" fmla="*/ 102 w 393"/>
                        <a:gd name="T5" fmla="*/ 83 h 131"/>
                        <a:gd name="T6" fmla="*/ 0 w 393"/>
                        <a:gd name="T7" fmla="*/ 55 h 131"/>
                        <a:gd name="T8" fmla="*/ 51 w 393"/>
                        <a:gd name="T9" fmla="*/ 131 h 131"/>
                        <a:gd name="T10" fmla="*/ 306 w 393"/>
                        <a:gd name="T11" fmla="*/ 131 h 131"/>
                        <a:gd name="T12" fmla="*/ 196 w 393"/>
                        <a:gd name="T13" fmla="*/ 104 h 131"/>
                        <a:gd name="T14" fmla="*/ 393 w 393"/>
                        <a:gd name="T15" fmla="*/ 28 h 131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31">
                          <a:moveTo>
                            <a:pt x="393" y="28"/>
                          </a:moveTo>
                          <a:lnTo>
                            <a:pt x="306" y="0"/>
                          </a:lnTo>
                          <a:lnTo>
                            <a:pt x="102" y="83"/>
                          </a:lnTo>
                          <a:lnTo>
                            <a:pt x="0" y="55"/>
                          </a:lnTo>
                          <a:lnTo>
                            <a:pt x="51" y="131"/>
                          </a:lnTo>
                          <a:lnTo>
                            <a:pt x="306" y="131"/>
                          </a:lnTo>
                          <a:lnTo>
                            <a:pt x="196" y="104"/>
                          </a:lnTo>
                          <a:lnTo>
                            <a:pt x="393" y="28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31" name="Freeform 110">
                      <a:extLst>
                        <a:ext uri="{FF2B5EF4-FFF2-40B4-BE49-F238E27FC236}">
                          <a16:creationId xmlns:a16="http://schemas.microsoft.com/office/drawing/2014/main" id="{CFE86918-A7CC-63F3-2CAC-6D08CBCE6EBB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29" y="1792"/>
                      <a:ext cx="393" cy="131"/>
                    </a:xfrm>
                    <a:custGeom>
                      <a:avLst/>
                      <a:gdLst>
                        <a:gd name="T0" fmla="*/ 393 w 393"/>
                        <a:gd name="T1" fmla="*/ 28 h 131"/>
                        <a:gd name="T2" fmla="*/ 306 w 393"/>
                        <a:gd name="T3" fmla="*/ 0 h 131"/>
                        <a:gd name="T4" fmla="*/ 102 w 393"/>
                        <a:gd name="T5" fmla="*/ 83 h 131"/>
                        <a:gd name="T6" fmla="*/ 0 w 393"/>
                        <a:gd name="T7" fmla="*/ 55 h 131"/>
                        <a:gd name="T8" fmla="*/ 51 w 393"/>
                        <a:gd name="T9" fmla="*/ 131 h 131"/>
                        <a:gd name="T10" fmla="*/ 306 w 393"/>
                        <a:gd name="T11" fmla="*/ 131 h 131"/>
                        <a:gd name="T12" fmla="*/ 196 w 393"/>
                        <a:gd name="T13" fmla="*/ 104 h 131"/>
                        <a:gd name="T14" fmla="*/ 393 w 393"/>
                        <a:gd name="T15" fmla="*/ 28 h 131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31">
                          <a:moveTo>
                            <a:pt x="393" y="28"/>
                          </a:moveTo>
                          <a:lnTo>
                            <a:pt x="306" y="0"/>
                          </a:lnTo>
                          <a:lnTo>
                            <a:pt x="102" y="83"/>
                          </a:lnTo>
                          <a:lnTo>
                            <a:pt x="0" y="55"/>
                          </a:lnTo>
                          <a:lnTo>
                            <a:pt x="51" y="131"/>
                          </a:lnTo>
                          <a:lnTo>
                            <a:pt x="306" y="131"/>
                          </a:lnTo>
                          <a:lnTo>
                            <a:pt x="196" y="104"/>
                          </a:lnTo>
                          <a:lnTo>
                            <a:pt x="393" y="28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32" name="Freeform 111">
                      <a:extLst>
                        <a:ext uri="{FF2B5EF4-FFF2-40B4-BE49-F238E27FC236}">
                          <a16:creationId xmlns:a16="http://schemas.microsoft.com/office/drawing/2014/main" id="{1D079C3C-CC07-2941-0B47-C927FFB93B5F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51" y="1639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28 h 125"/>
                        <a:gd name="T2" fmla="*/ 87 w 393"/>
                        <a:gd name="T3" fmla="*/ 0 h 125"/>
                        <a:gd name="T4" fmla="*/ 298 w 393"/>
                        <a:gd name="T5" fmla="*/ 77 h 125"/>
                        <a:gd name="T6" fmla="*/ 393 w 393"/>
                        <a:gd name="T7" fmla="*/ 56 h 125"/>
                        <a:gd name="T8" fmla="*/ 342 w 393"/>
                        <a:gd name="T9" fmla="*/ 125 h 125"/>
                        <a:gd name="T10" fmla="*/ 94 w 393"/>
                        <a:gd name="T11" fmla="*/ 125 h 125"/>
                        <a:gd name="T12" fmla="*/ 196 w 393"/>
                        <a:gd name="T13" fmla="*/ 104 h 125"/>
                        <a:gd name="T14" fmla="*/ 0 w 393"/>
                        <a:gd name="T15" fmla="*/ 28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28"/>
                          </a:moveTo>
                          <a:lnTo>
                            <a:pt x="87" y="0"/>
                          </a:lnTo>
                          <a:lnTo>
                            <a:pt x="298" y="77"/>
                          </a:lnTo>
                          <a:lnTo>
                            <a:pt x="393" y="56"/>
                          </a:lnTo>
                          <a:lnTo>
                            <a:pt x="342" y="125"/>
                          </a:lnTo>
                          <a:lnTo>
                            <a:pt x="94" y="125"/>
                          </a:lnTo>
                          <a:lnTo>
                            <a:pt x="196" y="104"/>
                          </a:lnTo>
                          <a:lnTo>
                            <a:pt x="0" y="28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33" name="Freeform 112">
                      <a:extLst>
                        <a:ext uri="{FF2B5EF4-FFF2-40B4-BE49-F238E27FC236}">
                          <a16:creationId xmlns:a16="http://schemas.microsoft.com/office/drawing/2014/main" id="{1D796F42-9DB4-DF5B-FC5C-213A2E5C008D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51" y="1639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28 h 125"/>
                        <a:gd name="T2" fmla="*/ 87 w 393"/>
                        <a:gd name="T3" fmla="*/ 0 h 125"/>
                        <a:gd name="T4" fmla="*/ 298 w 393"/>
                        <a:gd name="T5" fmla="*/ 77 h 125"/>
                        <a:gd name="T6" fmla="*/ 393 w 393"/>
                        <a:gd name="T7" fmla="*/ 56 h 125"/>
                        <a:gd name="T8" fmla="*/ 342 w 393"/>
                        <a:gd name="T9" fmla="*/ 125 h 125"/>
                        <a:gd name="T10" fmla="*/ 94 w 393"/>
                        <a:gd name="T11" fmla="*/ 125 h 125"/>
                        <a:gd name="T12" fmla="*/ 196 w 393"/>
                        <a:gd name="T13" fmla="*/ 104 h 125"/>
                        <a:gd name="T14" fmla="*/ 0 w 393"/>
                        <a:gd name="T15" fmla="*/ 28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28"/>
                          </a:moveTo>
                          <a:lnTo>
                            <a:pt x="87" y="0"/>
                          </a:lnTo>
                          <a:lnTo>
                            <a:pt x="298" y="77"/>
                          </a:lnTo>
                          <a:lnTo>
                            <a:pt x="393" y="56"/>
                          </a:lnTo>
                          <a:lnTo>
                            <a:pt x="342" y="125"/>
                          </a:lnTo>
                          <a:lnTo>
                            <a:pt x="94" y="125"/>
                          </a:lnTo>
                          <a:lnTo>
                            <a:pt x="196" y="104"/>
                          </a:lnTo>
                          <a:lnTo>
                            <a:pt x="0" y="28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34" name="Freeform 113">
                      <a:extLst>
                        <a:ext uri="{FF2B5EF4-FFF2-40B4-BE49-F238E27FC236}">
                          <a16:creationId xmlns:a16="http://schemas.microsoft.com/office/drawing/2014/main" id="{BFCD07A8-3897-E5DF-AEFF-16FAA5D930DF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44" y="1806"/>
                      <a:ext cx="392" cy="124"/>
                    </a:xfrm>
                    <a:custGeom>
                      <a:avLst/>
                      <a:gdLst>
                        <a:gd name="T0" fmla="*/ 392 w 392"/>
                        <a:gd name="T1" fmla="*/ 97 h 124"/>
                        <a:gd name="T2" fmla="*/ 305 w 392"/>
                        <a:gd name="T3" fmla="*/ 124 h 124"/>
                        <a:gd name="T4" fmla="*/ 101 w 392"/>
                        <a:gd name="T5" fmla="*/ 41 h 124"/>
                        <a:gd name="T6" fmla="*/ 0 w 392"/>
                        <a:gd name="T7" fmla="*/ 69 h 124"/>
                        <a:gd name="T8" fmla="*/ 51 w 392"/>
                        <a:gd name="T9" fmla="*/ 0 h 124"/>
                        <a:gd name="T10" fmla="*/ 305 w 392"/>
                        <a:gd name="T11" fmla="*/ 0 h 124"/>
                        <a:gd name="T12" fmla="*/ 196 w 392"/>
                        <a:gd name="T13" fmla="*/ 20 h 124"/>
                        <a:gd name="T14" fmla="*/ 392 w 392"/>
                        <a:gd name="T15" fmla="*/ 97 h 12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2" h="124">
                          <a:moveTo>
                            <a:pt x="392" y="97"/>
                          </a:moveTo>
                          <a:lnTo>
                            <a:pt x="305" y="124"/>
                          </a:lnTo>
                          <a:lnTo>
                            <a:pt x="101" y="41"/>
                          </a:lnTo>
                          <a:lnTo>
                            <a:pt x="0" y="69"/>
                          </a:lnTo>
                          <a:lnTo>
                            <a:pt x="51" y="0"/>
                          </a:lnTo>
                          <a:lnTo>
                            <a:pt x="305" y="0"/>
                          </a:lnTo>
                          <a:lnTo>
                            <a:pt x="196" y="20"/>
                          </a:lnTo>
                          <a:lnTo>
                            <a:pt x="392" y="9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35" name="Freeform 114">
                      <a:extLst>
                        <a:ext uri="{FF2B5EF4-FFF2-40B4-BE49-F238E27FC236}">
                          <a16:creationId xmlns:a16="http://schemas.microsoft.com/office/drawing/2014/main" id="{28D8B83A-52FB-B314-409D-76966A3E87EB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44" y="1806"/>
                      <a:ext cx="392" cy="124"/>
                    </a:xfrm>
                    <a:custGeom>
                      <a:avLst/>
                      <a:gdLst>
                        <a:gd name="T0" fmla="*/ 392 w 392"/>
                        <a:gd name="T1" fmla="*/ 97 h 124"/>
                        <a:gd name="T2" fmla="*/ 305 w 392"/>
                        <a:gd name="T3" fmla="*/ 124 h 124"/>
                        <a:gd name="T4" fmla="*/ 101 w 392"/>
                        <a:gd name="T5" fmla="*/ 41 h 124"/>
                        <a:gd name="T6" fmla="*/ 0 w 392"/>
                        <a:gd name="T7" fmla="*/ 69 h 124"/>
                        <a:gd name="T8" fmla="*/ 51 w 392"/>
                        <a:gd name="T9" fmla="*/ 0 h 124"/>
                        <a:gd name="T10" fmla="*/ 305 w 392"/>
                        <a:gd name="T11" fmla="*/ 0 h 124"/>
                        <a:gd name="T12" fmla="*/ 196 w 392"/>
                        <a:gd name="T13" fmla="*/ 20 h 124"/>
                        <a:gd name="T14" fmla="*/ 392 w 392"/>
                        <a:gd name="T15" fmla="*/ 97 h 12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2" h="124">
                          <a:moveTo>
                            <a:pt x="392" y="97"/>
                          </a:moveTo>
                          <a:lnTo>
                            <a:pt x="305" y="124"/>
                          </a:lnTo>
                          <a:lnTo>
                            <a:pt x="101" y="41"/>
                          </a:lnTo>
                          <a:lnTo>
                            <a:pt x="0" y="69"/>
                          </a:lnTo>
                          <a:lnTo>
                            <a:pt x="51" y="0"/>
                          </a:lnTo>
                          <a:lnTo>
                            <a:pt x="305" y="0"/>
                          </a:lnTo>
                          <a:lnTo>
                            <a:pt x="196" y="20"/>
                          </a:lnTo>
                          <a:lnTo>
                            <a:pt x="392" y="9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</p:grpSp>
            </p:grpSp>
          </p:grpSp>
          <p:sp>
            <p:nvSpPr>
              <p:cNvPr id="423" name="WordArt 115">
                <a:extLst>
                  <a:ext uri="{FF2B5EF4-FFF2-40B4-BE49-F238E27FC236}">
                    <a16:creationId xmlns:a16="http://schemas.microsoft.com/office/drawing/2014/main" id="{8684DFD1-C508-540C-2260-EFE97BFFB00B}"/>
                  </a:ext>
                </a:extLst>
              </p:cNvPr>
              <p:cNvSpPr>
                <a:spLocks noChangeAspect="1" noChangeArrowheads="1" noChangeShapeType="1" noTextEdit="1"/>
              </p:cNvSpPr>
              <p:nvPr/>
            </p:nvSpPr>
            <p:spPr bwMode="auto">
              <a:xfrm>
                <a:off x="3360" y="2376"/>
                <a:ext cx="864" cy="259"/>
              </a:xfrm>
              <a:prstGeom prst="rect">
                <a:avLst/>
              </a:prstGeom>
            </p:spPr>
            <p:txBody>
              <a:bodyPr wrap="none" fromWordArt="1">
                <a:prstTxWarp prst="textCanDown">
                  <a:avLst>
                    <a:gd name="adj" fmla="val 33333"/>
                  </a:avLst>
                </a:prstTxWarp>
              </a:bodyPr>
              <a:lstStyle/>
              <a:p>
                <a:pPr algn="ctr"/>
                <a:endParaRPr lang="en-GB" sz="1400" kern="10">
                  <a:ln w="9525">
                    <a:solidFill>
                      <a:srgbClr val="FFFFFF"/>
                    </a:solidFill>
                    <a:round/>
                    <a:headEnd/>
                    <a:tailEnd/>
                  </a:ln>
                  <a:solidFill>
                    <a:srgbClr val="FFFFFF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  <p:sp>
          <p:nvSpPr>
            <p:cNvPr id="421" name="WordArt 68">
              <a:extLst>
                <a:ext uri="{FF2B5EF4-FFF2-40B4-BE49-F238E27FC236}">
                  <a16:creationId xmlns:a16="http://schemas.microsoft.com/office/drawing/2014/main" id="{E3558CF8-2B93-35DC-D3BC-1BC7281C5C1A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39138" y="2769321"/>
              <a:ext cx="1283449" cy="172505"/>
            </a:xfrm>
            <a:prstGeom prst="rect">
              <a:avLst/>
            </a:prstGeom>
          </p:spPr>
          <p:txBody>
            <a:bodyPr wrap="none" fromWordArt="1">
              <a:prstTxWarp prst="textCanDown">
                <a:avLst>
                  <a:gd name="adj" fmla="val 33333"/>
                </a:avLst>
              </a:prstTxWarp>
            </a:bodyPr>
            <a:lstStyle/>
            <a:p>
              <a:pPr algn="ctr"/>
              <a:r>
                <a:rPr lang="en-US" sz="1400" kern="10">
                  <a:ln w="9525">
                    <a:solidFill>
                      <a:srgbClr val="FFFFFF"/>
                    </a:solidFill>
                    <a:round/>
                    <a:headEnd/>
                    <a:tailEnd/>
                  </a:ln>
                  <a:solidFill>
                    <a:srgbClr val="FFFFFF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leaf_1_0_2</a:t>
              </a:r>
            </a:p>
          </p:txBody>
        </p:sp>
      </p:grpSp>
      <p:grpSp>
        <p:nvGrpSpPr>
          <p:cNvPr id="444" name="Group 443">
            <a:extLst>
              <a:ext uri="{FF2B5EF4-FFF2-40B4-BE49-F238E27FC236}">
                <a16:creationId xmlns:a16="http://schemas.microsoft.com/office/drawing/2014/main" id="{CB03608B-18D7-3E63-A454-131A212620F8}"/>
              </a:ext>
            </a:extLst>
          </p:cNvPr>
          <p:cNvGrpSpPr/>
          <p:nvPr/>
        </p:nvGrpSpPr>
        <p:grpSpPr>
          <a:xfrm>
            <a:off x="7932680" y="3166681"/>
            <a:ext cx="809402" cy="463051"/>
            <a:chOff x="967835" y="2541918"/>
            <a:chExt cx="1426054" cy="463051"/>
          </a:xfrm>
        </p:grpSpPr>
        <p:grpSp>
          <p:nvGrpSpPr>
            <p:cNvPr id="445" name="Group 93">
              <a:extLst>
                <a:ext uri="{FF2B5EF4-FFF2-40B4-BE49-F238E27FC236}">
                  <a16:creationId xmlns:a16="http://schemas.microsoft.com/office/drawing/2014/main" id="{6A41D159-5557-384B-CEB0-D6DFA3E2D711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67835" y="2541918"/>
              <a:ext cx="1426054" cy="463051"/>
              <a:chOff x="3312" y="2160"/>
              <a:chExt cx="960" cy="528"/>
            </a:xfrm>
          </p:grpSpPr>
          <p:grpSp>
            <p:nvGrpSpPr>
              <p:cNvPr id="447" name="Group 94">
                <a:extLst>
                  <a:ext uri="{FF2B5EF4-FFF2-40B4-BE49-F238E27FC236}">
                    <a16:creationId xmlns:a16="http://schemas.microsoft.com/office/drawing/2014/main" id="{B451C6B0-6501-8E66-11EC-7B30DCBE3E52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3312" y="2160"/>
                <a:ext cx="960" cy="528"/>
                <a:chOff x="3312" y="2160"/>
                <a:chExt cx="960" cy="528"/>
              </a:xfrm>
            </p:grpSpPr>
            <p:sp>
              <p:nvSpPr>
                <p:cNvPr id="449" name="AutoShape 95">
                  <a:extLst>
                    <a:ext uri="{FF2B5EF4-FFF2-40B4-BE49-F238E27FC236}">
                      <a16:creationId xmlns:a16="http://schemas.microsoft.com/office/drawing/2014/main" id="{70BC7EE8-38D1-1D2C-6007-FA4F583FD788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3312" y="2160"/>
                  <a:ext cx="960" cy="528"/>
                </a:xfrm>
                <a:prstGeom prst="can">
                  <a:avLst>
                    <a:gd name="adj" fmla="val 50000"/>
                  </a:avLst>
                </a:prstGeom>
                <a:gradFill rotWithShape="0">
                  <a:gsLst>
                    <a:gs pos="0">
                      <a:srgbClr val="002F5E"/>
                    </a:gs>
                    <a:gs pos="50000">
                      <a:srgbClr val="0066CC"/>
                    </a:gs>
                    <a:gs pos="100000">
                      <a:srgbClr val="002F5E"/>
                    </a:gs>
                  </a:gsLst>
                  <a:lin ang="0" scaled="1"/>
                </a:gradFill>
                <a:ln w="9525">
                  <a:solidFill>
                    <a:srgbClr val="819FFF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73025" tIns="36512" rIns="73025" bIns="36512" anchor="ctr"/>
                <a:lstStyle>
                  <a:lvl1pPr>
                    <a:spcBef>
                      <a:spcPct val="20000"/>
                    </a:spcBef>
                    <a:buClr>
                      <a:schemeClr val="tx2"/>
                    </a:buClr>
                    <a:buSzPct val="70000"/>
                    <a:buFont typeface="Wingdings" pitchFamily="2" charset="2"/>
                    <a:buChar char="n"/>
                    <a:defRPr sz="32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1"/>
                    </a:buClr>
                    <a:buSzPct val="70000"/>
                    <a:buFont typeface="Wingdings" pitchFamily="2" charset="2"/>
                    <a:buChar char="n"/>
                    <a:defRPr sz="28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66CC00"/>
                    </a:buClr>
                    <a:buSzPct val="7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SzPct val="70000"/>
                    <a:buFont typeface="Wingdings" pitchFamily="2" charset="2"/>
                    <a:buChar char="l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it-IT" altLang="it-IT" sz="1800">
                    <a:latin typeface="Arial" panose="020B0604020202020204" pitchFamily="34" charset="0"/>
                  </a:endParaRPr>
                </a:p>
              </p:txBody>
            </p:sp>
            <p:grpSp>
              <p:nvGrpSpPr>
                <p:cNvPr id="450" name="Group 96">
                  <a:extLst>
                    <a:ext uri="{FF2B5EF4-FFF2-40B4-BE49-F238E27FC236}">
                      <a16:creationId xmlns:a16="http://schemas.microsoft.com/office/drawing/2014/main" id="{2E5336DA-6A50-9C99-045C-F885EDAE22C8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3488" y="2193"/>
                  <a:ext cx="599" cy="207"/>
                  <a:chOff x="422" y="1632"/>
                  <a:chExt cx="829" cy="298"/>
                </a:xfrm>
              </p:grpSpPr>
              <p:grpSp>
                <p:nvGrpSpPr>
                  <p:cNvPr id="451" name="Group 97">
                    <a:extLst>
                      <a:ext uri="{FF2B5EF4-FFF2-40B4-BE49-F238E27FC236}">
                        <a16:creationId xmlns:a16="http://schemas.microsoft.com/office/drawing/2014/main" id="{4D9C6883-E1ED-F4CE-4418-09961CA35587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422" y="1632"/>
                    <a:ext cx="822" cy="291"/>
                    <a:chOff x="422" y="1632"/>
                    <a:chExt cx="822" cy="291"/>
                  </a:xfrm>
                </p:grpSpPr>
                <p:sp>
                  <p:nvSpPr>
                    <p:cNvPr id="461" name="Freeform 98">
                      <a:extLst>
                        <a:ext uri="{FF2B5EF4-FFF2-40B4-BE49-F238E27FC236}">
                          <a16:creationId xmlns:a16="http://schemas.microsoft.com/office/drawing/2014/main" id="{5111074F-71C1-761C-ACA8-DF0DAC074F26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51" y="1639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97 h 125"/>
                        <a:gd name="T2" fmla="*/ 87 w 393"/>
                        <a:gd name="T3" fmla="*/ 125 h 125"/>
                        <a:gd name="T4" fmla="*/ 298 w 393"/>
                        <a:gd name="T5" fmla="*/ 42 h 125"/>
                        <a:gd name="T6" fmla="*/ 393 w 393"/>
                        <a:gd name="T7" fmla="*/ 70 h 125"/>
                        <a:gd name="T8" fmla="*/ 342 w 393"/>
                        <a:gd name="T9" fmla="*/ 0 h 125"/>
                        <a:gd name="T10" fmla="*/ 94 w 393"/>
                        <a:gd name="T11" fmla="*/ 0 h 125"/>
                        <a:gd name="T12" fmla="*/ 196 w 393"/>
                        <a:gd name="T13" fmla="*/ 21 h 125"/>
                        <a:gd name="T14" fmla="*/ 0 w 393"/>
                        <a:gd name="T15" fmla="*/ 97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97"/>
                          </a:moveTo>
                          <a:lnTo>
                            <a:pt x="87" y="125"/>
                          </a:lnTo>
                          <a:lnTo>
                            <a:pt x="298" y="42"/>
                          </a:lnTo>
                          <a:lnTo>
                            <a:pt x="393" y="70"/>
                          </a:lnTo>
                          <a:lnTo>
                            <a:pt x="342" y="0"/>
                          </a:lnTo>
                          <a:lnTo>
                            <a:pt x="94" y="0"/>
                          </a:lnTo>
                          <a:lnTo>
                            <a:pt x="196" y="21"/>
                          </a:lnTo>
                          <a:lnTo>
                            <a:pt x="0" y="9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62" name="Freeform 99">
                      <a:extLst>
                        <a:ext uri="{FF2B5EF4-FFF2-40B4-BE49-F238E27FC236}">
                          <a16:creationId xmlns:a16="http://schemas.microsoft.com/office/drawing/2014/main" id="{3946DE11-C934-7635-D54D-42B4187AD6BE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51" y="1639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97 h 125"/>
                        <a:gd name="T2" fmla="*/ 87 w 393"/>
                        <a:gd name="T3" fmla="*/ 125 h 125"/>
                        <a:gd name="T4" fmla="*/ 298 w 393"/>
                        <a:gd name="T5" fmla="*/ 42 h 125"/>
                        <a:gd name="T6" fmla="*/ 393 w 393"/>
                        <a:gd name="T7" fmla="*/ 70 h 125"/>
                        <a:gd name="T8" fmla="*/ 342 w 393"/>
                        <a:gd name="T9" fmla="*/ 0 h 125"/>
                        <a:gd name="T10" fmla="*/ 94 w 393"/>
                        <a:gd name="T11" fmla="*/ 0 h 125"/>
                        <a:gd name="T12" fmla="*/ 196 w 393"/>
                        <a:gd name="T13" fmla="*/ 21 h 125"/>
                        <a:gd name="T14" fmla="*/ 0 w 393"/>
                        <a:gd name="T15" fmla="*/ 97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97"/>
                          </a:moveTo>
                          <a:lnTo>
                            <a:pt x="87" y="125"/>
                          </a:lnTo>
                          <a:lnTo>
                            <a:pt x="298" y="42"/>
                          </a:lnTo>
                          <a:lnTo>
                            <a:pt x="393" y="70"/>
                          </a:lnTo>
                          <a:lnTo>
                            <a:pt x="342" y="0"/>
                          </a:lnTo>
                          <a:lnTo>
                            <a:pt x="94" y="0"/>
                          </a:lnTo>
                          <a:lnTo>
                            <a:pt x="196" y="21"/>
                          </a:lnTo>
                          <a:lnTo>
                            <a:pt x="0" y="9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63" name="Freeform 100">
                      <a:extLst>
                        <a:ext uri="{FF2B5EF4-FFF2-40B4-BE49-F238E27FC236}">
                          <a16:creationId xmlns:a16="http://schemas.microsoft.com/office/drawing/2014/main" id="{4B023D31-E26C-CEF2-C4E7-5B58A565FACF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22" y="1785"/>
                      <a:ext cx="393" cy="132"/>
                    </a:xfrm>
                    <a:custGeom>
                      <a:avLst/>
                      <a:gdLst>
                        <a:gd name="T0" fmla="*/ 393 w 393"/>
                        <a:gd name="T1" fmla="*/ 28 h 132"/>
                        <a:gd name="T2" fmla="*/ 305 w 393"/>
                        <a:gd name="T3" fmla="*/ 0 h 132"/>
                        <a:gd name="T4" fmla="*/ 102 w 393"/>
                        <a:gd name="T5" fmla="*/ 83 h 132"/>
                        <a:gd name="T6" fmla="*/ 0 w 393"/>
                        <a:gd name="T7" fmla="*/ 55 h 132"/>
                        <a:gd name="T8" fmla="*/ 51 w 393"/>
                        <a:gd name="T9" fmla="*/ 132 h 132"/>
                        <a:gd name="T10" fmla="*/ 305 w 393"/>
                        <a:gd name="T11" fmla="*/ 132 h 132"/>
                        <a:gd name="T12" fmla="*/ 196 w 393"/>
                        <a:gd name="T13" fmla="*/ 104 h 132"/>
                        <a:gd name="T14" fmla="*/ 393 w 393"/>
                        <a:gd name="T15" fmla="*/ 28 h 132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32">
                          <a:moveTo>
                            <a:pt x="393" y="28"/>
                          </a:moveTo>
                          <a:lnTo>
                            <a:pt x="305" y="0"/>
                          </a:lnTo>
                          <a:lnTo>
                            <a:pt x="102" y="83"/>
                          </a:lnTo>
                          <a:lnTo>
                            <a:pt x="0" y="55"/>
                          </a:lnTo>
                          <a:lnTo>
                            <a:pt x="51" y="132"/>
                          </a:lnTo>
                          <a:lnTo>
                            <a:pt x="305" y="132"/>
                          </a:lnTo>
                          <a:lnTo>
                            <a:pt x="196" y="104"/>
                          </a:lnTo>
                          <a:lnTo>
                            <a:pt x="393" y="2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64" name="Freeform 101">
                      <a:extLst>
                        <a:ext uri="{FF2B5EF4-FFF2-40B4-BE49-F238E27FC236}">
                          <a16:creationId xmlns:a16="http://schemas.microsoft.com/office/drawing/2014/main" id="{EC92DC65-7F04-0706-82C3-51495B3C313F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22" y="1785"/>
                      <a:ext cx="393" cy="132"/>
                    </a:xfrm>
                    <a:custGeom>
                      <a:avLst/>
                      <a:gdLst>
                        <a:gd name="T0" fmla="*/ 393 w 393"/>
                        <a:gd name="T1" fmla="*/ 28 h 132"/>
                        <a:gd name="T2" fmla="*/ 305 w 393"/>
                        <a:gd name="T3" fmla="*/ 0 h 132"/>
                        <a:gd name="T4" fmla="*/ 102 w 393"/>
                        <a:gd name="T5" fmla="*/ 83 h 132"/>
                        <a:gd name="T6" fmla="*/ 0 w 393"/>
                        <a:gd name="T7" fmla="*/ 55 h 132"/>
                        <a:gd name="T8" fmla="*/ 51 w 393"/>
                        <a:gd name="T9" fmla="*/ 132 h 132"/>
                        <a:gd name="T10" fmla="*/ 305 w 393"/>
                        <a:gd name="T11" fmla="*/ 132 h 132"/>
                        <a:gd name="T12" fmla="*/ 196 w 393"/>
                        <a:gd name="T13" fmla="*/ 104 h 132"/>
                        <a:gd name="T14" fmla="*/ 393 w 393"/>
                        <a:gd name="T15" fmla="*/ 28 h 132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32">
                          <a:moveTo>
                            <a:pt x="393" y="28"/>
                          </a:moveTo>
                          <a:lnTo>
                            <a:pt x="305" y="0"/>
                          </a:lnTo>
                          <a:lnTo>
                            <a:pt x="102" y="83"/>
                          </a:lnTo>
                          <a:lnTo>
                            <a:pt x="0" y="55"/>
                          </a:lnTo>
                          <a:lnTo>
                            <a:pt x="51" y="132"/>
                          </a:lnTo>
                          <a:lnTo>
                            <a:pt x="305" y="132"/>
                          </a:lnTo>
                          <a:lnTo>
                            <a:pt x="196" y="104"/>
                          </a:lnTo>
                          <a:lnTo>
                            <a:pt x="393" y="2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65" name="Freeform 102">
                      <a:extLst>
                        <a:ext uri="{FF2B5EF4-FFF2-40B4-BE49-F238E27FC236}">
                          <a16:creationId xmlns:a16="http://schemas.microsoft.com/office/drawing/2014/main" id="{359E9670-2373-9C61-ECB3-70AC32F331F9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44" y="1632"/>
                      <a:ext cx="392" cy="125"/>
                    </a:xfrm>
                    <a:custGeom>
                      <a:avLst/>
                      <a:gdLst>
                        <a:gd name="T0" fmla="*/ 0 w 392"/>
                        <a:gd name="T1" fmla="*/ 28 h 125"/>
                        <a:gd name="T2" fmla="*/ 87 w 392"/>
                        <a:gd name="T3" fmla="*/ 0 h 125"/>
                        <a:gd name="T4" fmla="*/ 298 w 392"/>
                        <a:gd name="T5" fmla="*/ 77 h 125"/>
                        <a:gd name="T6" fmla="*/ 392 w 392"/>
                        <a:gd name="T7" fmla="*/ 56 h 125"/>
                        <a:gd name="T8" fmla="*/ 341 w 392"/>
                        <a:gd name="T9" fmla="*/ 125 h 125"/>
                        <a:gd name="T10" fmla="*/ 94 w 392"/>
                        <a:gd name="T11" fmla="*/ 125 h 125"/>
                        <a:gd name="T12" fmla="*/ 196 w 392"/>
                        <a:gd name="T13" fmla="*/ 104 h 125"/>
                        <a:gd name="T14" fmla="*/ 0 w 392"/>
                        <a:gd name="T15" fmla="*/ 28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2" h="125">
                          <a:moveTo>
                            <a:pt x="0" y="28"/>
                          </a:moveTo>
                          <a:lnTo>
                            <a:pt x="87" y="0"/>
                          </a:lnTo>
                          <a:lnTo>
                            <a:pt x="298" y="77"/>
                          </a:lnTo>
                          <a:lnTo>
                            <a:pt x="392" y="56"/>
                          </a:lnTo>
                          <a:lnTo>
                            <a:pt x="341" y="125"/>
                          </a:lnTo>
                          <a:lnTo>
                            <a:pt x="94" y="125"/>
                          </a:lnTo>
                          <a:lnTo>
                            <a:pt x="196" y="104"/>
                          </a:lnTo>
                          <a:lnTo>
                            <a:pt x="0" y="2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66" name="Freeform 103">
                      <a:extLst>
                        <a:ext uri="{FF2B5EF4-FFF2-40B4-BE49-F238E27FC236}">
                          <a16:creationId xmlns:a16="http://schemas.microsoft.com/office/drawing/2014/main" id="{160B1D64-ECEC-4A39-2594-70B8747CA4D0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44" y="1632"/>
                      <a:ext cx="392" cy="125"/>
                    </a:xfrm>
                    <a:custGeom>
                      <a:avLst/>
                      <a:gdLst>
                        <a:gd name="T0" fmla="*/ 0 w 392"/>
                        <a:gd name="T1" fmla="*/ 28 h 125"/>
                        <a:gd name="T2" fmla="*/ 87 w 392"/>
                        <a:gd name="T3" fmla="*/ 0 h 125"/>
                        <a:gd name="T4" fmla="*/ 298 w 392"/>
                        <a:gd name="T5" fmla="*/ 77 h 125"/>
                        <a:gd name="T6" fmla="*/ 392 w 392"/>
                        <a:gd name="T7" fmla="*/ 56 h 125"/>
                        <a:gd name="T8" fmla="*/ 341 w 392"/>
                        <a:gd name="T9" fmla="*/ 125 h 125"/>
                        <a:gd name="T10" fmla="*/ 94 w 392"/>
                        <a:gd name="T11" fmla="*/ 125 h 125"/>
                        <a:gd name="T12" fmla="*/ 196 w 392"/>
                        <a:gd name="T13" fmla="*/ 104 h 125"/>
                        <a:gd name="T14" fmla="*/ 0 w 392"/>
                        <a:gd name="T15" fmla="*/ 28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2" h="125">
                          <a:moveTo>
                            <a:pt x="0" y="28"/>
                          </a:moveTo>
                          <a:lnTo>
                            <a:pt x="87" y="0"/>
                          </a:lnTo>
                          <a:lnTo>
                            <a:pt x="298" y="77"/>
                          </a:lnTo>
                          <a:lnTo>
                            <a:pt x="392" y="56"/>
                          </a:lnTo>
                          <a:lnTo>
                            <a:pt x="341" y="125"/>
                          </a:lnTo>
                          <a:lnTo>
                            <a:pt x="94" y="125"/>
                          </a:lnTo>
                          <a:lnTo>
                            <a:pt x="196" y="104"/>
                          </a:lnTo>
                          <a:lnTo>
                            <a:pt x="0" y="2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67" name="Freeform 104">
                      <a:extLst>
                        <a:ext uri="{FF2B5EF4-FFF2-40B4-BE49-F238E27FC236}">
                          <a16:creationId xmlns:a16="http://schemas.microsoft.com/office/drawing/2014/main" id="{AA39288E-38F9-841D-75B0-BE2C41EBCBE8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36" y="1799"/>
                      <a:ext cx="393" cy="124"/>
                    </a:xfrm>
                    <a:custGeom>
                      <a:avLst/>
                      <a:gdLst>
                        <a:gd name="T0" fmla="*/ 393 w 393"/>
                        <a:gd name="T1" fmla="*/ 97 h 124"/>
                        <a:gd name="T2" fmla="*/ 306 w 393"/>
                        <a:gd name="T3" fmla="*/ 124 h 124"/>
                        <a:gd name="T4" fmla="*/ 102 w 393"/>
                        <a:gd name="T5" fmla="*/ 41 h 124"/>
                        <a:gd name="T6" fmla="*/ 0 w 393"/>
                        <a:gd name="T7" fmla="*/ 69 h 124"/>
                        <a:gd name="T8" fmla="*/ 51 w 393"/>
                        <a:gd name="T9" fmla="*/ 0 h 124"/>
                        <a:gd name="T10" fmla="*/ 306 w 393"/>
                        <a:gd name="T11" fmla="*/ 0 h 124"/>
                        <a:gd name="T12" fmla="*/ 197 w 393"/>
                        <a:gd name="T13" fmla="*/ 21 h 124"/>
                        <a:gd name="T14" fmla="*/ 393 w 393"/>
                        <a:gd name="T15" fmla="*/ 97 h 12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4">
                          <a:moveTo>
                            <a:pt x="393" y="97"/>
                          </a:moveTo>
                          <a:lnTo>
                            <a:pt x="306" y="124"/>
                          </a:lnTo>
                          <a:lnTo>
                            <a:pt x="102" y="41"/>
                          </a:lnTo>
                          <a:lnTo>
                            <a:pt x="0" y="69"/>
                          </a:lnTo>
                          <a:lnTo>
                            <a:pt x="51" y="0"/>
                          </a:lnTo>
                          <a:lnTo>
                            <a:pt x="306" y="0"/>
                          </a:lnTo>
                          <a:lnTo>
                            <a:pt x="197" y="21"/>
                          </a:lnTo>
                          <a:lnTo>
                            <a:pt x="393" y="9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68" name="Freeform 105">
                      <a:extLst>
                        <a:ext uri="{FF2B5EF4-FFF2-40B4-BE49-F238E27FC236}">
                          <a16:creationId xmlns:a16="http://schemas.microsoft.com/office/drawing/2014/main" id="{EF4A58F8-EFCC-2F76-8665-790B68591AAC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36" y="1799"/>
                      <a:ext cx="393" cy="124"/>
                    </a:xfrm>
                    <a:custGeom>
                      <a:avLst/>
                      <a:gdLst>
                        <a:gd name="T0" fmla="*/ 393 w 393"/>
                        <a:gd name="T1" fmla="*/ 97 h 124"/>
                        <a:gd name="T2" fmla="*/ 306 w 393"/>
                        <a:gd name="T3" fmla="*/ 124 h 124"/>
                        <a:gd name="T4" fmla="*/ 102 w 393"/>
                        <a:gd name="T5" fmla="*/ 41 h 124"/>
                        <a:gd name="T6" fmla="*/ 0 w 393"/>
                        <a:gd name="T7" fmla="*/ 69 h 124"/>
                        <a:gd name="T8" fmla="*/ 51 w 393"/>
                        <a:gd name="T9" fmla="*/ 0 h 124"/>
                        <a:gd name="T10" fmla="*/ 306 w 393"/>
                        <a:gd name="T11" fmla="*/ 0 h 124"/>
                        <a:gd name="T12" fmla="*/ 197 w 393"/>
                        <a:gd name="T13" fmla="*/ 21 h 124"/>
                        <a:gd name="T14" fmla="*/ 393 w 393"/>
                        <a:gd name="T15" fmla="*/ 97 h 12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4">
                          <a:moveTo>
                            <a:pt x="393" y="97"/>
                          </a:moveTo>
                          <a:lnTo>
                            <a:pt x="306" y="124"/>
                          </a:lnTo>
                          <a:lnTo>
                            <a:pt x="102" y="41"/>
                          </a:lnTo>
                          <a:lnTo>
                            <a:pt x="0" y="69"/>
                          </a:lnTo>
                          <a:lnTo>
                            <a:pt x="51" y="0"/>
                          </a:lnTo>
                          <a:lnTo>
                            <a:pt x="306" y="0"/>
                          </a:lnTo>
                          <a:lnTo>
                            <a:pt x="197" y="21"/>
                          </a:lnTo>
                          <a:lnTo>
                            <a:pt x="393" y="9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</p:grpSp>
              <p:grpSp>
                <p:nvGrpSpPr>
                  <p:cNvPr id="452" name="Group 106">
                    <a:extLst>
                      <a:ext uri="{FF2B5EF4-FFF2-40B4-BE49-F238E27FC236}">
                        <a16:creationId xmlns:a16="http://schemas.microsoft.com/office/drawing/2014/main" id="{3F432101-31B1-024F-9CE9-4AFB23ECCD09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429" y="1639"/>
                    <a:ext cx="822" cy="291"/>
                    <a:chOff x="429" y="1639"/>
                    <a:chExt cx="822" cy="291"/>
                  </a:xfrm>
                </p:grpSpPr>
                <p:sp>
                  <p:nvSpPr>
                    <p:cNvPr id="453" name="Freeform 107">
                      <a:extLst>
                        <a:ext uri="{FF2B5EF4-FFF2-40B4-BE49-F238E27FC236}">
                          <a16:creationId xmlns:a16="http://schemas.microsoft.com/office/drawing/2014/main" id="{2EC05E10-602F-36AB-4D7E-40D83EF164F6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58" y="1646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97 h 125"/>
                        <a:gd name="T2" fmla="*/ 87 w 393"/>
                        <a:gd name="T3" fmla="*/ 125 h 125"/>
                        <a:gd name="T4" fmla="*/ 298 w 393"/>
                        <a:gd name="T5" fmla="*/ 42 h 125"/>
                        <a:gd name="T6" fmla="*/ 393 w 393"/>
                        <a:gd name="T7" fmla="*/ 70 h 125"/>
                        <a:gd name="T8" fmla="*/ 342 w 393"/>
                        <a:gd name="T9" fmla="*/ 0 h 125"/>
                        <a:gd name="T10" fmla="*/ 95 w 393"/>
                        <a:gd name="T11" fmla="*/ 0 h 125"/>
                        <a:gd name="T12" fmla="*/ 197 w 393"/>
                        <a:gd name="T13" fmla="*/ 21 h 125"/>
                        <a:gd name="T14" fmla="*/ 0 w 393"/>
                        <a:gd name="T15" fmla="*/ 97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97"/>
                          </a:moveTo>
                          <a:lnTo>
                            <a:pt x="87" y="125"/>
                          </a:lnTo>
                          <a:lnTo>
                            <a:pt x="298" y="42"/>
                          </a:lnTo>
                          <a:lnTo>
                            <a:pt x="393" y="70"/>
                          </a:lnTo>
                          <a:lnTo>
                            <a:pt x="342" y="0"/>
                          </a:lnTo>
                          <a:lnTo>
                            <a:pt x="95" y="0"/>
                          </a:lnTo>
                          <a:lnTo>
                            <a:pt x="197" y="21"/>
                          </a:lnTo>
                          <a:lnTo>
                            <a:pt x="0" y="9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54" name="Freeform 108">
                      <a:extLst>
                        <a:ext uri="{FF2B5EF4-FFF2-40B4-BE49-F238E27FC236}">
                          <a16:creationId xmlns:a16="http://schemas.microsoft.com/office/drawing/2014/main" id="{802A532B-1961-BFB4-5D91-0E46C5ACC4D9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58" y="1646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97 h 125"/>
                        <a:gd name="T2" fmla="*/ 87 w 393"/>
                        <a:gd name="T3" fmla="*/ 125 h 125"/>
                        <a:gd name="T4" fmla="*/ 298 w 393"/>
                        <a:gd name="T5" fmla="*/ 42 h 125"/>
                        <a:gd name="T6" fmla="*/ 393 w 393"/>
                        <a:gd name="T7" fmla="*/ 70 h 125"/>
                        <a:gd name="T8" fmla="*/ 342 w 393"/>
                        <a:gd name="T9" fmla="*/ 0 h 125"/>
                        <a:gd name="T10" fmla="*/ 95 w 393"/>
                        <a:gd name="T11" fmla="*/ 0 h 125"/>
                        <a:gd name="T12" fmla="*/ 197 w 393"/>
                        <a:gd name="T13" fmla="*/ 21 h 125"/>
                        <a:gd name="T14" fmla="*/ 0 w 393"/>
                        <a:gd name="T15" fmla="*/ 97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97"/>
                          </a:moveTo>
                          <a:lnTo>
                            <a:pt x="87" y="125"/>
                          </a:lnTo>
                          <a:lnTo>
                            <a:pt x="298" y="42"/>
                          </a:lnTo>
                          <a:lnTo>
                            <a:pt x="393" y="70"/>
                          </a:lnTo>
                          <a:lnTo>
                            <a:pt x="342" y="0"/>
                          </a:lnTo>
                          <a:lnTo>
                            <a:pt x="95" y="0"/>
                          </a:lnTo>
                          <a:lnTo>
                            <a:pt x="197" y="21"/>
                          </a:lnTo>
                          <a:lnTo>
                            <a:pt x="0" y="9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55" name="Freeform 109">
                      <a:extLst>
                        <a:ext uri="{FF2B5EF4-FFF2-40B4-BE49-F238E27FC236}">
                          <a16:creationId xmlns:a16="http://schemas.microsoft.com/office/drawing/2014/main" id="{59E68D76-A670-8E7A-BB5E-71D5DC7EDAC7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29" y="1792"/>
                      <a:ext cx="393" cy="131"/>
                    </a:xfrm>
                    <a:custGeom>
                      <a:avLst/>
                      <a:gdLst>
                        <a:gd name="T0" fmla="*/ 393 w 393"/>
                        <a:gd name="T1" fmla="*/ 28 h 131"/>
                        <a:gd name="T2" fmla="*/ 306 w 393"/>
                        <a:gd name="T3" fmla="*/ 0 h 131"/>
                        <a:gd name="T4" fmla="*/ 102 w 393"/>
                        <a:gd name="T5" fmla="*/ 83 h 131"/>
                        <a:gd name="T6" fmla="*/ 0 w 393"/>
                        <a:gd name="T7" fmla="*/ 55 h 131"/>
                        <a:gd name="T8" fmla="*/ 51 w 393"/>
                        <a:gd name="T9" fmla="*/ 131 h 131"/>
                        <a:gd name="T10" fmla="*/ 306 w 393"/>
                        <a:gd name="T11" fmla="*/ 131 h 131"/>
                        <a:gd name="T12" fmla="*/ 196 w 393"/>
                        <a:gd name="T13" fmla="*/ 104 h 131"/>
                        <a:gd name="T14" fmla="*/ 393 w 393"/>
                        <a:gd name="T15" fmla="*/ 28 h 131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31">
                          <a:moveTo>
                            <a:pt x="393" y="28"/>
                          </a:moveTo>
                          <a:lnTo>
                            <a:pt x="306" y="0"/>
                          </a:lnTo>
                          <a:lnTo>
                            <a:pt x="102" y="83"/>
                          </a:lnTo>
                          <a:lnTo>
                            <a:pt x="0" y="55"/>
                          </a:lnTo>
                          <a:lnTo>
                            <a:pt x="51" y="131"/>
                          </a:lnTo>
                          <a:lnTo>
                            <a:pt x="306" y="131"/>
                          </a:lnTo>
                          <a:lnTo>
                            <a:pt x="196" y="104"/>
                          </a:lnTo>
                          <a:lnTo>
                            <a:pt x="393" y="28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56" name="Freeform 110">
                      <a:extLst>
                        <a:ext uri="{FF2B5EF4-FFF2-40B4-BE49-F238E27FC236}">
                          <a16:creationId xmlns:a16="http://schemas.microsoft.com/office/drawing/2014/main" id="{74FD5B4A-1A25-5B2C-288C-BD26BE913ADA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29" y="1792"/>
                      <a:ext cx="393" cy="131"/>
                    </a:xfrm>
                    <a:custGeom>
                      <a:avLst/>
                      <a:gdLst>
                        <a:gd name="T0" fmla="*/ 393 w 393"/>
                        <a:gd name="T1" fmla="*/ 28 h 131"/>
                        <a:gd name="T2" fmla="*/ 306 w 393"/>
                        <a:gd name="T3" fmla="*/ 0 h 131"/>
                        <a:gd name="T4" fmla="*/ 102 w 393"/>
                        <a:gd name="T5" fmla="*/ 83 h 131"/>
                        <a:gd name="T6" fmla="*/ 0 w 393"/>
                        <a:gd name="T7" fmla="*/ 55 h 131"/>
                        <a:gd name="T8" fmla="*/ 51 w 393"/>
                        <a:gd name="T9" fmla="*/ 131 h 131"/>
                        <a:gd name="T10" fmla="*/ 306 w 393"/>
                        <a:gd name="T11" fmla="*/ 131 h 131"/>
                        <a:gd name="T12" fmla="*/ 196 w 393"/>
                        <a:gd name="T13" fmla="*/ 104 h 131"/>
                        <a:gd name="T14" fmla="*/ 393 w 393"/>
                        <a:gd name="T15" fmla="*/ 28 h 131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31">
                          <a:moveTo>
                            <a:pt x="393" y="28"/>
                          </a:moveTo>
                          <a:lnTo>
                            <a:pt x="306" y="0"/>
                          </a:lnTo>
                          <a:lnTo>
                            <a:pt x="102" y="83"/>
                          </a:lnTo>
                          <a:lnTo>
                            <a:pt x="0" y="55"/>
                          </a:lnTo>
                          <a:lnTo>
                            <a:pt x="51" y="131"/>
                          </a:lnTo>
                          <a:lnTo>
                            <a:pt x="306" y="131"/>
                          </a:lnTo>
                          <a:lnTo>
                            <a:pt x="196" y="104"/>
                          </a:lnTo>
                          <a:lnTo>
                            <a:pt x="393" y="28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57" name="Freeform 111">
                      <a:extLst>
                        <a:ext uri="{FF2B5EF4-FFF2-40B4-BE49-F238E27FC236}">
                          <a16:creationId xmlns:a16="http://schemas.microsoft.com/office/drawing/2014/main" id="{852FB2DF-3DE4-3755-BC40-2C4766255293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51" y="1639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28 h 125"/>
                        <a:gd name="T2" fmla="*/ 87 w 393"/>
                        <a:gd name="T3" fmla="*/ 0 h 125"/>
                        <a:gd name="T4" fmla="*/ 298 w 393"/>
                        <a:gd name="T5" fmla="*/ 77 h 125"/>
                        <a:gd name="T6" fmla="*/ 393 w 393"/>
                        <a:gd name="T7" fmla="*/ 56 h 125"/>
                        <a:gd name="T8" fmla="*/ 342 w 393"/>
                        <a:gd name="T9" fmla="*/ 125 h 125"/>
                        <a:gd name="T10" fmla="*/ 94 w 393"/>
                        <a:gd name="T11" fmla="*/ 125 h 125"/>
                        <a:gd name="T12" fmla="*/ 196 w 393"/>
                        <a:gd name="T13" fmla="*/ 104 h 125"/>
                        <a:gd name="T14" fmla="*/ 0 w 393"/>
                        <a:gd name="T15" fmla="*/ 28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28"/>
                          </a:moveTo>
                          <a:lnTo>
                            <a:pt x="87" y="0"/>
                          </a:lnTo>
                          <a:lnTo>
                            <a:pt x="298" y="77"/>
                          </a:lnTo>
                          <a:lnTo>
                            <a:pt x="393" y="56"/>
                          </a:lnTo>
                          <a:lnTo>
                            <a:pt x="342" y="125"/>
                          </a:lnTo>
                          <a:lnTo>
                            <a:pt x="94" y="125"/>
                          </a:lnTo>
                          <a:lnTo>
                            <a:pt x="196" y="104"/>
                          </a:lnTo>
                          <a:lnTo>
                            <a:pt x="0" y="28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58" name="Freeform 112">
                      <a:extLst>
                        <a:ext uri="{FF2B5EF4-FFF2-40B4-BE49-F238E27FC236}">
                          <a16:creationId xmlns:a16="http://schemas.microsoft.com/office/drawing/2014/main" id="{8832B36F-AF46-0866-9652-4D6F93ED83AD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51" y="1639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28 h 125"/>
                        <a:gd name="T2" fmla="*/ 87 w 393"/>
                        <a:gd name="T3" fmla="*/ 0 h 125"/>
                        <a:gd name="T4" fmla="*/ 298 w 393"/>
                        <a:gd name="T5" fmla="*/ 77 h 125"/>
                        <a:gd name="T6" fmla="*/ 393 w 393"/>
                        <a:gd name="T7" fmla="*/ 56 h 125"/>
                        <a:gd name="T8" fmla="*/ 342 w 393"/>
                        <a:gd name="T9" fmla="*/ 125 h 125"/>
                        <a:gd name="T10" fmla="*/ 94 w 393"/>
                        <a:gd name="T11" fmla="*/ 125 h 125"/>
                        <a:gd name="T12" fmla="*/ 196 w 393"/>
                        <a:gd name="T13" fmla="*/ 104 h 125"/>
                        <a:gd name="T14" fmla="*/ 0 w 393"/>
                        <a:gd name="T15" fmla="*/ 28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28"/>
                          </a:moveTo>
                          <a:lnTo>
                            <a:pt x="87" y="0"/>
                          </a:lnTo>
                          <a:lnTo>
                            <a:pt x="298" y="77"/>
                          </a:lnTo>
                          <a:lnTo>
                            <a:pt x="393" y="56"/>
                          </a:lnTo>
                          <a:lnTo>
                            <a:pt x="342" y="125"/>
                          </a:lnTo>
                          <a:lnTo>
                            <a:pt x="94" y="125"/>
                          </a:lnTo>
                          <a:lnTo>
                            <a:pt x="196" y="104"/>
                          </a:lnTo>
                          <a:lnTo>
                            <a:pt x="0" y="28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59" name="Freeform 113">
                      <a:extLst>
                        <a:ext uri="{FF2B5EF4-FFF2-40B4-BE49-F238E27FC236}">
                          <a16:creationId xmlns:a16="http://schemas.microsoft.com/office/drawing/2014/main" id="{06E6FCA0-72BF-E411-17E3-3DDCD4798590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44" y="1806"/>
                      <a:ext cx="392" cy="124"/>
                    </a:xfrm>
                    <a:custGeom>
                      <a:avLst/>
                      <a:gdLst>
                        <a:gd name="T0" fmla="*/ 392 w 392"/>
                        <a:gd name="T1" fmla="*/ 97 h 124"/>
                        <a:gd name="T2" fmla="*/ 305 w 392"/>
                        <a:gd name="T3" fmla="*/ 124 h 124"/>
                        <a:gd name="T4" fmla="*/ 101 w 392"/>
                        <a:gd name="T5" fmla="*/ 41 h 124"/>
                        <a:gd name="T6" fmla="*/ 0 w 392"/>
                        <a:gd name="T7" fmla="*/ 69 h 124"/>
                        <a:gd name="T8" fmla="*/ 51 w 392"/>
                        <a:gd name="T9" fmla="*/ 0 h 124"/>
                        <a:gd name="T10" fmla="*/ 305 w 392"/>
                        <a:gd name="T11" fmla="*/ 0 h 124"/>
                        <a:gd name="T12" fmla="*/ 196 w 392"/>
                        <a:gd name="T13" fmla="*/ 20 h 124"/>
                        <a:gd name="T14" fmla="*/ 392 w 392"/>
                        <a:gd name="T15" fmla="*/ 97 h 12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2" h="124">
                          <a:moveTo>
                            <a:pt x="392" y="97"/>
                          </a:moveTo>
                          <a:lnTo>
                            <a:pt x="305" y="124"/>
                          </a:lnTo>
                          <a:lnTo>
                            <a:pt x="101" y="41"/>
                          </a:lnTo>
                          <a:lnTo>
                            <a:pt x="0" y="69"/>
                          </a:lnTo>
                          <a:lnTo>
                            <a:pt x="51" y="0"/>
                          </a:lnTo>
                          <a:lnTo>
                            <a:pt x="305" y="0"/>
                          </a:lnTo>
                          <a:lnTo>
                            <a:pt x="196" y="20"/>
                          </a:lnTo>
                          <a:lnTo>
                            <a:pt x="392" y="9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60" name="Freeform 114">
                      <a:extLst>
                        <a:ext uri="{FF2B5EF4-FFF2-40B4-BE49-F238E27FC236}">
                          <a16:creationId xmlns:a16="http://schemas.microsoft.com/office/drawing/2014/main" id="{2209AABE-B883-B078-81B4-0B8B4DAFFBAF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44" y="1806"/>
                      <a:ext cx="392" cy="124"/>
                    </a:xfrm>
                    <a:custGeom>
                      <a:avLst/>
                      <a:gdLst>
                        <a:gd name="T0" fmla="*/ 392 w 392"/>
                        <a:gd name="T1" fmla="*/ 97 h 124"/>
                        <a:gd name="T2" fmla="*/ 305 w 392"/>
                        <a:gd name="T3" fmla="*/ 124 h 124"/>
                        <a:gd name="T4" fmla="*/ 101 w 392"/>
                        <a:gd name="T5" fmla="*/ 41 h 124"/>
                        <a:gd name="T6" fmla="*/ 0 w 392"/>
                        <a:gd name="T7" fmla="*/ 69 h 124"/>
                        <a:gd name="T8" fmla="*/ 51 w 392"/>
                        <a:gd name="T9" fmla="*/ 0 h 124"/>
                        <a:gd name="T10" fmla="*/ 305 w 392"/>
                        <a:gd name="T11" fmla="*/ 0 h 124"/>
                        <a:gd name="T12" fmla="*/ 196 w 392"/>
                        <a:gd name="T13" fmla="*/ 20 h 124"/>
                        <a:gd name="T14" fmla="*/ 392 w 392"/>
                        <a:gd name="T15" fmla="*/ 97 h 12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2" h="124">
                          <a:moveTo>
                            <a:pt x="392" y="97"/>
                          </a:moveTo>
                          <a:lnTo>
                            <a:pt x="305" y="124"/>
                          </a:lnTo>
                          <a:lnTo>
                            <a:pt x="101" y="41"/>
                          </a:lnTo>
                          <a:lnTo>
                            <a:pt x="0" y="69"/>
                          </a:lnTo>
                          <a:lnTo>
                            <a:pt x="51" y="0"/>
                          </a:lnTo>
                          <a:lnTo>
                            <a:pt x="305" y="0"/>
                          </a:lnTo>
                          <a:lnTo>
                            <a:pt x="196" y="20"/>
                          </a:lnTo>
                          <a:lnTo>
                            <a:pt x="392" y="9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</p:grpSp>
            </p:grpSp>
          </p:grpSp>
          <p:sp>
            <p:nvSpPr>
              <p:cNvPr id="448" name="WordArt 115">
                <a:extLst>
                  <a:ext uri="{FF2B5EF4-FFF2-40B4-BE49-F238E27FC236}">
                    <a16:creationId xmlns:a16="http://schemas.microsoft.com/office/drawing/2014/main" id="{61EEBE5B-3B96-D5D6-6D30-913724D97BEA}"/>
                  </a:ext>
                </a:extLst>
              </p:cNvPr>
              <p:cNvSpPr>
                <a:spLocks noChangeAspect="1" noChangeArrowheads="1" noChangeShapeType="1" noTextEdit="1"/>
              </p:cNvSpPr>
              <p:nvPr/>
            </p:nvSpPr>
            <p:spPr bwMode="auto">
              <a:xfrm>
                <a:off x="3360" y="2376"/>
                <a:ext cx="864" cy="259"/>
              </a:xfrm>
              <a:prstGeom prst="rect">
                <a:avLst/>
              </a:prstGeom>
            </p:spPr>
            <p:txBody>
              <a:bodyPr wrap="none" fromWordArt="1">
                <a:prstTxWarp prst="textCanDown">
                  <a:avLst>
                    <a:gd name="adj" fmla="val 33333"/>
                  </a:avLst>
                </a:prstTxWarp>
              </a:bodyPr>
              <a:lstStyle/>
              <a:p>
                <a:pPr algn="ctr"/>
                <a:endParaRPr lang="en-GB" sz="1400" kern="10">
                  <a:ln w="9525">
                    <a:solidFill>
                      <a:srgbClr val="FFFFFF"/>
                    </a:solidFill>
                    <a:round/>
                    <a:headEnd/>
                    <a:tailEnd/>
                  </a:ln>
                  <a:solidFill>
                    <a:srgbClr val="FFFFFF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  <p:sp>
          <p:nvSpPr>
            <p:cNvPr id="446" name="WordArt 68">
              <a:extLst>
                <a:ext uri="{FF2B5EF4-FFF2-40B4-BE49-F238E27FC236}">
                  <a16:creationId xmlns:a16="http://schemas.microsoft.com/office/drawing/2014/main" id="{0AB1E909-5A88-8951-33EC-910010FB7DF5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39138" y="2769321"/>
              <a:ext cx="1283449" cy="172505"/>
            </a:xfrm>
            <a:prstGeom prst="rect">
              <a:avLst/>
            </a:prstGeom>
          </p:spPr>
          <p:txBody>
            <a:bodyPr wrap="none" fromWordArt="1">
              <a:prstTxWarp prst="textCanDown">
                <a:avLst>
                  <a:gd name="adj" fmla="val 33333"/>
                </a:avLst>
              </a:prstTxWarp>
            </a:bodyPr>
            <a:lstStyle/>
            <a:p>
              <a:pPr algn="ctr"/>
              <a:r>
                <a:rPr lang="en-US" sz="1400" kern="10">
                  <a:ln w="9525">
                    <a:solidFill>
                      <a:srgbClr val="FFFFFF"/>
                    </a:solidFill>
                    <a:round/>
                    <a:headEnd/>
                    <a:tailEnd/>
                  </a:ln>
                  <a:solidFill>
                    <a:srgbClr val="FFFFFF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spine_2_1_1</a:t>
              </a:r>
            </a:p>
          </p:txBody>
        </p:sp>
      </p:grpSp>
      <p:grpSp>
        <p:nvGrpSpPr>
          <p:cNvPr id="469" name="Group 468">
            <a:extLst>
              <a:ext uri="{FF2B5EF4-FFF2-40B4-BE49-F238E27FC236}">
                <a16:creationId xmlns:a16="http://schemas.microsoft.com/office/drawing/2014/main" id="{D6AF18FB-8AB0-6B1A-D258-4874E25EDB36}"/>
              </a:ext>
            </a:extLst>
          </p:cNvPr>
          <p:cNvGrpSpPr/>
          <p:nvPr/>
        </p:nvGrpSpPr>
        <p:grpSpPr>
          <a:xfrm>
            <a:off x="9689495" y="3166681"/>
            <a:ext cx="809402" cy="463051"/>
            <a:chOff x="967835" y="2541918"/>
            <a:chExt cx="1426054" cy="463051"/>
          </a:xfrm>
        </p:grpSpPr>
        <p:grpSp>
          <p:nvGrpSpPr>
            <p:cNvPr id="470" name="Group 93">
              <a:extLst>
                <a:ext uri="{FF2B5EF4-FFF2-40B4-BE49-F238E27FC236}">
                  <a16:creationId xmlns:a16="http://schemas.microsoft.com/office/drawing/2014/main" id="{87BB173B-7E73-B4F8-4DB8-4347EE7FCB31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67835" y="2541918"/>
              <a:ext cx="1426054" cy="463051"/>
              <a:chOff x="3312" y="2160"/>
              <a:chExt cx="960" cy="528"/>
            </a:xfrm>
          </p:grpSpPr>
          <p:grpSp>
            <p:nvGrpSpPr>
              <p:cNvPr id="472" name="Group 94">
                <a:extLst>
                  <a:ext uri="{FF2B5EF4-FFF2-40B4-BE49-F238E27FC236}">
                    <a16:creationId xmlns:a16="http://schemas.microsoft.com/office/drawing/2014/main" id="{CFE7BA2A-5701-4A10-574C-B27C45F97E87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3312" y="2160"/>
                <a:ext cx="960" cy="528"/>
                <a:chOff x="3312" y="2160"/>
                <a:chExt cx="960" cy="528"/>
              </a:xfrm>
            </p:grpSpPr>
            <p:sp>
              <p:nvSpPr>
                <p:cNvPr id="474" name="AutoShape 95">
                  <a:extLst>
                    <a:ext uri="{FF2B5EF4-FFF2-40B4-BE49-F238E27FC236}">
                      <a16:creationId xmlns:a16="http://schemas.microsoft.com/office/drawing/2014/main" id="{7D421ABC-BBCA-FC5D-9F90-81E29AFC1C8B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3312" y="2160"/>
                  <a:ext cx="960" cy="528"/>
                </a:xfrm>
                <a:prstGeom prst="can">
                  <a:avLst>
                    <a:gd name="adj" fmla="val 50000"/>
                  </a:avLst>
                </a:prstGeom>
                <a:gradFill rotWithShape="0">
                  <a:gsLst>
                    <a:gs pos="0">
                      <a:srgbClr val="002F5E"/>
                    </a:gs>
                    <a:gs pos="50000">
                      <a:srgbClr val="0066CC"/>
                    </a:gs>
                    <a:gs pos="100000">
                      <a:srgbClr val="002F5E"/>
                    </a:gs>
                  </a:gsLst>
                  <a:lin ang="0" scaled="1"/>
                </a:gradFill>
                <a:ln w="9525">
                  <a:solidFill>
                    <a:srgbClr val="819FFF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73025" tIns="36512" rIns="73025" bIns="36512" anchor="ctr"/>
                <a:lstStyle>
                  <a:lvl1pPr>
                    <a:spcBef>
                      <a:spcPct val="20000"/>
                    </a:spcBef>
                    <a:buClr>
                      <a:schemeClr val="tx2"/>
                    </a:buClr>
                    <a:buSzPct val="70000"/>
                    <a:buFont typeface="Wingdings" pitchFamily="2" charset="2"/>
                    <a:buChar char="n"/>
                    <a:defRPr sz="32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1"/>
                    </a:buClr>
                    <a:buSzPct val="70000"/>
                    <a:buFont typeface="Wingdings" pitchFamily="2" charset="2"/>
                    <a:buChar char="n"/>
                    <a:defRPr sz="28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66CC00"/>
                    </a:buClr>
                    <a:buSzPct val="7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SzPct val="70000"/>
                    <a:buFont typeface="Wingdings" pitchFamily="2" charset="2"/>
                    <a:buChar char="l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it-IT" altLang="it-IT" sz="1800">
                    <a:latin typeface="Arial" panose="020B0604020202020204" pitchFamily="34" charset="0"/>
                  </a:endParaRPr>
                </a:p>
              </p:txBody>
            </p:sp>
            <p:grpSp>
              <p:nvGrpSpPr>
                <p:cNvPr id="475" name="Group 96">
                  <a:extLst>
                    <a:ext uri="{FF2B5EF4-FFF2-40B4-BE49-F238E27FC236}">
                      <a16:creationId xmlns:a16="http://schemas.microsoft.com/office/drawing/2014/main" id="{802896B3-0C15-1D11-B7D4-D9F6FA7CCADB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3488" y="2193"/>
                  <a:ext cx="599" cy="207"/>
                  <a:chOff x="422" y="1632"/>
                  <a:chExt cx="829" cy="298"/>
                </a:xfrm>
              </p:grpSpPr>
              <p:grpSp>
                <p:nvGrpSpPr>
                  <p:cNvPr id="476" name="Group 97">
                    <a:extLst>
                      <a:ext uri="{FF2B5EF4-FFF2-40B4-BE49-F238E27FC236}">
                        <a16:creationId xmlns:a16="http://schemas.microsoft.com/office/drawing/2014/main" id="{5D19CF97-1A4F-2AB8-A4D7-C100AC484229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422" y="1632"/>
                    <a:ext cx="822" cy="291"/>
                    <a:chOff x="422" y="1632"/>
                    <a:chExt cx="822" cy="291"/>
                  </a:xfrm>
                </p:grpSpPr>
                <p:sp>
                  <p:nvSpPr>
                    <p:cNvPr id="486" name="Freeform 98">
                      <a:extLst>
                        <a:ext uri="{FF2B5EF4-FFF2-40B4-BE49-F238E27FC236}">
                          <a16:creationId xmlns:a16="http://schemas.microsoft.com/office/drawing/2014/main" id="{62C5B638-B3D0-46F5-EDCF-BB7BF8015738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51" y="1639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97 h 125"/>
                        <a:gd name="T2" fmla="*/ 87 w 393"/>
                        <a:gd name="T3" fmla="*/ 125 h 125"/>
                        <a:gd name="T4" fmla="*/ 298 w 393"/>
                        <a:gd name="T5" fmla="*/ 42 h 125"/>
                        <a:gd name="T6" fmla="*/ 393 w 393"/>
                        <a:gd name="T7" fmla="*/ 70 h 125"/>
                        <a:gd name="T8" fmla="*/ 342 w 393"/>
                        <a:gd name="T9" fmla="*/ 0 h 125"/>
                        <a:gd name="T10" fmla="*/ 94 w 393"/>
                        <a:gd name="T11" fmla="*/ 0 h 125"/>
                        <a:gd name="T12" fmla="*/ 196 w 393"/>
                        <a:gd name="T13" fmla="*/ 21 h 125"/>
                        <a:gd name="T14" fmla="*/ 0 w 393"/>
                        <a:gd name="T15" fmla="*/ 97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97"/>
                          </a:moveTo>
                          <a:lnTo>
                            <a:pt x="87" y="125"/>
                          </a:lnTo>
                          <a:lnTo>
                            <a:pt x="298" y="42"/>
                          </a:lnTo>
                          <a:lnTo>
                            <a:pt x="393" y="70"/>
                          </a:lnTo>
                          <a:lnTo>
                            <a:pt x="342" y="0"/>
                          </a:lnTo>
                          <a:lnTo>
                            <a:pt x="94" y="0"/>
                          </a:lnTo>
                          <a:lnTo>
                            <a:pt x="196" y="21"/>
                          </a:lnTo>
                          <a:lnTo>
                            <a:pt x="0" y="9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87" name="Freeform 99">
                      <a:extLst>
                        <a:ext uri="{FF2B5EF4-FFF2-40B4-BE49-F238E27FC236}">
                          <a16:creationId xmlns:a16="http://schemas.microsoft.com/office/drawing/2014/main" id="{2F25583A-4CC9-8AA0-36F7-6535C7B55B98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51" y="1639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97 h 125"/>
                        <a:gd name="T2" fmla="*/ 87 w 393"/>
                        <a:gd name="T3" fmla="*/ 125 h 125"/>
                        <a:gd name="T4" fmla="*/ 298 w 393"/>
                        <a:gd name="T5" fmla="*/ 42 h 125"/>
                        <a:gd name="T6" fmla="*/ 393 w 393"/>
                        <a:gd name="T7" fmla="*/ 70 h 125"/>
                        <a:gd name="T8" fmla="*/ 342 w 393"/>
                        <a:gd name="T9" fmla="*/ 0 h 125"/>
                        <a:gd name="T10" fmla="*/ 94 w 393"/>
                        <a:gd name="T11" fmla="*/ 0 h 125"/>
                        <a:gd name="T12" fmla="*/ 196 w 393"/>
                        <a:gd name="T13" fmla="*/ 21 h 125"/>
                        <a:gd name="T14" fmla="*/ 0 w 393"/>
                        <a:gd name="T15" fmla="*/ 97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97"/>
                          </a:moveTo>
                          <a:lnTo>
                            <a:pt x="87" y="125"/>
                          </a:lnTo>
                          <a:lnTo>
                            <a:pt x="298" y="42"/>
                          </a:lnTo>
                          <a:lnTo>
                            <a:pt x="393" y="70"/>
                          </a:lnTo>
                          <a:lnTo>
                            <a:pt x="342" y="0"/>
                          </a:lnTo>
                          <a:lnTo>
                            <a:pt x="94" y="0"/>
                          </a:lnTo>
                          <a:lnTo>
                            <a:pt x="196" y="21"/>
                          </a:lnTo>
                          <a:lnTo>
                            <a:pt x="0" y="9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88" name="Freeform 100">
                      <a:extLst>
                        <a:ext uri="{FF2B5EF4-FFF2-40B4-BE49-F238E27FC236}">
                          <a16:creationId xmlns:a16="http://schemas.microsoft.com/office/drawing/2014/main" id="{4D5991CF-012B-BB7C-C334-2A5480D39012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22" y="1785"/>
                      <a:ext cx="393" cy="132"/>
                    </a:xfrm>
                    <a:custGeom>
                      <a:avLst/>
                      <a:gdLst>
                        <a:gd name="T0" fmla="*/ 393 w 393"/>
                        <a:gd name="T1" fmla="*/ 28 h 132"/>
                        <a:gd name="T2" fmla="*/ 305 w 393"/>
                        <a:gd name="T3" fmla="*/ 0 h 132"/>
                        <a:gd name="T4" fmla="*/ 102 w 393"/>
                        <a:gd name="T5" fmla="*/ 83 h 132"/>
                        <a:gd name="T6" fmla="*/ 0 w 393"/>
                        <a:gd name="T7" fmla="*/ 55 h 132"/>
                        <a:gd name="T8" fmla="*/ 51 w 393"/>
                        <a:gd name="T9" fmla="*/ 132 h 132"/>
                        <a:gd name="T10" fmla="*/ 305 w 393"/>
                        <a:gd name="T11" fmla="*/ 132 h 132"/>
                        <a:gd name="T12" fmla="*/ 196 w 393"/>
                        <a:gd name="T13" fmla="*/ 104 h 132"/>
                        <a:gd name="T14" fmla="*/ 393 w 393"/>
                        <a:gd name="T15" fmla="*/ 28 h 132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32">
                          <a:moveTo>
                            <a:pt x="393" y="28"/>
                          </a:moveTo>
                          <a:lnTo>
                            <a:pt x="305" y="0"/>
                          </a:lnTo>
                          <a:lnTo>
                            <a:pt x="102" y="83"/>
                          </a:lnTo>
                          <a:lnTo>
                            <a:pt x="0" y="55"/>
                          </a:lnTo>
                          <a:lnTo>
                            <a:pt x="51" y="132"/>
                          </a:lnTo>
                          <a:lnTo>
                            <a:pt x="305" y="132"/>
                          </a:lnTo>
                          <a:lnTo>
                            <a:pt x="196" y="104"/>
                          </a:lnTo>
                          <a:lnTo>
                            <a:pt x="393" y="2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89" name="Freeform 101">
                      <a:extLst>
                        <a:ext uri="{FF2B5EF4-FFF2-40B4-BE49-F238E27FC236}">
                          <a16:creationId xmlns:a16="http://schemas.microsoft.com/office/drawing/2014/main" id="{7077FF1C-AAAB-133D-C7FD-E2A1CE1EA4BE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22" y="1785"/>
                      <a:ext cx="393" cy="132"/>
                    </a:xfrm>
                    <a:custGeom>
                      <a:avLst/>
                      <a:gdLst>
                        <a:gd name="T0" fmla="*/ 393 w 393"/>
                        <a:gd name="T1" fmla="*/ 28 h 132"/>
                        <a:gd name="T2" fmla="*/ 305 w 393"/>
                        <a:gd name="T3" fmla="*/ 0 h 132"/>
                        <a:gd name="T4" fmla="*/ 102 w 393"/>
                        <a:gd name="T5" fmla="*/ 83 h 132"/>
                        <a:gd name="T6" fmla="*/ 0 w 393"/>
                        <a:gd name="T7" fmla="*/ 55 h 132"/>
                        <a:gd name="T8" fmla="*/ 51 w 393"/>
                        <a:gd name="T9" fmla="*/ 132 h 132"/>
                        <a:gd name="T10" fmla="*/ 305 w 393"/>
                        <a:gd name="T11" fmla="*/ 132 h 132"/>
                        <a:gd name="T12" fmla="*/ 196 w 393"/>
                        <a:gd name="T13" fmla="*/ 104 h 132"/>
                        <a:gd name="T14" fmla="*/ 393 w 393"/>
                        <a:gd name="T15" fmla="*/ 28 h 132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32">
                          <a:moveTo>
                            <a:pt x="393" y="28"/>
                          </a:moveTo>
                          <a:lnTo>
                            <a:pt x="305" y="0"/>
                          </a:lnTo>
                          <a:lnTo>
                            <a:pt x="102" y="83"/>
                          </a:lnTo>
                          <a:lnTo>
                            <a:pt x="0" y="55"/>
                          </a:lnTo>
                          <a:lnTo>
                            <a:pt x="51" y="132"/>
                          </a:lnTo>
                          <a:lnTo>
                            <a:pt x="305" y="132"/>
                          </a:lnTo>
                          <a:lnTo>
                            <a:pt x="196" y="104"/>
                          </a:lnTo>
                          <a:lnTo>
                            <a:pt x="393" y="2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90" name="Freeform 102">
                      <a:extLst>
                        <a:ext uri="{FF2B5EF4-FFF2-40B4-BE49-F238E27FC236}">
                          <a16:creationId xmlns:a16="http://schemas.microsoft.com/office/drawing/2014/main" id="{B5DA765E-A3C4-18AB-65B2-FA46DF093D91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44" y="1632"/>
                      <a:ext cx="392" cy="125"/>
                    </a:xfrm>
                    <a:custGeom>
                      <a:avLst/>
                      <a:gdLst>
                        <a:gd name="T0" fmla="*/ 0 w 392"/>
                        <a:gd name="T1" fmla="*/ 28 h 125"/>
                        <a:gd name="T2" fmla="*/ 87 w 392"/>
                        <a:gd name="T3" fmla="*/ 0 h 125"/>
                        <a:gd name="T4" fmla="*/ 298 w 392"/>
                        <a:gd name="T5" fmla="*/ 77 h 125"/>
                        <a:gd name="T6" fmla="*/ 392 w 392"/>
                        <a:gd name="T7" fmla="*/ 56 h 125"/>
                        <a:gd name="T8" fmla="*/ 341 w 392"/>
                        <a:gd name="T9" fmla="*/ 125 h 125"/>
                        <a:gd name="T10" fmla="*/ 94 w 392"/>
                        <a:gd name="T11" fmla="*/ 125 h 125"/>
                        <a:gd name="T12" fmla="*/ 196 w 392"/>
                        <a:gd name="T13" fmla="*/ 104 h 125"/>
                        <a:gd name="T14" fmla="*/ 0 w 392"/>
                        <a:gd name="T15" fmla="*/ 28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2" h="125">
                          <a:moveTo>
                            <a:pt x="0" y="28"/>
                          </a:moveTo>
                          <a:lnTo>
                            <a:pt x="87" y="0"/>
                          </a:lnTo>
                          <a:lnTo>
                            <a:pt x="298" y="77"/>
                          </a:lnTo>
                          <a:lnTo>
                            <a:pt x="392" y="56"/>
                          </a:lnTo>
                          <a:lnTo>
                            <a:pt x="341" y="125"/>
                          </a:lnTo>
                          <a:lnTo>
                            <a:pt x="94" y="125"/>
                          </a:lnTo>
                          <a:lnTo>
                            <a:pt x="196" y="104"/>
                          </a:lnTo>
                          <a:lnTo>
                            <a:pt x="0" y="2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91" name="Freeform 103">
                      <a:extLst>
                        <a:ext uri="{FF2B5EF4-FFF2-40B4-BE49-F238E27FC236}">
                          <a16:creationId xmlns:a16="http://schemas.microsoft.com/office/drawing/2014/main" id="{4FA9AC43-E831-FA78-4EE1-99831FC2B22D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44" y="1632"/>
                      <a:ext cx="392" cy="125"/>
                    </a:xfrm>
                    <a:custGeom>
                      <a:avLst/>
                      <a:gdLst>
                        <a:gd name="T0" fmla="*/ 0 w 392"/>
                        <a:gd name="T1" fmla="*/ 28 h 125"/>
                        <a:gd name="T2" fmla="*/ 87 w 392"/>
                        <a:gd name="T3" fmla="*/ 0 h 125"/>
                        <a:gd name="T4" fmla="*/ 298 w 392"/>
                        <a:gd name="T5" fmla="*/ 77 h 125"/>
                        <a:gd name="T6" fmla="*/ 392 w 392"/>
                        <a:gd name="T7" fmla="*/ 56 h 125"/>
                        <a:gd name="T8" fmla="*/ 341 w 392"/>
                        <a:gd name="T9" fmla="*/ 125 h 125"/>
                        <a:gd name="T10" fmla="*/ 94 w 392"/>
                        <a:gd name="T11" fmla="*/ 125 h 125"/>
                        <a:gd name="T12" fmla="*/ 196 w 392"/>
                        <a:gd name="T13" fmla="*/ 104 h 125"/>
                        <a:gd name="T14" fmla="*/ 0 w 392"/>
                        <a:gd name="T15" fmla="*/ 28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2" h="125">
                          <a:moveTo>
                            <a:pt x="0" y="28"/>
                          </a:moveTo>
                          <a:lnTo>
                            <a:pt x="87" y="0"/>
                          </a:lnTo>
                          <a:lnTo>
                            <a:pt x="298" y="77"/>
                          </a:lnTo>
                          <a:lnTo>
                            <a:pt x="392" y="56"/>
                          </a:lnTo>
                          <a:lnTo>
                            <a:pt x="341" y="125"/>
                          </a:lnTo>
                          <a:lnTo>
                            <a:pt x="94" y="125"/>
                          </a:lnTo>
                          <a:lnTo>
                            <a:pt x="196" y="104"/>
                          </a:lnTo>
                          <a:lnTo>
                            <a:pt x="0" y="2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92" name="Freeform 104">
                      <a:extLst>
                        <a:ext uri="{FF2B5EF4-FFF2-40B4-BE49-F238E27FC236}">
                          <a16:creationId xmlns:a16="http://schemas.microsoft.com/office/drawing/2014/main" id="{DB99BC0E-538C-9E4C-E456-6BEC1E38FA26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36" y="1799"/>
                      <a:ext cx="393" cy="124"/>
                    </a:xfrm>
                    <a:custGeom>
                      <a:avLst/>
                      <a:gdLst>
                        <a:gd name="T0" fmla="*/ 393 w 393"/>
                        <a:gd name="T1" fmla="*/ 97 h 124"/>
                        <a:gd name="T2" fmla="*/ 306 w 393"/>
                        <a:gd name="T3" fmla="*/ 124 h 124"/>
                        <a:gd name="T4" fmla="*/ 102 w 393"/>
                        <a:gd name="T5" fmla="*/ 41 h 124"/>
                        <a:gd name="T6" fmla="*/ 0 w 393"/>
                        <a:gd name="T7" fmla="*/ 69 h 124"/>
                        <a:gd name="T8" fmla="*/ 51 w 393"/>
                        <a:gd name="T9" fmla="*/ 0 h 124"/>
                        <a:gd name="T10" fmla="*/ 306 w 393"/>
                        <a:gd name="T11" fmla="*/ 0 h 124"/>
                        <a:gd name="T12" fmla="*/ 197 w 393"/>
                        <a:gd name="T13" fmla="*/ 21 h 124"/>
                        <a:gd name="T14" fmla="*/ 393 w 393"/>
                        <a:gd name="T15" fmla="*/ 97 h 12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4">
                          <a:moveTo>
                            <a:pt x="393" y="97"/>
                          </a:moveTo>
                          <a:lnTo>
                            <a:pt x="306" y="124"/>
                          </a:lnTo>
                          <a:lnTo>
                            <a:pt x="102" y="41"/>
                          </a:lnTo>
                          <a:lnTo>
                            <a:pt x="0" y="69"/>
                          </a:lnTo>
                          <a:lnTo>
                            <a:pt x="51" y="0"/>
                          </a:lnTo>
                          <a:lnTo>
                            <a:pt x="306" y="0"/>
                          </a:lnTo>
                          <a:lnTo>
                            <a:pt x="197" y="21"/>
                          </a:lnTo>
                          <a:lnTo>
                            <a:pt x="393" y="9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93" name="Freeform 105">
                      <a:extLst>
                        <a:ext uri="{FF2B5EF4-FFF2-40B4-BE49-F238E27FC236}">
                          <a16:creationId xmlns:a16="http://schemas.microsoft.com/office/drawing/2014/main" id="{A9648F55-1F0F-5CA8-9AE0-234CE9F1F166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36" y="1799"/>
                      <a:ext cx="393" cy="124"/>
                    </a:xfrm>
                    <a:custGeom>
                      <a:avLst/>
                      <a:gdLst>
                        <a:gd name="T0" fmla="*/ 393 w 393"/>
                        <a:gd name="T1" fmla="*/ 97 h 124"/>
                        <a:gd name="T2" fmla="*/ 306 w 393"/>
                        <a:gd name="T3" fmla="*/ 124 h 124"/>
                        <a:gd name="T4" fmla="*/ 102 w 393"/>
                        <a:gd name="T5" fmla="*/ 41 h 124"/>
                        <a:gd name="T6" fmla="*/ 0 w 393"/>
                        <a:gd name="T7" fmla="*/ 69 h 124"/>
                        <a:gd name="T8" fmla="*/ 51 w 393"/>
                        <a:gd name="T9" fmla="*/ 0 h 124"/>
                        <a:gd name="T10" fmla="*/ 306 w 393"/>
                        <a:gd name="T11" fmla="*/ 0 h 124"/>
                        <a:gd name="T12" fmla="*/ 197 w 393"/>
                        <a:gd name="T13" fmla="*/ 21 h 124"/>
                        <a:gd name="T14" fmla="*/ 393 w 393"/>
                        <a:gd name="T15" fmla="*/ 97 h 12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4">
                          <a:moveTo>
                            <a:pt x="393" y="97"/>
                          </a:moveTo>
                          <a:lnTo>
                            <a:pt x="306" y="124"/>
                          </a:lnTo>
                          <a:lnTo>
                            <a:pt x="102" y="41"/>
                          </a:lnTo>
                          <a:lnTo>
                            <a:pt x="0" y="69"/>
                          </a:lnTo>
                          <a:lnTo>
                            <a:pt x="51" y="0"/>
                          </a:lnTo>
                          <a:lnTo>
                            <a:pt x="306" y="0"/>
                          </a:lnTo>
                          <a:lnTo>
                            <a:pt x="197" y="21"/>
                          </a:lnTo>
                          <a:lnTo>
                            <a:pt x="393" y="9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</p:grpSp>
              <p:grpSp>
                <p:nvGrpSpPr>
                  <p:cNvPr id="477" name="Group 106">
                    <a:extLst>
                      <a:ext uri="{FF2B5EF4-FFF2-40B4-BE49-F238E27FC236}">
                        <a16:creationId xmlns:a16="http://schemas.microsoft.com/office/drawing/2014/main" id="{60F86664-A52E-D43A-A263-6155518019FB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429" y="1639"/>
                    <a:ext cx="822" cy="291"/>
                    <a:chOff x="429" y="1639"/>
                    <a:chExt cx="822" cy="291"/>
                  </a:xfrm>
                </p:grpSpPr>
                <p:sp>
                  <p:nvSpPr>
                    <p:cNvPr id="478" name="Freeform 107">
                      <a:extLst>
                        <a:ext uri="{FF2B5EF4-FFF2-40B4-BE49-F238E27FC236}">
                          <a16:creationId xmlns:a16="http://schemas.microsoft.com/office/drawing/2014/main" id="{68ECB39F-0518-F37A-C64E-65EEA1577589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58" y="1646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97 h 125"/>
                        <a:gd name="T2" fmla="*/ 87 w 393"/>
                        <a:gd name="T3" fmla="*/ 125 h 125"/>
                        <a:gd name="T4" fmla="*/ 298 w 393"/>
                        <a:gd name="T5" fmla="*/ 42 h 125"/>
                        <a:gd name="T6" fmla="*/ 393 w 393"/>
                        <a:gd name="T7" fmla="*/ 70 h 125"/>
                        <a:gd name="T8" fmla="*/ 342 w 393"/>
                        <a:gd name="T9" fmla="*/ 0 h 125"/>
                        <a:gd name="T10" fmla="*/ 95 w 393"/>
                        <a:gd name="T11" fmla="*/ 0 h 125"/>
                        <a:gd name="T12" fmla="*/ 197 w 393"/>
                        <a:gd name="T13" fmla="*/ 21 h 125"/>
                        <a:gd name="T14" fmla="*/ 0 w 393"/>
                        <a:gd name="T15" fmla="*/ 97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97"/>
                          </a:moveTo>
                          <a:lnTo>
                            <a:pt x="87" y="125"/>
                          </a:lnTo>
                          <a:lnTo>
                            <a:pt x="298" y="42"/>
                          </a:lnTo>
                          <a:lnTo>
                            <a:pt x="393" y="70"/>
                          </a:lnTo>
                          <a:lnTo>
                            <a:pt x="342" y="0"/>
                          </a:lnTo>
                          <a:lnTo>
                            <a:pt x="95" y="0"/>
                          </a:lnTo>
                          <a:lnTo>
                            <a:pt x="197" y="21"/>
                          </a:lnTo>
                          <a:lnTo>
                            <a:pt x="0" y="9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79" name="Freeform 108">
                      <a:extLst>
                        <a:ext uri="{FF2B5EF4-FFF2-40B4-BE49-F238E27FC236}">
                          <a16:creationId xmlns:a16="http://schemas.microsoft.com/office/drawing/2014/main" id="{B2541489-39F5-DE1D-6B3D-160AF8968077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58" y="1646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97 h 125"/>
                        <a:gd name="T2" fmla="*/ 87 w 393"/>
                        <a:gd name="T3" fmla="*/ 125 h 125"/>
                        <a:gd name="T4" fmla="*/ 298 w 393"/>
                        <a:gd name="T5" fmla="*/ 42 h 125"/>
                        <a:gd name="T6" fmla="*/ 393 w 393"/>
                        <a:gd name="T7" fmla="*/ 70 h 125"/>
                        <a:gd name="T8" fmla="*/ 342 w 393"/>
                        <a:gd name="T9" fmla="*/ 0 h 125"/>
                        <a:gd name="T10" fmla="*/ 95 w 393"/>
                        <a:gd name="T11" fmla="*/ 0 h 125"/>
                        <a:gd name="T12" fmla="*/ 197 w 393"/>
                        <a:gd name="T13" fmla="*/ 21 h 125"/>
                        <a:gd name="T14" fmla="*/ 0 w 393"/>
                        <a:gd name="T15" fmla="*/ 97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97"/>
                          </a:moveTo>
                          <a:lnTo>
                            <a:pt x="87" y="125"/>
                          </a:lnTo>
                          <a:lnTo>
                            <a:pt x="298" y="42"/>
                          </a:lnTo>
                          <a:lnTo>
                            <a:pt x="393" y="70"/>
                          </a:lnTo>
                          <a:lnTo>
                            <a:pt x="342" y="0"/>
                          </a:lnTo>
                          <a:lnTo>
                            <a:pt x="95" y="0"/>
                          </a:lnTo>
                          <a:lnTo>
                            <a:pt x="197" y="21"/>
                          </a:lnTo>
                          <a:lnTo>
                            <a:pt x="0" y="9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80" name="Freeform 109">
                      <a:extLst>
                        <a:ext uri="{FF2B5EF4-FFF2-40B4-BE49-F238E27FC236}">
                          <a16:creationId xmlns:a16="http://schemas.microsoft.com/office/drawing/2014/main" id="{37A80B72-8547-99E6-5B2C-41926D42CEB2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29" y="1792"/>
                      <a:ext cx="393" cy="131"/>
                    </a:xfrm>
                    <a:custGeom>
                      <a:avLst/>
                      <a:gdLst>
                        <a:gd name="T0" fmla="*/ 393 w 393"/>
                        <a:gd name="T1" fmla="*/ 28 h 131"/>
                        <a:gd name="T2" fmla="*/ 306 w 393"/>
                        <a:gd name="T3" fmla="*/ 0 h 131"/>
                        <a:gd name="T4" fmla="*/ 102 w 393"/>
                        <a:gd name="T5" fmla="*/ 83 h 131"/>
                        <a:gd name="T6" fmla="*/ 0 w 393"/>
                        <a:gd name="T7" fmla="*/ 55 h 131"/>
                        <a:gd name="T8" fmla="*/ 51 w 393"/>
                        <a:gd name="T9" fmla="*/ 131 h 131"/>
                        <a:gd name="T10" fmla="*/ 306 w 393"/>
                        <a:gd name="T11" fmla="*/ 131 h 131"/>
                        <a:gd name="T12" fmla="*/ 196 w 393"/>
                        <a:gd name="T13" fmla="*/ 104 h 131"/>
                        <a:gd name="T14" fmla="*/ 393 w 393"/>
                        <a:gd name="T15" fmla="*/ 28 h 131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31">
                          <a:moveTo>
                            <a:pt x="393" y="28"/>
                          </a:moveTo>
                          <a:lnTo>
                            <a:pt x="306" y="0"/>
                          </a:lnTo>
                          <a:lnTo>
                            <a:pt x="102" y="83"/>
                          </a:lnTo>
                          <a:lnTo>
                            <a:pt x="0" y="55"/>
                          </a:lnTo>
                          <a:lnTo>
                            <a:pt x="51" y="131"/>
                          </a:lnTo>
                          <a:lnTo>
                            <a:pt x="306" y="131"/>
                          </a:lnTo>
                          <a:lnTo>
                            <a:pt x="196" y="104"/>
                          </a:lnTo>
                          <a:lnTo>
                            <a:pt x="393" y="28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81" name="Freeform 110">
                      <a:extLst>
                        <a:ext uri="{FF2B5EF4-FFF2-40B4-BE49-F238E27FC236}">
                          <a16:creationId xmlns:a16="http://schemas.microsoft.com/office/drawing/2014/main" id="{8C3C066E-95AA-D314-E88D-40315342CC62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29" y="1792"/>
                      <a:ext cx="393" cy="131"/>
                    </a:xfrm>
                    <a:custGeom>
                      <a:avLst/>
                      <a:gdLst>
                        <a:gd name="T0" fmla="*/ 393 w 393"/>
                        <a:gd name="T1" fmla="*/ 28 h 131"/>
                        <a:gd name="T2" fmla="*/ 306 w 393"/>
                        <a:gd name="T3" fmla="*/ 0 h 131"/>
                        <a:gd name="T4" fmla="*/ 102 w 393"/>
                        <a:gd name="T5" fmla="*/ 83 h 131"/>
                        <a:gd name="T6" fmla="*/ 0 w 393"/>
                        <a:gd name="T7" fmla="*/ 55 h 131"/>
                        <a:gd name="T8" fmla="*/ 51 w 393"/>
                        <a:gd name="T9" fmla="*/ 131 h 131"/>
                        <a:gd name="T10" fmla="*/ 306 w 393"/>
                        <a:gd name="T11" fmla="*/ 131 h 131"/>
                        <a:gd name="T12" fmla="*/ 196 w 393"/>
                        <a:gd name="T13" fmla="*/ 104 h 131"/>
                        <a:gd name="T14" fmla="*/ 393 w 393"/>
                        <a:gd name="T15" fmla="*/ 28 h 131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31">
                          <a:moveTo>
                            <a:pt x="393" y="28"/>
                          </a:moveTo>
                          <a:lnTo>
                            <a:pt x="306" y="0"/>
                          </a:lnTo>
                          <a:lnTo>
                            <a:pt x="102" y="83"/>
                          </a:lnTo>
                          <a:lnTo>
                            <a:pt x="0" y="55"/>
                          </a:lnTo>
                          <a:lnTo>
                            <a:pt x="51" y="131"/>
                          </a:lnTo>
                          <a:lnTo>
                            <a:pt x="306" y="131"/>
                          </a:lnTo>
                          <a:lnTo>
                            <a:pt x="196" y="104"/>
                          </a:lnTo>
                          <a:lnTo>
                            <a:pt x="393" y="28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82" name="Freeform 111">
                      <a:extLst>
                        <a:ext uri="{FF2B5EF4-FFF2-40B4-BE49-F238E27FC236}">
                          <a16:creationId xmlns:a16="http://schemas.microsoft.com/office/drawing/2014/main" id="{0930B9EA-6435-AC57-FB13-A7F5335AA981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51" y="1639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28 h 125"/>
                        <a:gd name="T2" fmla="*/ 87 w 393"/>
                        <a:gd name="T3" fmla="*/ 0 h 125"/>
                        <a:gd name="T4" fmla="*/ 298 w 393"/>
                        <a:gd name="T5" fmla="*/ 77 h 125"/>
                        <a:gd name="T6" fmla="*/ 393 w 393"/>
                        <a:gd name="T7" fmla="*/ 56 h 125"/>
                        <a:gd name="T8" fmla="*/ 342 w 393"/>
                        <a:gd name="T9" fmla="*/ 125 h 125"/>
                        <a:gd name="T10" fmla="*/ 94 w 393"/>
                        <a:gd name="T11" fmla="*/ 125 h 125"/>
                        <a:gd name="T12" fmla="*/ 196 w 393"/>
                        <a:gd name="T13" fmla="*/ 104 h 125"/>
                        <a:gd name="T14" fmla="*/ 0 w 393"/>
                        <a:gd name="T15" fmla="*/ 28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28"/>
                          </a:moveTo>
                          <a:lnTo>
                            <a:pt x="87" y="0"/>
                          </a:lnTo>
                          <a:lnTo>
                            <a:pt x="298" y="77"/>
                          </a:lnTo>
                          <a:lnTo>
                            <a:pt x="393" y="56"/>
                          </a:lnTo>
                          <a:lnTo>
                            <a:pt x="342" y="125"/>
                          </a:lnTo>
                          <a:lnTo>
                            <a:pt x="94" y="125"/>
                          </a:lnTo>
                          <a:lnTo>
                            <a:pt x="196" y="104"/>
                          </a:lnTo>
                          <a:lnTo>
                            <a:pt x="0" y="28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83" name="Freeform 112">
                      <a:extLst>
                        <a:ext uri="{FF2B5EF4-FFF2-40B4-BE49-F238E27FC236}">
                          <a16:creationId xmlns:a16="http://schemas.microsoft.com/office/drawing/2014/main" id="{0B4325BE-8C96-E146-1641-03D7A0BEF5D3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51" y="1639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28 h 125"/>
                        <a:gd name="T2" fmla="*/ 87 w 393"/>
                        <a:gd name="T3" fmla="*/ 0 h 125"/>
                        <a:gd name="T4" fmla="*/ 298 w 393"/>
                        <a:gd name="T5" fmla="*/ 77 h 125"/>
                        <a:gd name="T6" fmla="*/ 393 w 393"/>
                        <a:gd name="T7" fmla="*/ 56 h 125"/>
                        <a:gd name="T8" fmla="*/ 342 w 393"/>
                        <a:gd name="T9" fmla="*/ 125 h 125"/>
                        <a:gd name="T10" fmla="*/ 94 w 393"/>
                        <a:gd name="T11" fmla="*/ 125 h 125"/>
                        <a:gd name="T12" fmla="*/ 196 w 393"/>
                        <a:gd name="T13" fmla="*/ 104 h 125"/>
                        <a:gd name="T14" fmla="*/ 0 w 393"/>
                        <a:gd name="T15" fmla="*/ 28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28"/>
                          </a:moveTo>
                          <a:lnTo>
                            <a:pt x="87" y="0"/>
                          </a:lnTo>
                          <a:lnTo>
                            <a:pt x="298" y="77"/>
                          </a:lnTo>
                          <a:lnTo>
                            <a:pt x="393" y="56"/>
                          </a:lnTo>
                          <a:lnTo>
                            <a:pt x="342" y="125"/>
                          </a:lnTo>
                          <a:lnTo>
                            <a:pt x="94" y="125"/>
                          </a:lnTo>
                          <a:lnTo>
                            <a:pt x="196" y="104"/>
                          </a:lnTo>
                          <a:lnTo>
                            <a:pt x="0" y="28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84" name="Freeform 113">
                      <a:extLst>
                        <a:ext uri="{FF2B5EF4-FFF2-40B4-BE49-F238E27FC236}">
                          <a16:creationId xmlns:a16="http://schemas.microsoft.com/office/drawing/2014/main" id="{74A35393-F616-0210-28FB-39766ADFA40F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44" y="1806"/>
                      <a:ext cx="392" cy="124"/>
                    </a:xfrm>
                    <a:custGeom>
                      <a:avLst/>
                      <a:gdLst>
                        <a:gd name="T0" fmla="*/ 392 w 392"/>
                        <a:gd name="T1" fmla="*/ 97 h 124"/>
                        <a:gd name="T2" fmla="*/ 305 w 392"/>
                        <a:gd name="T3" fmla="*/ 124 h 124"/>
                        <a:gd name="T4" fmla="*/ 101 w 392"/>
                        <a:gd name="T5" fmla="*/ 41 h 124"/>
                        <a:gd name="T6" fmla="*/ 0 w 392"/>
                        <a:gd name="T7" fmla="*/ 69 h 124"/>
                        <a:gd name="T8" fmla="*/ 51 w 392"/>
                        <a:gd name="T9" fmla="*/ 0 h 124"/>
                        <a:gd name="T10" fmla="*/ 305 w 392"/>
                        <a:gd name="T11" fmla="*/ 0 h 124"/>
                        <a:gd name="T12" fmla="*/ 196 w 392"/>
                        <a:gd name="T13" fmla="*/ 20 h 124"/>
                        <a:gd name="T14" fmla="*/ 392 w 392"/>
                        <a:gd name="T15" fmla="*/ 97 h 12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2" h="124">
                          <a:moveTo>
                            <a:pt x="392" y="97"/>
                          </a:moveTo>
                          <a:lnTo>
                            <a:pt x="305" y="124"/>
                          </a:lnTo>
                          <a:lnTo>
                            <a:pt x="101" y="41"/>
                          </a:lnTo>
                          <a:lnTo>
                            <a:pt x="0" y="69"/>
                          </a:lnTo>
                          <a:lnTo>
                            <a:pt x="51" y="0"/>
                          </a:lnTo>
                          <a:lnTo>
                            <a:pt x="305" y="0"/>
                          </a:lnTo>
                          <a:lnTo>
                            <a:pt x="196" y="20"/>
                          </a:lnTo>
                          <a:lnTo>
                            <a:pt x="392" y="9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85" name="Freeform 114">
                      <a:extLst>
                        <a:ext uri="{FF2B5EF4-FFF2-40B4-BE49-F238E27FC236}">
                          <a16:creationId xmlns:a16="http://schemas.microsoft.com/office/drawing/2014/main" id="{626F3E74-FDD8-718C-EC39-F8FC16142E0E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44" y="1806"/>
                      <a:ext cx="392" cy="124"/>
                    </a:xfrm>
                    <a:custGeom>
                      <a:avLst/>
                      <a:gdLst>
                        <a:gd name="T0" fmla="*/ 392 w 392"/>
                        <a:gd name="T1" fmla="*/ 97 h 124"/>
                        <a:gd name="T2" fmla="*/ 305 w 392"/>
                        <a:gd name="T3" fmla="*/ 124 h 124"/>
                        <a:gd name="T4" fmla="*/ 101 w 392"/>
                        <a:gd name="T5" fmla="*/ 41 h 124"/>
                        <a:gd name="T6" fmla="*/ 0 w 392"/>
                        <a:gd name="T7" fmla="*/ 69 h 124"/>
                        <a:gd name="T8" fmla="*/ 51 w 392"/>
                        <a:gd name="T9" fmla="*/ 0 h 124"/>
                        <a:gd name="T10" fmla="*/ 305 w 392"/>
                        <a:gd name="T11" fmla="*/ 0 h 124"/>
                        <a:gd name="T12" fmla="*/ 196 w 392"/>
                        <a:gd name="T13" fmla="*/ 20 h 124"/>
                        <a:gd name="T14" fmla="*/ 392 w 392"/>
                        <a:gd name="T15" fmla="*/ 97 h 12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2" h="124">
                          <a:moveTo>
                            <a:pt x="392" y="97"/>
                          </a:moveTo>
                          <a:lnTo>
                            <a:pt x="305" y="124"/>
                          </a:lnTo>
                          <a:lnTo>
                            <a:pt x="101" y="41"/>
                          </a:lnTo>
                          <a:lnTo>
                            <a:pt x="0" y="69"/>
                          </a:lnTo>
                          <a:lnTo>
                            <a:pt x="51" y="0"/>
                          </a:lnTo>
                          <a:lnTo>
                            <a:pt x="305" y="0"/>
                          </a:lnTo>
                          <a:lnTo>
                            <a:pt x="196" y="20"/>
                          </a:lnTo>
                          <a:lnTo>
                            <a:pt x="392" y="9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</p:grpSp>
            </p:grpSp>
          </p:grpSp>
          <p:sp>
            <p:nvSpPr>
              <p:cNvPr id="473" name="WordArt 115">
                <a:extLst>
                  <a:ext uri="{FF2B5EF4-FFF2-40B4-BE49-F238E27FC236}">
                    <a16:creationId xmlns:a16="http://schemas.microsoft.com/office/drawing/2014/main" id="{2EA6C5B0-41A4-C694-5FAD-22120D3C652E}"/>
                  </a:ext>
                </a:extLst>
              </p:cNvPr>
              <p:cNvSpPr>
                <a:spLocks noChangeAspect="1" noChangeArrowheads="1" noChangeShapeType="1" noTextEdit="1"/>
              </p:cNvSpPr>
              <p:nvPr/>
            </p:nvSpPr>
            <p:spPr bwMode="auto">
              <a:xfrm>
                <a:off x="3360" y="2376"/>
                <a:ext cx="864" cy="259"/>
              </a:xfrm>
              <a:prstGeom prst="rect">
                <a:avLst/>
              </a:prstGeom>
            </p:spPr>
            <p:txBody>
              <a:bodyPr wrap="none" fromWordArt="1">
                <a:prstTxWarp prst="textCanDown">
                  <a:avLst>
                    <a:gd name="adj" fmla="val 33333"/>
                  </a:avLst>
                </a:prstTxWarp>
              </a:bodyPr>
              <a:lstStyle/>
              <a:p>
                <a:pPr algn="ctr"/>
                <a:endParaRPr lang="en-GB" sz="1400" kern="10">
                  <a:ln w="9525">
                    <a:solidFill>
                      <a:srgbClr val="FFFFFF"/>
                    </a:solidFill>
                    <a:round/>
                    <a:headEnd/>
                    <a:tailEnd/>
                  </a:ln>
                  <a:solidFill>
                    <a:srgbClr val="FFFFFF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  <p:sp>
          <p:nvSpPr>
            <p:cNvPr id="471" name="WordArt 68">
              <a:extLst>
                <a:ext uri="{FF2B5EF4-FFF2-40B4-BE49-F238E27FC236}">
                  <a16:creationId xmlns:a16="http://schemas.microsoft.com/office/drawing/2014/main" id="{5782BA35-58A0-3B8D-070A-5358BB0189F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39138" y="2769321"/>
              <a:ext cx="1283449" cy="172505"/>
            </a:xfrm>
            <a:prstGeom prst="rect">
              <a:avLst/>
            </a:prstGeom>
          </p:spPr>
          <p:txBody>
            <a:bodyPr wrap="none" fromWordArt="1">
              <a:prstTxWarp prst="textCanDown">
                <a:avLst>
                  <a:gd name="adj" fmla="val 33333"/>
                </a:avLst>
              </a:prstTxWarp>
            </a:bodyPr>
            <a:lstStyle/>
            <a:p>
              <a:pPr algn="ctr"/>
              <a:r>
                <a:rPr lang="en-US" sz="1400" kern="10">
                  <a:ln w="9525">
                    <a:solidFill>
                      <a:srgbClr val="FFFFFF"/>
                    </a:solidFill>
                    <a:round/>
                    <a:headEnd/>
                    <a:tailEnd/>
                  </a:ln>
                  <a:solidFill>
                    <a:srgbClr val="FFFFFF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spine_2_1_2</a:t>
              </a:r>
            </a:p>
          </p:txBody>
        </p:sp>
      </p:grpSp>
      <p:grpSp>
        <p:nvGrpSpPr>
          <p:cNvPr id="544" name="Group 543">
            <a:extLst>
              <a:ext uri="{FF2B5EF4-FFF2-40B4-BE49-F238E27FC236}">
                <a16:creationId xmlns:a16="http://schemas.microsoft.com/office/drawing/2014/main" id="{23A2C1BA-17A6-4616-DEE1-26968DC076B6}"/>
              </a:ext>
            </a:extLst>
          </p:cNvPr>
          <p:cNvGrpSpPr/>
          <p:nvPr/>
        </p:nvGrpSpPr>
        <p:grpSpPr>
          <a:xfrm>
            <a:off x="4826384" y="1524102"/>
            <a:ext cx="809402" cy="463051"/>
            <a:chOff x="967835" y="2541918"/>
            <a:chExt cx="1426054" cy="463051"/>
          </a:xfrm>
        </p:grpSpPr>
        <p:grpSp>
          <p:nvGrpSpPr>
            <p:cNvPr id="545" name="Group 93">
              <a:extLst>
                <a:ext uri="{FF2B5EF4-FFF2-40B4-BE49-F238E27FC236}">
                  <a16:creationId xmlns:a16="http://schemas.microsoft.com/office/drawing/2014/main" id="{D3849EC8-A185-9FEA-393D-8CB8F4C3C63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67835" y="2541918"/>
              <a:ext cx="1426054" cy="463051"/>
              <a:chOff x="3312" y="2160"/>
              <a:chExt cx="960" cy="528"/>
            </a:xfrm>
          </p:grpSpPr>
          <p:grpSp>
            <p:nvGrpSpPr>
              <p:cNvPr id="547" name="Group 94">
                <a:extLst>
                  <a:ext uri="{FF2B5EF4-FFF2-40B4-BE49-F238E27FC236}">
                    <a16:creationId xmlns:a16="http://schemas.microsoft.com/office/drawing/2014/main" id="{94CE7C0E-8174-F00B-94EC-2F92D8699913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3312" y="2160"/>
                <a:ext cx="960" cy="528"/>
                <a:chOff x="3312" y="2160"/>
                <a:chExt cx="960" cy="528"/>
              </a:xfrm>
            </p:grpSpPr>
            <p:sp>
              <p:nvSpPr>
                <p:cNvPr id="549" name="AutoShape 95">
                  <a:extLst>
                    <a:ext uri="{FF2B5EF4-FFF2-40B4-BE49-F238E27FC236}">
                      <a16:creationId xmlns:a16="http://schemas.microsoft.com/office/drawing/2014/main" id="{7B77E307-ADE7-E2C4-981F-7D0FBA0BEC37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3312" y="2160"/>
                  <a:ext cx="960" cy="528"/>
                </a:xfrm>
                <a:prstGeom prst="can">
                  <a:avLst>
                    <a:gd name="adj" fmla="val 50000"/>
                  </a:avLst>
                </a:prstGeom>
                <a:gradFill rotWithShape="0">
                  <a:gsLst>
                    <a:gs pos="0">
                      <a:srgbClr val="002F5E"/>
                    </a:gs>
                    <a:gs pos="50000">
                      <a:srgbClr val="0066CC"/>
                    </a:gs>
                    <a:gs pos="100000">
                      <a:srgbClr val="002F5E"/>
                    </a:gs>
                  </a:gsLst>
                  <a:lin ang="0" scaled="1"/>
                </a:gradFill>
                <a:ln w="9525">
                  <a:solidFill>
                    <a:srgbClr val="819FFF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73025" tIns="36512" rIns="73025" bIns="36512" anchor="ctr"/>
                <a:lstStyle>
                  <a:lvl1pPr>
                    <a:spcBef>
                      <a:spcPct val="20000"/>
                    </a:spcBef>
                    <a:buClr>
                      <a:schemeClr val="tx2"/>
                    </a:buClr>
                    <a:buSzPct val="70000"/>
                    <a:buFont typeface="Wingdings" pitchFamily="2" charset="2"/>
                    <a:buChar char="n"/>
                    <a:defRPr sz="32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1"/>
                    </a:buClr>
                    <a:buSzPct val="70000"/>
                    <a:buFont typeface="Wingdings" pitchFamily="2" charset="2"/>
                    <a:buChar char="n"/>
                    <a:defRPr sz="28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66CC00"/>
                    </a:buClr>
                    <a:buSzPct val="7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SzPct val="70000"/>
                    <a:buFont typeface="Wingdings" pitchFamily="2" charset="2"/>
                    <a:buChar char="l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it-IT" altLang="it-IT" sz="1800">
                    <a:latin typeface="Arial" panose="020B0604020202020204" pitchFamily="34" charset="0"/>
                  </a:endParaRPr>
                </a:p>
              </p:txBody>
            </p:sp>
            <p:grpSp>
              <p:nvGrpSpPr>
                <p:cNvPr id="550" name="Group 96">
                  <a:extLst>
                    <a:ext uri="{FF2B5EF4-FFF2-40B4-BE49-F238E27FC236}">
                      <a16:creationId xmlns:a16="http://schemas.microsoft.com/office/drawing/2014/main" id="{5B744161-5F18-B2F9-5D8C-2C4F2714D0AF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3488" y="2193"/>
                  <a:ext cx="599" cy="207"/>
                  <a:chOff x="422" y="1632"/>
                  <a:chExt cx="829" cy="298"/>
                </a:xfrm>
              </p:grpSpPr>
              <p:grpSp>
                <p:nvGrpSpPr>
                  <p:cNvPr id="551" name="Group 97">
                    <a:extLst>
                      <a:ext uri="{FF2B5EF4-FFF2-40B4-BE49-F238E27FC236}">
                        <a16:creationId xmlns:a16="http://schemas.microsoft.com/office/drawing/2014/main" id="{C0858BFC-50C4-CB44-4767-DB1BC255523C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422" y="1632"/>
                    <a:ext cx="822" cy="291"/>
                    <a:chOff x="422" y="1632"/>
                    <a:chExt cx="822" cy="291"/>
                  </a:xfrm>
                </p:grpSpPr>
                <p:sp>
                  <p:nvSpPr>
                    <p:cNvPr id="561" name="Freeform 98">
                      <a:extLst>
                        <a:ext uri="{FF2B5EF4-FFF2-40B4-BE49-F238E27FC236}">
                          <a16:creationId xmlns:a16="http://schemas.microsoft.com/office/drawing/2014/main" id="{A8417D07-1573-9B66-3235-9F14A6335326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51" y="1639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97 h 125"/>
                        <a:gd name="T2" fmla="*/ 87 w 393"/>
                        <a:gd name="T3" fmla="*/ 125 h 125"/>
                        <a:gd name="T4" fmla="*/ 298 w 393"/>
                        <a:gd name="T5" fmla="*/ 42 h 125"/>
                        <a:gd name="T6" fmla="*/ 393 w 393"/>
                        <a:gd name="T7" fmla="*/ 70 h 125"/>
                        <a:gd name="T8" fmla="*/ 342 w 393"/>
                        <a:gd name="T9" fmla="*/ 0 h 125"/>
                        <a:gd name="T10" fmla="*/ 94 w 393"/>
                        <a:gd name="T11" fmla="*/ 0 h 125"/>
                        <a:gd name="T12" fmla="*/ 196 w 393"/>
                        <a:gd name="T13" fmla="*/ 21 h 125"/>
                        <a:gd name="T14" fmla="*/ 0 w 393"/>
                        <a:gd name="T15" fmla="*/ 97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97"/>
                          </a:moveTo>
                          <a:lnTo>
                            <a:pt x="87" y="125"/>
                          </a:lnTo>
                          <a:lnTo>
                            <a:pt x="298" y="42"/>
                          </a:lnTo>
                          <a:lnTo>
                            <a:pt x="393" y="70"/>
                          </a:lnTo>
                          <a:lnTo>
                            <a:pt x="342" y="0"/>
                          </a:lnTo>
                          <a:lnTo>
                            <a:pt x="94" y="0"/>
                          </a:lnTo>
                          <a:lnTo>
                            <a:pt x="196" y="21"/>
                          </a:lnTo>
                          <a:lnTo>
                            <a:pt x="0" y="9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62" name="Freeform 99">
                      <a:extLst>
                        <a:ext uri="{FF2B5EF4-FFF2-40B4-BE49-F238E27FC236}">
                          <a16:creationId xmlns:a16="http://schemas.microsoft.com/office/drawing/2014/main" id="{8DBC6318-0472-1BC9-1C97-3E39DDFCE755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51" y="1639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97 h 125"/>
                        <a:gd name="T2" fmla="*/ 87 w 393"/>
                        <a:gd name="T3" fmla="*/ 125 h 125"/>
                        <a:gd name="T4" fmla="*/ 298 w 393"/>
                        <a:gd name="T5" fmla="*/ 42 h 125"/>
                        <a:gd name="T6" fmla="*/ 393 w 393"/>
                        <a:gd name="T7" fmla="*/ 70 h 125"/>
                        <a:gd name="T8" fmla="*/ 342 w 393"/>
                        <a:gd name="T9" fmla="*/ 0 h 125"/>
                        <a:gd name="T10" fmla="*/ 94 w 393"/>
                        <a:gd name="T11" fmla="*/ 0 h 125"/>
                        <a:gd name="T12" fmla="*/ 196 w 393"/>
                        <a:gd name="T13" fmla="*/ 21 h 125"/>
                        <a:gd name="T14" fmla="*/ 0 w 393"/>
                        <a:gd name="T15" fmla="*/ 97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97"/>
                          </a:moveTo>
                          <a:lnTo>
                            <a:pt x="87" y="125"/>
                          </a:lnTo>
                          <a:lnTo>
                            <a:pt x="298" y="42"/>
                          </a:lnTo>
                          <a:lnTo>
                            <a:pt x="393" y="70"/>
                          </a:lnTo>
                          <a:lnTo>
                            <a:pt x="342" y="0"/>
                          </a:lnTo>
                          <a:lnTo>
                            <a:pt x="94" y="0"/>
                          </a:lnTo>
                          <a:lnTo>
                            <a:pt x="196" y="21"/>
                          </a:lnTo>
                          <a:lnTo>
                            <a:pt x="0" y="9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63" name="Freeform 100">
                      <a:extLst>
                        <a:ext uri="{FF2B5EF4-FFF2-40B4-BE49-F238E27FC236}">
                          <a16:creationId xmlns:a16="http://schemas.microsoft.com/office/drawing/2014/main" id="{4EC812D2-41D7-23C0-A0D5-4F6EBFC4CF07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22" y="1785"/>
                      <a:ext cx="393" cy="132"/>
                    </a:xfrm>
                    <a:custGeom>
                      <a:avLst/>
                      <a:gdLst>
                        <a:gd name="T0" fmla="*/ 393 w 393"/>
                        <a:gd name="T1" fmla="*/ 28 h 132"/>
                        <a:gd name="T2" fmla="*/ 305 w 393"/>
                        <a:gd name="T3" fmla="*/ 0 h 132"/>
                        <a:gd name="T4" fmla="*/ 102 w 393"/>
                        <a:gd name="T5" fmla="*/ 83 h 132"/>
                        <a:gd name="T6" fmla="*/ 0 w 393"/>
                        <a:gd name="T7" fmla="*/ 55 h 132"/>
                        <a:gd name="T8" fmla="*/ 51 w 393"/>
                        <a:gd name="T9" fmla="*/ 132 h 132"/>
                        <a:gd name="T10" fmla="*/ 305 w 393"/>
                        <a:gd name="T11" fmla="*/ 132 h 132"/>
                        <a:gd name="T12" fmla="*/ 196 w 393"/>
                        <a:gd name="T13" fmla="*/ 104 h 132"/>
                        <a:gd name="T14" fmla="*/ 393 w 393"/>
                        <a:gd name="T15" fmla="*/ 28 h 132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32">
                          <a:moveTo>
                            <a:pt x="393" y="28"/>
                          </a:moveTo>
                          <a:lnTo>
                            <a:pt x="305" y="0"/>
                          </a:lnTo>
                          <a:lnTo>
                            <a:pt x="102" y="83"/>
                          </a:lnTo>
                          <a:lnTo>
                            <a:pt x="0" y="55"/>
                          </a:lnTo>
                          <a:lnTo>
                            <a:pt x="51" y="132"/>
                          </a:lnTo>
                          <a:lnTo>
                            <a:pt x="305" y="132"/>
                          </a:lnTo>
                          <a:lnTo>
                            <a:pt x="196" y="104"/>
                          </a:lnTo>
                          <a:lnTo>
                            <a:pt x="393" y="2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64" name="Freeform 101">
                      <a:extLst>
                        <a:ext uri="{FF2B5EF4-FFF2-40B4-BE49-F238E27FC236}">
                          <a16:creationId xmlns:a16="http://schemas.microsoft.com/office/drawing/2014/main" id="{58473113-9895-26DD-1ABA-58C4C5E01C36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22" y="1785"/>
                      <a:ext cx="393" cy="132"/>
                    </a:xfrm>
                    <a:custGeom>
                      <a:avLst/>
                      <a:gdLst>
                        <a:gd name="T0" fmla="*/ 393 w 393"/>
                        <a:gd name="T1" fmla="*/ 28 h 132"/>
                        <a:gd name="T2" fmla="*/ 305 w 393"/>
                        <a:gd name="T3" fmla="*/ 0 h 132"/>
                        <a:gd name="T4" fmla="*/ 102 w 393"/>
                        <a:gd name="T5" fmla="*/ 83 h 132"/>
                        <a:gd name="T6" fmla="*/ 0 w 393"/>
                        <a:gd name="T7" fmla="*/ 55 h 132"/>
                        <a:gd name="T8" fmla="*/ 51 w 393"/>
                        <a:gd name="T9" fmla="*/ 132 h 132"/>
                        <a:gd name="T10" fmla="*/ 305 w 393"/>
                        <a:gd name="T11" fmla="*/ 132 h 132"/>
                        <a:gd name="T12" fmla="*/ 196 w 393"/>
                        <a:gd name="T13" fmla="*/ 104 h 132"/>
                        <a:gd name="T14" fmla="*/ 393 w 393"/>
                        <a:gd name="T15" fmla="*/ 28 h 132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32">
                          <a:moveTo>
                            <a:pt x="393" y="28"/>
                          </a:moveTo>
                          <a:lnTo>
                            <a:pt x="305" y="0"/>
                          </a:lnTo>
                          <a:lnTo>
                            <a:pt x="102" y="83"/>
                          </a:lnTo>
                          <a:lnTo>
                            <a:pt x="0" y="55"/>
                          </a:lnTo>
                          <a:lnTo>
                            <a:pt x="51" y="132"/>
                          </a:lnTo>
                          <a:lnTo>
                            <a:pt x="305" y="132"/>
                          </a:lnTo>
                          <a:lnTo>
                            <a:pt x="196" y="104"/>
                          </a:lnTo>
                          <a:lnTo>
                            <a:pt x="393" y="2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65" name="Freeform 102">
                      <a:extLst>
                        <a:ext uri="{FF2B5EF4-FFF2-40B4-BE49-F238E27FC236}">
                          <a16:creationId xmlns:a16="http://schemas.microsoft.com/office/drawing/2014/main" id="{8D4F31D6-FB97-0916-C531-80B1CB3D9DDC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44" y="1632"/>
                      <a:ext cx="392" cy="125"/>
                    </a:xfrm>
                    <a:custGeom>
                      <a:avLst/>
                      <a:gdLst>
                        <a:gd name="T0" fmla="*/ 0 w 392"/>
                        <a:gd name="T1" fmla="*/ 28 h 125"/>
                        <a:gd name="T2" fmla="*/ 87 w 392"/>
                        <a:gd name="T3" fmla="*/ 0 h 125"/>
                        <a:gd name="T4" fmla="*/ 298 w 392"/>
                        <a:gd name="T5" fmla="*/ 77 h 125"/>
                        <a:gd name="T6" fmla="*/ 392 w 392"/>
                        <a:gd name="T7" fmla="*/ 56 h 125"/>
                        <a:gd name="T8" fmla="*/ 341 w 392"/>
                        <a:gd name="T9" fmla="*/ 125 h 125"/>
                        <a:gd name="T10" fmla="*/ 94 w 392"/>
                        <a:gd name="T11" fmla="*/ 125 h 125"/>
                        <a:gd name="T12" fmla="*/ 196 w 392"/>
                        <a:gd name="T13" fmla="*/ 104 h 125"/>
                        <a:gd name="T14" fmla="*/ 0 w 392"/>
                        <a:gd name="T15" fmla="*/ 28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2" h="125">
                          <a:moveTo>
                            <a:pt x="0" y="28"/>
                          </a:moveTo>
                          <a:lnTo>
                            <a:pt x="87" y="0"/>
                          </a:lnTo>
                          <a:lnTo>
                            <a:pt x="298" y="77"/>
                          </a:lnTo>
                          <a:lnTo>
                            <a:pt x="392" y="56"/>
                          </a:lnTo>
                          <a:lnTo>
                            <a:pt x="341" y="125"/>
                          </a:lnTo>
                          <a:lnTo>
                            <a:pt x="94" y="125"/>
                          </a:lnTo>
                          <a:lnTo>
                            <a:pt x="196" y="104"/>
                          </a:lnTo>
                          <a:lnTo>
                            <a:pt x="0" y="2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66" name="Freeform 103">
                      <a:extLst>
                        <a:ext uri="{FF2B5EF4-FFF2-40B4-BE49-F238E27FC236}">
                          <a16:creationId xmlns:a16="http://schemas.microsoft.com/office/drawing/2014/main" id="{532183AF-EDC7-2626-3366-01AEA42FD614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44" y="1632"/>
                      <a:ext cx="392" cy="125"/>
                    </a:xfrm>
                    <a:custGeom>
                      <a:avLst/>
                      <a:gdLst>
                        <a:gd name="T0" fmla="*/ 0 w 392"/>
                        <a:gd name="T1" fmla="*/ 28 h 125"/>
                        <a:gd name="T2" fmla="*/ 87 w 392"/>
                        <a:gd name="T3" fmla="*/ 0 h 125"/>
                        <a:gd name="T4" fmla="*/ 298 w 392"/>
                        <a:gd name="T5" fmla="*/ 77 h 125"/>
                        <a:gd name="T6" fmla="*/ 392 w 392"/>
                        <a:gd name="T7" fmla="*/ 56 h 125"/>
                        <a:gd name="T8" fmla="*/ 341 w 392"/>
                        <a:gd name="T9" fmla="*/ 125 h 125"/>
                        <a:gd name="T10" fmla="*/ 94 w 392"/>
                        <a:gd name="T11" fmla="*/ 125 h 125"/>
                        <a:gd name="T12" fmla="*/ 196 w 392"/>
                        <a:gd name="T13" fmla="*/ 104 h 125"/>
                        <a:gd name="T14" fmla="*/ 0 w 392"/>
                        <a:gd name="T15" fmla="*/ 28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2" h="125">
                          <a:moveTo>
                            <a:pt x="0" y="28"/>
                          </a:moveTo>
                          <a:lnTo>
                            <a:pt x="87" y="0"/>
                          </a:lnTo>
                          <a:lnTo>
                            <a:pt x="298" y="77"/>
                          </a:lnTo>
                          <a:lnTo>
                            <a:pt x="392" y="56"/>
                          </a:lnTo>
                          <a:lnTo>
                            <a:pt x="341" y="125"/>
                          </a:lnTo>
                          <a:lnTo>
                            <a:pt x="94" y="125"/>
                          </a:lnTo>
                          <a:lnTo>
                            <a:pt x="196" y="104"/>
                          </a:lnTo>
                          <a:lnTo>
                            <a:pt x="0" y="2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67" name="Freeform 104">
                      <a:extLst>
                        <a:ext uri="{FF2B5EF4-FFF2-40B4-BE49-F238E27FC236}">
                          <a16:creationId xmlns:a16="http://schemas.microsoft.com/office/drawing/2014/main" id="{A7E1C586-01AF-31CA-4358-928A687DF884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36" y="1799"/>
                      <a:ext cx="393" cy="124"/>
                    </a:xfrm>
                    <a:custGeom>
                      <a:avLst/>
                      <a:gdLst>
                        <a:gd name="T0" fmla="*/ 393 w 393"/>
                        <a:gd name="T1" fmla="*/ 97 h 124"/>
                        <a:gd name="T2" fmla="*/ 306 w 393"/>
                        <a:gd name="T3" fmla="*/ 124 h 124"/>
                        <a:gd name="T4" fmla="*/ 102 w 393"/>
                        <a:gd name="T5" fmla="*/ 41 h 124"/>
                        <a:gd name="T6" fmla="*/ 0 w 393"/>
                        <a:gd name="T7" fmla="*/ 69 h 124"/>
                        <a:gd name="T8" fmla="*/ 51 w 393"/>
                        <a:gd name="T9" fmla="*/ 0 h 124"/>
                        <a:gd name="T10" fmla="*/ 306 w 393"/>
                        <a:gd name="T11" fmla="*/ 0 h 124"/>
                        <a:gd name="T12" fmla="*/ 197 w 393"/>
                        <a:gd name="T13" fmla="*/ 21 h 124"/>
                        <a:gd name="T14" fmla="*/ 393 w 393"/>
                        <a:gd name="T15" fmla="*/ 97 h 12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4">
                          <a:moveTo>
                            <a:pt x="393" y="97"/>
                          </a:moveTo>
                          <a:lnTo>
                            <a:pt x="306" y="124"/>
                          </a:lnTo>
                          <a:lnTo>
                            <a:pt x="102" y="41"/>
                          </a:lnTo>
                          <a:lnTo>
                            <a:pt x="0" y="69"/>
                          </a:lnTo>
                          <a:lnTo>
                            <a:pt x="51" y="0"/>
                          </a:lnTo>
                          <a:lnTo>
                            <a:pt x="306" y="0"/>
                          </a:lnTo>
                          <a:lnTo>
                            <a:pt x="197" y="21"/>
                          </a:lnTo>
                          <a:lnTo>
                            <a:pt x="393" y="9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68" name="Freeform 105">
                      <a:extLst>
                        <a:ext uri="{FF2B5EF4-FFF2-40B4-BE49-F238E27FC236}">
                          <a16:creationId xmlns:a16="http://schemas.microsoft.com/office/drawing/2014/main" id="{608CDB3E-E1CC-822A-F8A9-FAEA3D6B0CC0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36" y="1799"/>
                      <a:ext cx="393" cy="124"/>
                    </a:xfrm>
                    <a:custGeom>
                      <a:avLst/>
                      <a:gdLst>
                        <a:gd name="T0" fmla="*/ 393 w 393"/>
                        <a:gd name="T1" fmla="*/ 97 h 124"/>
                        <a:gd name="T2" fmla="*/ 306 w 393"/>
                        <a:gd name="T3" fmla="*/ 124 h 124"/>
                        <a:gd name="T4" fmla="*/ 102 w 393"/>
                        <a:gd name="T5" fmla="*/ 41 h 124"/>
                        <a:gd name="T6" fmla="*/ 0 w 393"/>
                        <a:gd name="T7" fmla="*/ 69 h 124"/>
                        <a:gd name="T8" fmla="*/ 51 w 393"/>
                        <a:gd name="T9" fmla="*/ 0 h 124"/>
                        <a:gd name="T10" fmla="*/ 306 w 393"/>
                        <a:gd name="T11" fmla="*/ 0 h 124"/>
                        <a:gd name="T12" fmla="*/ 197 w 393"/>
                        <a:gd name="T13" fmla="*/ 21 h 124"/>
                        <a:gd name="T14" fmla="*/ 393 w 393"/>
                        <a:gd name="T15" fmla="*/ 97 h 12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4">
                          <a:moveTo>
                            <a:pt x="393" y="97"/>
                          </a:moveTo>
                          <a:lnTo>
                            <a:pt x="306" y="124"/>
                          </a:lnTo>
                          <a:lnTo>
                            <a:pt x="102" y="41"/>
                          </a:lnTo>
                          <a:lnTo>
                            <a:pt x="0" y="69"/>
                          </a:lnTo>
                          <a:lnTo>
                            <a:pt x="51" y="0"/>
                          </a:lnTo>
                          <a:lnTo>
                            <a:pt x="306" y="0"/>
                          </a:lnTo>
                          <a:lnTo>
                            <a:pt x="197" y="21"/>
                          </a:lnTo>
                          <a:lnTo>
                            <a:pt x="393" y="9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</p:grpSp>
              <p:grpSp>
                <p:nvGrpSpPr>
                  <p:cNvPr id="552" name="Group 106">
                    <a:extLst>
                      <a:ext uri="{FF2B5EF4-FFF2-40B4-BE49-F238E27FC236}">
                        <a16:creationId xmlns:a16="http://schemas.microsoft.com/office/drawing/2014/main" id="{04778BE6-6EB1-04B6-ADD5-A988B675417E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429" y="1639"/>
                    <a:ext cx="822" cy="291"/>
                    <a:chOff x="429" y="1639"/>
                    <a:chExt cx="822" cy="291"/>
                  </a:xfrm>
                </p:grpSpPr>
                <p:sp>
                  <p:nvSpPr>
                    <p:cNvPr id="553" name="Freeform 107">
                      <a:extLst>
                        <a:ext uri="{FF2B5EF4-FFF2-40B4-BE49-F238E27FC236}">
                          <a16:creationId xmlns:a16="http://schemas.microsoft.com/office/drawing/2014/main" id="{D6E6B2A4-BF22-C533-CA56-040CE3552752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58" y="1646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97 h 125"/>
                        <a:gd name="T2" fmla="*/ 87 w 393"/>
                        <a:gd name="T3" fmla="*/ 125 h 125"/>
                        <a:gd name="T4" fmla="*/ 298 w 393"/>
                        <a:gd name="T5" fmla="*/ 42 h 125"/>
                        <a:gd name="T6" fmla="*/ 393 w 393"/>
                        <a:gd name="T7" fmla="*/ 70 h 125"/>
                        <a:gd name="T8" fmla="*/ 342 w 393"/>
                        <a:gd name="T9" fmla="*/ 0 h 125"/>
                        <a:gd name="T10" fmla="*/ 95 w 393"/>
                        <a:gd name="T11" fmla="*/ 0 h 125"/>
                        <a:gd name="T12" fmla="*/ 197 w 393"/>
                        <a:gd name="T13" fmla="*/ 21 h 125"/>
                        <a:gd name="T14" fmla="*/ 0 w 393"/>
                        <a:gd name="T15" fmla="*/ 97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97"/>
                          </a:moveTo>
                          <a:lnTo>
                            <a:pt x="87" y="125"/>
                          </a:lnTo>
                          <a:lnTo>
                            <a:pt x="298" y="42"/>
                          </a:lnTo>
                          <a:lnTo>
                            <a:pt x="393" y="70"/>
                          </a:lnTo>
                          <a:lnTo>
                            <a:pt x="342" y="0"/>
                          </a:lnTo>
                          <a:lnTo>
                            <a:pt x="95" y="0"/>
                          </a:lnTo>
                          <a:lnTo>
                            <a:pt x="197" y="21"/>
                          </a:lnTo>
                          <a:lnTo>
                            <a:pt x="0" y="9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54" name="Freeform 108">
                      <a:extLst>
                        <a:ext uri="{FF2B5EF4-FFF2-40B4-BE49-F238E27FC236}">
                          <a16:creationId xmlns:a16="http://schemas.microsoft.com/office/drawing/2014/main" id="{46E567B4-5248-7572-0A86-702B714BE4F9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58" y="1646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97 h 125"/>
                        <a:gd name="T2" fmla="*/ 87 w 393"/>
                        <a:gd name="T3" fmla="*/ 125 h 125"/>
                        <a:gd name="T4" fmla="*/ 298 w 393"/>
                        <a:gd name="T5" fmla="*/ 42 h 125"/>
                        <a:gd name="T6" fmla="*/ 393 w 393"/>
                        <a:gd name="T7" fmla="*/ 70 h 125"/>
                        <a:gd name="T8" fmla="*/ 342 w 393"/>
                        <a:gd name="T9" fmla="*/ 0 h 125"/>
                        <a:gd name="T10" fmla="*/ 95 w 393"/>
                        <a:gd name="T11" fmla="*/ 0 h 125"/>
                        <a:gd name="T12" fmla="*/ 197 w 393"/>
                        <a:gd name="T13" fmla="*/ 21 h 125"/>
                        <a:gd name="T14" fmla="*/ 0 w 393"/>
                        <a:gd name="T15" fmla="*/ 97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97"/>
                          </a:moveTo>
                          <a:lnTo>
                            <a:pt x="87" y="125"/>
                          </a:lnTo>
                          <a:lnTo>
                            <a:pt x="298" y="42"/>
                          </a:lnTo>
                          <a:lnTo>
                            <a:pt x="393" y="70"/>
                          </a:lnTo>
                          <a:lnTo>
                            <a:pt x="342" y="0"/>
                          </a:lnTo>
                          <a:lnTo>
                            <a:pt x="95" y="0"/>
                          </a:lnTo>
                          <a:lnTo>
                            <a:pt x="197" y="21"/>
                          </a:lnTo>
                          <a:lnTo>
                            <a:pt x="0" y="9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55" name="Freeform 109">
                      <a:extLst>
                        <a:ext uri="{FF2B5EF4-FFF2-40B4-BE49-F238E27FC236}">
                          <a16:creationId xmlns:a16="http://schemas.microsoft.com/office/drawing/2014/main" id="{CC035519-376F-F619-7151-903FC788FEA0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29" y="1792"/>
                      <a:ext cx="393" cy="131"/>
                    </a:xfrm>
                    <a:custGeom>
                      <a:avLst/>
                      <a:gdLst>
                        <a:gd name="T0" fmla="*/ 393 w 393"/>
                        <a:gd name="T1" fmla="*/ 28 h 131"/>
                        <a:gd name="T2" fmla="*/ 306 w 393"/>
                        <a:gd name="T3" fmla="*/ 0 h 131"/>
                        <a:gd name="T4" fmla="*/ 102 w 393"/>
                        <a:gd name="T5" fmla="*/ 83 h 131"/>
                        <a:gd name="T6" fmla="*/ 0 w 393"/>
                        <a:gd name="T7" fmla="*/ 55 h 131"/>
                        <a:gd name="T8" fmla="*/ 51 w 393"/>
                        <a:gd name="T9" fmla="*/ 131 h 131"/>
                        <a:gd name="T10" fmla="*/ 306 w 393"/>
                        <a:gd name="T11" fmla="*/ 131 h 131"/>
                        <a:gd name="T12" fmla="*/ 196 w 393"/>
                        <a:gd name="T13" fmla="*/ 104 h 131"/>
                        <a:gd name="T14" fmla="*/ 393 w 393"/>
                        <a:gd name="T15" fmla="*/ 28 h 131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31">
                          <a:moveTo>
                            <a:pt x="393" y="28"/>
                          </a:moveTo>
                          <a:lnTo>
                            <a:pt x="306" y="0"/>
                          </a:lnTo>
                          <a:lnTo>
                            <a:pt x="102" y="83"/>
                          </a:lnTo>
                          <a:lnTo>
                            <a:pt x="0" y="55"/>
                          </a:lnTo>
                          <a:lnTo>
                            <a:pt x="51" y="131"/>
                          </a:lnTo>
                          <a:lnTo>
                            <a:pt x="306" y="131"/>
                          </a:lnTo>
                          <a:lnTo>
                            <a:pt x="196" y="104"/>
                          </a:lnTo>
                          <a:lnTo>
                            <a:pt x="393" y="28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56" name="Freeform 110">
                      <a:extLst>
                        <a:ext uri="{FF2B5EF4-FFF2-40B4-BE49-F238E27FC236}">
                          <a16:creationId xmlns:a16="http://schemas.microsoft.com/office/drawing/2014/main" id="{FC3610D9-1A1C-1987-82CD-B4A99C3CB9C9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29" y="1792"/>
                      <a:ext cx="393" cy="131"/>
                    </a:xfrm>
                    <a:custGeom>
                      <a:avLst/>
                      <a:gdLst>
                        <a:gd name="T0" fmla="*/ 393 w 393"/>
                        <a:gd name="T1" fmla="*/ 28 h 131"/>
                        <a:gd name="T2" fmla="*/ 306 w 393"/>
                        <a:gd name="T3" fmla="*/ 0 h 131"/>
                        <a:gd name="T4" fmla="*/ 102 w 393"/>
                        <a:gd name="T5" fmla="*/ 83 h 131"/>
                        <a:gd name="T6" fmla="*/ 0 w 393"/>
                        <a:gd name="T7" fmla="*/ 55 h 131"/>
                        <a:gd name="T8" fmla="*/ 51 w 393"/>
                        <a:gd name="T9" fmla="*/ 131 h 131"/>
                        <a:gd name="T10" fmla="*/ 306 w 393"/>
                        <a:gd name="T11" fmla="*/ 131 h 131"/>
                        <a:gd name="T12" fmla="*/ 196 w 393"/>
                        <a:gd name="T13" fmla="*/ 104 h 131"/>
                        <a:gd name="T14" fmla="*/ 393 w 393"/>
                        <a:gd name="T15" fmla="*/ 28 h 131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31">
                          <a:moveTo>
                            <a:pt x="393" y="28"/>
                          </a:moveTo>
                          <a:lnTo>
                            <a:pt x="306" y="0"/>
                          </a:lnTo>
                          <a:lnTo>
                            <a:pt x="102" y="83"/>
                          </a:lnTo>
                          <a:lnTo>
                            <a:pt x="0" y="55"/>
                          </a:lnTo>
                          <a:lnTo>
                            <a:pt x="51" y="131"/>
                          </a:lnTo>
                          <a:lnTo>
                            <a:pt x="306" y="131"/>
                          </a:lnTo>
                          <a:lnTo>
                            <a:pt x="196" y="104"/>
                          </a:lnTo>
                          <a:lnTo>
                            <a:pt x="393" y="28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57" name="Freeform 111">
                      <a:extLst>
                        <a:ext uri="{FF2B5EF4-FFF2-40B4-BE49-F238E27FC236}">
                          <a16:creationId xmlns:a16="http://schemas.microsoft.com/office/drawing/2014/main" id="{3165AF45-4D6A-944A-2915-085A29F166C1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51" y="1639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28 h 125"/>
                        <a:gd name="T2" fmla="*/ 87 w 393"/>
                        <a:gd name="T3" fmla="*/ 0 h 125"/>
                        <a:gd name="T4" fmla="*/ 298 w 393"/>
                        <a:gd name="T5" fmla="*/ 77 h 125"/>
                        <a:gd name="T6" fmla="*/ 393 w 393"/>
                        <a:gd name="T7" fmla="*/ 56 h 125"/>
                        <a:gd name="T8" fmla="*/ 342 w 393"/>
                        <a:gd name="T9" fmla="*/ 125 h 125"/>
                        <a:gd name="T10" fmla="*/ 94 w 393"/>
                        <a:gd name="T11" fmla="*/ 125 h 125"/>
                        <a:gd name="T12" fmla="*/ 196 w 393"/>
                        <a:gd name="T13" fmla="*/ 104 h 125"/>
                        <a:gd name="T14" fmla="*/ 0 w 393"/>
                        <a:gd name="T15" fmla="*/ 28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28"/>
                          </a:moveTo>
                          <a:lnTo>
                            <a:pt x="87" y="0"/>
                          </a:lnTo>
                          <a:lnTo>
                            <a:pt x="298" y="77"/>
                          </a:lnTo>
                          <a:lnTo>
                            <a:pt x="393" y="56"/>
                          </a:lnTo>
                          <a:lnTo>
                            <a:pt x="342" y="125"/>
                          </a:lnTo>
                          <a:lnTo>
                            <a:pt x="94" y="125"/>
                          </a:lnTo>
                          <a:lnTo>
                            <a:pt x="196" y="104"/>
                          </a:lnTo>
                          <a:lnTo>
                            <a:pt x="0" y="28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58" name="Freeform 112">
                      <a:extLst>
                        <a:ext uri="{FF2B5EF4-FFF2-40B4-BE49-F238E27FC236}">
                          <a16:creationId xmlns:a16="http://schemas.microsoft.com/office/drawing/2014/main" id="{72A63616-F2B5-CF37-3431-DE4EA0EC9777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51" y="1639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28 h 125"/>
                        <a:gd name="T2" fmla="*/ 87 w 393"/>
                        <a:gd name="T3" fmla="*/ 0 h 125"/>
                        <a:gd name="T4" fmla="*/ 298 w 393"/>
                        <a:gd name="T5" fmla="*/ 77 h 125"/>
                        <a:gd name="T6" fmla="*/ 393 w 393"/>
                        <a:gd name="T7" fmla="*/ 56 h 125"/>
                        <a:gd name="T8" fmla="*/ 342 w 393"/>
                        <a:gd name="T9" fmla="*/ 125 h 125"/>
                        <a:gd name="T10" fmla="*/ 94 w 393"/>
                        <a:gd name="T11" fmla="*/ 125 h 125"/>
                        <a:gd name="T12" fmla="*/ 196 w 393"/>
                        <a:gd name="T13" fmla="*/ 104 h 125"/>
                        <a:gd name="T14" fmla="*/ 0 w 393"/>
                        <a:gd name="T15" fmla="*/ 28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28"/>
                          </a:moveTo>
                          <a:lnTo>
                            <a:pt x="87" y="0"/>
                          </a:lnTo>
                          <a:lnTo>
                            <a:pt x="298" y="77"/>
                          </a:lnTo>
                          <a:lnTo>
                            <a:pt x="393" y="56"/>
                          </a:lnTo>
                          <a:lnTo>
                            <a:pt x="342" y="125"/>
                          </a:lnTo>
                          <a:lnTo>
                            <a:pt x="94" y="125"/>
                          </a:lnTo>
                          <a:lnTo>
                            <a:pt x="196" y="104"/>
                          </a:lnTo>
                          <a:lnTo>
                            <a:pt x="0" y="28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59" name="Freeform 113">
                      <a:extLst>
                        <a:ext uri="{FF2B5EF4-FFF2-40B4-BE49-F238E27FC236}">
                          <a16:creationId xmlns:a16="http://schemas.microsoft.com/office/drawing/2014/main" id="{1B563511-FB63-30F1-FF82-7B2C449B7F2A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44" y="1806"/>
                      <a:ext cx="392" cy="124"/>
                    </a:xfrm>
                    <a:custGeom>
                      <a:avLst/>
                      <a:gdLst>
                        <a:gd name="T0" fmla="*/ 392 w 392"/>
                        <a:gd name="T1" fmla="*/ 97 h 124"/>
                        <a:gd name="T2" fmla="*/ 305 w 392"/>
                        <a:gd name="T3" fmla="*/ 124 h 124"/>
                        <a:gd name="T4" fmla="*/ 101 w 392"/>
                        <a:gd name="T5" fmla="*/ 41 h 124"/>
                        <a:gd name="T6" fmla="*/ 0 w 392"/>
                        <a:gd name="T7" fmla="*/ 69 h 124"/>
                        <a:gd name="T8" fmla="*/ 51 w 392"/>
                        <a:gd name="T9" fmla="*/ 0 h 124"/>
                        <a:gd name="T10" fmla="*/ 305 w 392"/>
                        <a:gd name="T11" fmla="*/ 0 h 124"/>
                        <a:gd name="T12" fmla="*/ 196 w 392"/>
                        <a:gd name="T13" fmla="*/ 20 h 124"/>
                        <a:gd name="T14" fmla="*/ 392 w 392"/>
                        <a:gd name="T15" fmla="*/ 97 h 12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2" h="124">
                          <a:moveTo>
                            <a:pt x="392" y="97"/>
                          </a:moveTo>
                          <a:lnTo>
                            <a:pt x="305" y="124"/>
                          </a:lnTo>
                          <a:lnTo>
                            <a:pt x="101" y="41"/>
                          </a:lnTo>
                          <a:lnTo>
                            <a:pt x="0" y="69"/>
                          </a:lnTo>
                          <a:lnTo>
                            <a:pt x="51" y="0"/>
                          </a:lnTo>
                          <a:lnTo>
                            <a:pt x="305" y="0"/>
                          </a:lnTo>
                          <a:lnTo>
                            <a:pt x="196" y="20"/>
                          </a:lnTo>
                          <a:lnTo>
                            <a:pt x="392" y="9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60" name="Freeform 114">
                      <a:extLst>
                        <a:ext uri="{FF2B5EF4-FFF2-40B4-BE49-F238E27FC236}">
                          <a16:creationId xmlns:a16="http://schemas.microsoft.com/office/drawing/2014/main" id="{3A295C60-B939-E904-6C89-BEC8CBDE782C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44" y="1806"/>
                      <a:ext cx="392" cy="124"/>
                    </a:xfrm>
                    <a:custGeom>
                      <a:avLst/>
                      <a:gdLst>
                        <a:gd name="T0" fmla="*/ 392 w 392"/>
                        <a:gd name="T1" fmla="*/ 97 h 124"/>
                        <a:gd name="T2" fmla="*/ 305 w 392"/>
                        <a:gd name="T3" fmla="*/ 124 h 124"/>
                        <a:gd name="T4" fmla="*/ 101 w 392"/>
                        <a:gd name="T5" fmla="*/ 41 h 124"/>
                        <a:gd name="T6" fmla="*/ 0 w 392"/>
                        <a:gd name="T7" fmla="*/ 69 h 124"/>
                        <a:gd name="T8" fmla="*/ 51 w 392"/>
                        <a:gd name="T9" fmla="*/ 0 h 124"/>
                        <a:gd name="T10" fmla="*/ 305 w 392"/>
                        <a:gd name="T11" fmla="*/ 0 h 124"/>
                        <a:gd name="T12" fmla="*/ 196 w 392"/>
                        <a:gd name="T13" fmla="*/ 20 h 124"/>
                        <a:gd name="T14" fmla="*/ 392 w 392"/>
                        <a:gd name="T15" fmla="*/ 97 h 12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2" h="124">
                          <a:moveTo>
                            <a:pt x="392" y="97"/>
                          </a:moveTo>
                          <a:lnTo>
                            <a:pt x="305" y="124"/>
                          </a:lnTo>
                          <a:lnTo>
                            <a:pt x="101" y="41"/>
                          </a:lnTo>
                          <a:lnTo>
                            <a:pt x="0" y="69"/>
                          </a:lnTo>
                          <a:lnTo>
                            <a:pt x="51" y="0"/>
                          </a:lnTo>
                          <a:lnTo>
                            <a:pt x="305" y="0"/>
                          </a:lnTo>
                          <a:lnTo>
                            <a:pt x="196" y="20"/>
                          </a:lnTo>
                          <a:lnTo>
                            <a:pt x="392" y="9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</p:grpSp>
            </p:grpSp>
          </p:grpSp>
          <p:sp>
            <p:nvSpPr>
              <p:cNvPr id="548" name="WordArt 115">
                <a:extLst>
                  <a:ext uri="{FF2B5EF4-FFF2-40B4-BE49-F238E27FC236}">
                    <a16:creationId xmlns:a16="http://schemas.microsoft.com/office/drawing/2014/main" id="{DC09D674-EFF1-7D98-5AC0-EA96401E21B3}"/>
                  </a:ext>
                </a:extLst>
              </p:cNvPr>
              <p:cNvSpPr>
                <a:spLocks noChangeAspect="1" noChangeArrowheads="1" noChangeShapeType="1" noTextEdit="1"/>
              </p:cNvSpPr>
              <p:nvPr/>
            </p:nvSpPr>
            <p:spPr bwMode="auto">
              <a:xfrm>
                <a:off x="3360" y="2376"/>
                <a:ext cx="864" cy="259"/>
              </a:xfrm>
              <a:prstGeom prst="rect">
                <a:avLst/>
              </a:prstGeom>
            </p:spPr>
            <p:txBody>
              <a:bodyPr wrap="none" fromWordArt="1">
                <a:prstTxWarp prst="textCanDown">
                  <a:avLst>
                    <a:gd name="adj" fmla="val 33333"/>
                  </a:avLst>
                </a:prstTxWarp>
              </a:bodyPr>
              <a:lstStyle/>
              <a:p>
                <a:pPr algn="ctr"/>
                <a:endParaRPr lang="en-GB" sz="1400" kern="10">
                  <a:ln w="9525">
                    <a:solidFill>
                      <a:srgbClr val="FFFFFF"/>
                    </a:solidFill>
                    <a:round/>
                    <a:headEnd/>
                    <a:tailEnd/>
                  </a:ln>
                  <a:solidFill>
                    <a:srgbClr val="FFFFFF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  <p:sp>
          <p:nvSpPr>
            <p:cNvPr id="546" name="WordArt 68">
              <a:extLst>
                <a:ext uri="{FF2B5EF4-FFF2-40B4-BE49-F238E27FC236}">
                  <a16:creationId xmlns:a16="http://schemas.microsoft.com/office/drawing/2014/main" id="{B1A92B09-933A-3C1C-DE8D-85708DCC2D1F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39138" y="2769321"/>
              <a:ext cx="1283449" cy="172505"/>
            </a:xfrm>
            <a:prstGeom prst="rect">
              <a:avLst/>
            </a:prstGeom>
          </p:spPr>
          <p:txBody>
            <a:bodyPr wrap="none" fromWordArt="1">
              <a:prstTxWarp prst="textCanDown">
                <a:avLst>
                  <a:gd name="adj" fmla="val 33333"/>
                </a:avLst>
              </a:prstTxWarp>
            </a:bodyPr>
            <a:lstStyle/>
            <a:p>
              <a:pPr algn="ctr"/>
              <a:r>
                <a:rPr lang="en-US" sz="1400" kern="10">
                  <a:ln w="9525">
                    <a:solidFill>
                      <a:srgbClr val="FFFFFF"/>
                    </a:solidFill>
                    <a:round/>
                    <a:headEnd/>
                    <a:tailEnd/>
                  </a:ln>
                  <a:solidFill>
                    <a:srgbClr val="FFFFFF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tof_1_2_1</a:t>
              </a:r>
            </a:p>
          </p:txBody>
        </p:sp>
      </p:grpSp>
      <p:grpSp>
        <p:nvGrpSpPr>
          <p:cNvPr id="569" name="Group 568">
            <a:extLst>
              <a:ext uri="{FF2B5EF4-FFF2-40B4-BE49-F238E27FC236}">
                <a16:creationId xmlns:a16="http://schemas.microsoft.com/office/drawing/2014/main" id="{A23DFC4A-F68E-4ECC-8F65-8F17D55EC5F8}"/>
              </a:ext>
            </a:extLst>
          </p:cNvPr>
          <p:cNvGrpSpPr/>
          <p:nvPr/>
        </p:nvGrpSpPr>
        <p:grpSpPr>
          <a:xfrm>
            <a:off x="6544937" y="1543362"/>
            <a:ext cx="809402" cy="463051"/>
            <a:chOff x="967835" y="2541918"/>
            <a:chExt cx="1426054" cy="463051"/>
          </a:xfrm>
        </p:grpSpPr>
        <p:grpSp>
          <p:nvGrpSpPr>
            <p:cNvPr id="570" name="Group 93">
              <a:extLst>
                <a:ext uri="{FF2B5EF4-FFF2-40B4-BE49-F238E27FC236}">
                  <a16:creationId xmlns:a16="http://schemas.microsoft.com/office/drawing/2014/main" id="{347EB49B-D0FB-03A9-EFCE-5A02BE2903F5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67835" y="2541918"/>
              <a:ext cx="1426054" cy="463051"/>
              <a:chOff x="3312" y="2160"/>
              <a:chExt cx="960" cy="528"/>
            </a:xfrm>
          </p:grpSpPr>
          <p:grpSp>
            <p:nvGrpSpPr>
              <p:cNvPr id="572" name="Group 94">
                <a:extLst>
                  <a:ext uri="{FF2B5EF4-FFF2-40B4-BE49-F238E27FC236}">
                    <a16:creationId xmlns:a16="http://schemas.microsoft.com/office/drawing/2014/main" id="{E3475651-73EA-67A2-1985-27F23DC4F632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3312" y="2160"/>
                <a:ext cx="960" cy="528"/>
                <a:chOff x="3312" y="2160"/>
                <a:chExt cx="960" cy="528"/>
              </a:xfrm>
            </p:grpSpPr>
            <p:sp>
              <p:nvSpPr>
                <p:cNvPr id="574" name="AutoShape 95">
                  <a:extLst>
                    <a:ext uri="{FF2B5EF4-FFF2-40B4-BE49-F238E27FC236}">
                      <a16:creationId xmlns:a16="http://schemas.microsoft.com/office/drawing/2014/main" id="{AFE024FF-7EBE-BC2C-7083-570B7607181E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3312" y="2160"/>
                  <a:ext cx="960" cy="528"/>
                </a:xfrm>
                <a:prstGeom prst="can">
                  <a:avLst>
                    <a:gd name="adj" fmla="val 50000"/>
                  </a:avLst>
                </a:prstGeom>
                <a:gradFill rotWithShape="0">
                  <a:gsLst>
                    <a:gs pos="0">
                      <a:srgbClr val="002F5E"/>
                    </a:gs>
                    <a:gs pos="50000">
                      <a:srgbClr val="0066CC"/>
                    </a:gs>
                    <a:gs pos="100000">
                      <a:srgbClr val="002F5E"/>
                    </a:gs>
                  </a:gsLst>
                  <a:lin ang="0" scaled="1"/>
                </a:gradFill>
                <a:ln w="9525">
                  <a:solidFill>
                    <a:srgbClr val="819FFF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73025" tIns="36512" rIns="73025" bIns="36512" anchor="ctr"/>
                <a:lstStyle>
                  <a:lvl1pPr>
                    <a:spcBef>
                      <a:spcPct val="20000"/>
                    </a:spcBef>
                    <a:buClr>
                      <a:schemeClr val="tx2"/>
                    </a:buClr>
                    <a:buSzPct val="70000"/>
                    <a:buFont typeface="Wingdings" pitchFamily="2" charset="2"/>
                    <a:buChar char="n"/>
                    <a:defRPr sz="32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1"/>
                    </a:buClr>
                    <a:buSzPct val="70000"/>
                    <a:buFont typeface="Wingdings" pitchFamily="2" charset="2"/>
                    <a:buChar char="n"/>
                    <a:defRPr sz="28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66CC00"/>
                    </a:buClr>
                    <a:buSzPct val="7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SzPct val="70000"/>
                    <a:buFont typeface="Wingdings" pitchFamily="2" charset="2"/>
                    <a:buChar char="l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it-IT" altLang="it-IT" sz="1800">
                    <a:latin typeface="Arial" panose="020B0604020202020204" pitchFamily="34" charset="0"/>
                  </a:endParaRPr>
                </a:p>
              </p:txBody>
            </p:sp>
            <p:grpSp>
              <p:nvGrpSpPr>
                <p:cNvPr id="575" name="Group 96">
                  <a:extLst>
                    <a:ext uri="{FF2B5EF4-FFF2-40B4-BE49-F238E27FC236}">
                      <a16:creationId xmlns:a16="http://schemas.microsoft.com/office/drawing/2014/main" id="{7DD43C25-9383-53E9-390F-AF005D41D79F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3488" y="2193"/>
                  <a:ext cx="599" cy="207"/>
                  <a:chOff x="422" y="1632"/>
                  <a:chExt cx="829" cy="298"/>
                </a:xfrm>
              </p:grpSpPr>
              <p:grpSp>
                <p:nvGrpSpPr>
                  <p:cNvPr id="576" name="Group 97">
                    <a:extLst>
                      <a:ext uri="{FF2B5EF4-FFF2-40B4-BE49-F238E27FC236}">
                        <a16:creationId xmlns:a16="http://schemas.microsoft.com/office/drawing/2014/main" id="{D58E0B76-9B40-AE9A-B1FF-85EE41E31B40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422" y="1632"/>
                    <a:ext cx="822" cy="291"/>
                    <a:chOff x="422" y="1632"/>
                    <a:chExt cx="822" cy="291"/>
                  </a:xfrm>
                </p:grpSpPr>
                <p:sp>
                  <p:nvSpPr>
                    <p:cNvPr id="586" name="Freeform 98">
                      <a:extLst>
                        <a:ext uri="{FF2B5EF4-FFF2-40B4-BE49-F238E27FC236}">
                          <a16:creationId xmlns:a16="http://schemas.microsoft.com/office/drawing/2014/main" id="{B877AE12-B919-2197-78C6-76D4492EDDA2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51" y="1639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97 h 125"/>
                        <a:gd name="T2" fmla="*/ 87 w 393"/>
                        <a:gd name="T3" fmla="*/ 125 h 125"/>
                        <a:gd name="T4" fmla="*/ 298 w 393"/>
                        <a:gd name="T5" fmla="*/ 42 h 125"/>
                        <a:gd name="T6" fmla="*/ 393 w 393"/>
                        <a:gd name="T7" fmla="*/ 70 h 125"/>
                        <a:gd name="T8" fmla="*/ 342 w 393"/>
                        <a:gd name="T9" fmla="*/ 0 h 125"/>
                        <a:gd name="T10" fmla="*/ 94 w 393"/>
                        <a:gd name="T11" fmla="*/ 0 h 125"/>
                        <a:gd name="T12" fmla="*/ 196 w 393"/>
                        <a:gd name="T13" fmla="*/ 21 h 125"/>
                        <a:gd name="T14" fmla="*/ 0 w 393"/>
                        <a:gd name="T15" fmla="*/ 97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97"/>
                          </a:moveTo>
                          <a:lnTo>
                            <a:pt x="87" y="125"/>
                          </a:lnTo>
                          <a:lnTo>
                            <a:pt x="298" y="42"/>
                          </a:lnTo>
                          <a:lnTo>
                            <a:pt x="393" y="70"/>
                          </a:lnTo>
                          <a:lnTo>
                            <a:pt x="342" y="0"/>
                          </a:lnTo>
                          <a:lnTo>
                            <a:pt x="94" y="0"/>
                          </a:lnTo>
                          <a:lnTo>
                            <a:pt x="196" y="21"/>
                          </a:lnTo>
                          <a:lnTo>
                            <a:pt x="0" y="9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87" name="Freeform 99">
                      <a:extLst>
                        <a:ext uri="{FF2B5EF4-FFF2-40B4-BE49-F238E27FC236}">
                          <a16:creationId xmlns:a16="http://schemas.microsoft.com/office/drawing/2014/main" id="{FAE25E85-8C45-DBC5-86C3-8CFD191B43EF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51" y="1639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97 h 125"/>
                        <a:gd name="T2" fmla="*/ 87 w 393"/>
                        <a:gd name="T3" fmla="*/ 125 h 125"/>
                        <a:gd name="T4" fmla="*/ 298 w 393"/>
                        <a:gd name="T5" fmla="*/ 42 h 125"/>
                        <a:gd name="T6" fmla="*/ 393 w 393"/>
                        <a:gd name="T7" fmla="*/ 70 h 125"/>
                        <a:gd name="T8" fmla="*/ 342 w 393"/>
                        <a:gd name="T9" fmla="*/ 0 h 125"/>
                        <a:gd name="T10" fmla="*/ 94 w 393"/>
                        <a:gd name="T11" fmla="*/ 0 h 125"/>
                        <a:gd name="T12" fmla="*/ 196 w 393"/>
                        <a:gd name="T13" fmla="*/ 21 h 125"/>
                        <a:gd name="T14" fmla="*/ 0 w 393"/>
                        <a:gd name="T15" fmla="*/ 97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97"/>
                          </a:moveTo>
                          <a:lnTo>
                            <a:pt x="87" y="125"/>
                          </a:lnTo>
                          <a:lnTo>
                            <a:pt x="298" y="42"/>
                          </a:lnTo>
                          <a:lnTo>
                            <a:pt x="393" y="70"/>
                          </a:lnTo>
                          <a:lnTo>
                            <a:pt x="342" y="0"/>
                          </a:lnTo>
                          <a:lnTo>
                            <a:pt x="94" y="0"/>
                          </a:lnTo>
                          <a:lnTo>
                            <a:pt x="196" y="21"/>
                          </a:lnTo>
                          <a:lnTo>
                            <a:pt x="0" y="9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88" name="Freeform 100">
                      <a:extLst>
                        <a:ext uri="{FF2B5EF4-FFF2-40B4-BE49-F238E27FC236}">
                          <a16:creationId xmlns:a16="http://schemas.microsoft.com/office/drawing/2014/main" id="{759CC3B8-C3B1-0DEC-8890-E15773387ED8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22" y="1785"/>
                      <a:ext cx="393" cy="132"/>
                    </a:xfrm>
                    <a:custGeom>
                      <a:avLst/>
                      <a:gdLst>
                        <a:gd name="T0" fmla="*/ 393 w 393"/>
                        <a:gd name="T1" fmla="*/ 28 h 132"/>
                        <a:gd name="T2" fmla="*/ 305 w 393"/>
                        <a:gd name="T3" fmla="*/ 0 h 132"/>
                        <a:gd name="T4" fmla="*/ 102 w 393"/>
                        <a:gd name="T5" fmla="*/ 83 h 132"/>
                        <a:gd name="T6" fmla="*/ 0 w 393"/>
                        <a:gd name="T7" fmla="*/ 55 h 132"/>
                        <a:gd name="T8" fmla="*/ 51 w 393"/>
                        <a:gd name="T9" fmla="*/ 132 h 132"/>
                        <a:gd name="T10" fmla="*/ 305 w 393"/>
                        <a:gd name="T11" fmla="*/ 132 h 132"/>
                        <a:gd name="T12" fmla="*/ 196 w 393"/>
                        <a:gd name="T13" fmla="*/ 104 h 132"/>
                        <a:gd name="T14" fmla="*/ 393 w 393"/>
                        <a:gd name="T15" fmla="*/ 28 h 132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32">
                          <a:moveTo>
                            <a:pt x="393" y="28"/>
                          </a:moveTo>
                          <a:lnTo>
                            <a:pt x="305" y="0"/>
                          </a:lnTo>
                          <a:lnTo>
                            <a:pt x="102" y="83"/>
                          </a:lnTo>
                          <a:lnTo>
                            <a:pt x="0" y="55"/>
                          </a:lnTo>
                          <a:lnTo>
                            <a:pt x="51" y="132"/>
                          </a:lnTo>
                          <a:lnTo>
                            <a:pt x="305" y="132"/>
                          </a:lnTo>
                          <a:lnTo>
                            <a:pt x="196" y="104"/>
                          </a:lnTo>
                          <a:lnTo>
                            <a:pt x="393" y="2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89" name="Freeform 101">
                      <a:extLst>
                        <a:ext uri="{FF2B5EF4-FFF2-40B4-BE49-F238E27FC236}">
                          <a16:creationId xmlns:a16="http://schemas.microsoft.com/office/drawing/2014/main" id="{B529AB2A-EC4A-C4D8-A6B7-818C582390BD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22" y="1785"/>
                      <a:ext cx="393" cy="132"/>
                    </a:xfrm>
                    <a:custGeom>
                      <a:avLst/>
                      <a:gdLst>
                        <a:gd name="T0" fmla="*/ 393 w 393"/>
                        <a:gd name="T1" fmla="*/ 28 h 132"/>
                        <a:gd name="T2" fmla="*/ 305 w 393"/>
                        <a:gd name="T3" fmla="*/ 0 h 132"/>
                        <a:gd name="T4" fmla="*/ 102 w 393"/>
                        <a:gd name="T5" fmla="*/ 83 h 132"/>
                        <a:gd name="T6" fmla="*/ 0 w 393"/>
                        <a:gd name="T7" fmla="*/ 55 h 132"/>
                        <a:gd name="T8" fmla="*/ 51 w 393"/>
                        <a:gd name="T9" fmla="*/ 132 h 132"/>
                        <a:gd name="T10" fmla="*/ 305 w 393"/>
                        <a:gd name="T11" fmla="*/ 132 h 132"/>
                        <a:gd name="T12" fmla="*/ 196 w 393"/>
                        <a:gd name="T13" fmla="*/ 104 h 132"/>
                        <a:gd name="T14" fmla="*/ 393 w 393"/>
                        <a:gd name="T15" fmla="*/ 28 h 132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32">
                          <a:moveTo>
                            <a:pt x="393" y="28"/>
                          </a:moveTo>
                          <a:lnTo>
                            <a:pt x="305" y="0"/>
                          </a:lnTo>
                          <a:lnTo>
                            <a:pt x="102" y="83"/>
                          </a:lnTo>
                          <a:lnTo>
                            <a:pt x="0" y="55"/>
                          </a:lnTo>
                          <a:lnTo>
                            <a:pt x="51" y="132"/>
                          </a:lnTo>
                          <a:lnTo>
                            <a:pt x="305" y="132"/>
                          </a:lnTo>
                          <a:lnTo>
                            <a:pt x="196" y="104"/>
                          </a:lnTo>
                          <a:lnTo>
                            <a:pt x="393" y="2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90" name="Freeform 102">
                      <a:extLst>
                        <a:ext uri="{FF2B5EF4-FFF2-40B4-BE49-F238E27FC236}">
                          <a16:creationId xmlns:a16="http://schemas.microsoft.com/office/drawing/2014/main" id="{3DFB6D36-8C25-8611-481A-7372E839AC77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44" y="1632"/>
                      <a:ext cx="392" cy="125"/>
                    </a:xfrm>
                    <a:custGeom>
                      <a:avLst/>
                      <a:gdLst>
                        <a:gd name="T0" fmla="*/ 0 w 392"/>
                        <a:gd name="T1" fmla="*/ 28 h 125"/>
                        <a:gd name="T2" fmla="*/ 87 w 392"/>
                        <a:gd name="T3" fmla="*/ 0 h 125"/>
                        <a:gd name="T4" fmla="*/ 298 w 392"/>
                        <a:gd name="T5" fmla="*/ 77 h 125"/>
                        <a:gd name="T6" fmla="*/ 392 w 392"/>
                        <a:gd name="T7" fmla="*/ 56 h 125"/>
                        <a:gd name="T8" fmla="*/ 341 w 392"/>
                        <a:gd name="T9" fmla="*/ 125 h 125"/>
                        <a:gd name="T10" fmla="*/ 94 w 392"/>
                        <a:gd name="T11" fmla="*/ 125 h 125"/>
                        <a:gd name="T12" fmla="*/ 196 w 392"/>
                        <a:gd name="T13" fmla="*/ 104 h 125"/>
                        <a:gd name="T14" fmla="*/ 0 w 392"/>
                        <a:gd name="T15" fmla="*/ 28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2" h="125">
                          <a:moveTo>
                            <a:pt x="0" y="28"/>
                          </a:moveTo>
                          <a:lnTo>
                            <a:pt x="87" y="0"/>
                          </a:lnTo>
                          <a:lnTo>
                            <a:pt x="298" y="77"/>
                          </a:lnTo>
                          <a:lnTo>
                            <a:pt x="392" y="56"/>
                          </a:lnTo>
                          <a:lnTo>
                            <a:pt x="341" y="125"/>
                          </a:lnTo>
                          <a:lnTo>
                            <a:pt x="94" y="125"/>
                          </a:lnTo>
                          <a:lnTo>
                            <a:pt x="196" y="104"/>
                          </a:lnTo>
                          <a:lnTo>
                            <a:pt x="0" y="2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91" name="Freeform 103">
                      <a:extLst>
                        <a:ext uri="{FF2B5EF4-FFF2-40B4-BE49-F238E27FC236}">
                          <a16:creationId xmlns:a16="http://schemas.microsoft.com/office/drawing/2014/main" id="{15D276C6-D499-FB6B-A910-CFE79E5A379B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44" y="1632"/>
                      <a:ext cx="392" cy="125"/>
                    </a:xfrm>
                    <a:custGeom>
                      <a:avLst/>
                      <a:gdLst>
                        <a:gd name="T0" fmla="*/ 0 w 392"/>
                        <a:gd name="T1" fmla="*/ 28 h 125"/>
                        <a:gd name="T2" fmla="*/ 87 w 392"/>
                        <a:gd name="T3" fmla="*/ 0 h 125"/>
                        <a:gd name="T4" fmla="*/ 298 w 392"/>
                        <a:gd name="T5" fmla="*/ 77 h 125"/>
                        <a:gd name="T6" fmla="*/ 392 w 392"/>
                        <a:gd name="T7" fmla="*/ 56 h 125"/>
                        <a:gd name="T8" fmla="*/ 341 w 392"/>
                        <a:gd name="T9" fmla="*/ 125 h 125"/>
                        <a:gd name="T10" fmla="*/ 94 w 392"/>
                        <a:gd name="T11" fmla="*/ 125 h 125"/>
                        <a:gd name="T12" fmla="*/ 196 w 392"/>
                        <a:gd name="T13" fmla="*/ 104 h 125"/>
                        <a:gd name="T14" fmla="*/ 0 w 392"/>
                        <a:gd name="T15" fmla="*/ 28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2" h="125">
                          <a:moveTo>
                            <a:pt x="0" y="28"/>
                          </a:moveTo>
                          <a:lnTo>
                            <a:pt x="87" y="0"/>
                          </a:lnTo>
                          <a:lnTo>
                            <a:pt x="298" y="77"/>
                          </a:lnTo>
                          <a:lnTo>
                            <a:pt x="392" y="56"/>
                          </a:lnTo>
                          <a:lnTo>
                            <a:pt x="341" y="125"/>
                          </a:lnTo>
                          <a:lnTo>
                            <a:pt x="94" y="125"/>
                          </a:lnTo>
                          <a:lnTo>
                            <a:pt x="196" y="104"/>
                          </a:lnTo>
                          <a:lnTo>
                            <a:pt x="0" y="2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92" name="Freeform 104">
                      <a:extLst>
                        <a:ext uri="{FF2B5EF4-FFF2-40B4-BE49-F238E27FC236}">
                          <a16:creationId xmlns:a16="http://schemas.microsoft.com/office/drawing/2014/main" id="{B6897CC8-5F17-A736-AFDE-C5A6172F8056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36" y="1799"/>
                      <a:ext cx="393" cy="124"/>
                    </a:xfrm>
                    <a:custGeom>
                      <a:avLst/>
                      <a:gdLst>
                        <a:gd name="T0" fmla="*/ 393 w 393"/>
                        <a:gd name="T1" fmla="*/ 97 h 124"/>
                        <a:gd name="T2" fmla="*/ 306 w 393"/>
                        <a:gd name="T3" fmla="*/ 124 h 124"/>
                        <a:gd name="T4" fmla="*/ 102 w 393"/>
                        <a:gd name="T5" fmla="*/ 41 h 124"/>
                        <a:gd name="T6" fmla="*/ 0 w 393"/>
                        <a:gd name="T7" fmla="*/ 69 h 124"/>
                        <a:gd name="T8" fmla="*/ 51 w 393"/>
                        <a:gd name="T9" fmla="*/ 0 h 124"/>
                        <a:gd name="T10" fmla="*/ 306 w 393"/>
                        <a:gd name="T11" fmla="*/ 0 h 124"/>
                        <a:gd name="T12" fmla="*/ 197 w 393"/>
                        <a:gd name="T13" fmla="*/ 21 h 124"/>
                        <a:gd name="T14" fmla="*/ 393 w 393"/>
                        <a:gd name="T15" fmla="*/ 97 h 12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4">
                          <a:moveTo>
                            <a:pt x="393" y="97"/>
                          </a:moveTo>
                          <a:lnTo>
                            <a:pt x="306" y="124"/>
                          </a:lnTo>
                          <a:lnTo>
                            <a:pt x="102" y="41"/>
                          </a:lnTo>
                          <a:lnTo>
                            <a:pt x="0" y="69"/>
                          </a:lnTo>
                          <a:lnTo>
                            <a:pt x="51" y="0"/>
                          </a:lnTo>
                          <a:lnTo>
                            <a:pt x="306" y="0"/>
                          </a:lnTo>
                          <a:lnTo>
                            <a:pt x="197" y="21"/>
                          </a:lnTo>
                          <a:lnTo>
                            <a:pt x="393" y="9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93" name="Freeform 105">
                      <a:extLst>
                        <a:ext uri="{FF2B5EF4-FFF2-40B4-BE49-F238E27FC236}">
                          <a16:creationId xmlns:a16="http://schemas.microsoft.com/office/drawing/2014/main" id="{E4C200F9-CE9A-BCEC-6879-2ACE4773D6AA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36" y="1799"/>
                      <a:ext cx="393" cy="124"/>
                    </a:xfrm>
                    <a:custGeom>
                      <a:avLst/>
                      <a:gdLst>
                        <a:gd name="T0" fmla="*/ 393 w 393"/>
                        <a:gd name="T1" fmla="*/ 97 h 124"/>
                        <a:gd name="T2" fmla="*/ 306 w 393"/>
                        <a:gd name="T3" fmla="*/ 124 h 124"/>
                        <a:gd name="T4" fmla="*/ 102 w 393"/>
                        <a:gd name="T5" fmla="*/ 41 h 124"/>
                        <a:gd name="T6" fmla="*/ 0 w 393"/>
                        <a:gd name="T7" fmla="*/ 69 h 124"/>
                        <a:gd name="T8" fmla="*/ 51 w 393"/>
                        <a:gd name="T9" fmla="*/ 0 h 124"/>
                        <a:gd name="T10" fmla="*/ 306 w 393"/>
                        <a:gd name="T11" fmla="*/ 0 h 124"/>
                        <a:gd name="T12" fmla="*/ 197 w 393"/>
                        <a:gd name="T13" fmla="*/ 21 h 124"/>
                        <a:gd name="T14" fmla="*/ 393 w 393"/>
                        <a:gd name="T15" fmla="*/ 97 h 12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4">
                          <a:moveTo>
                            <a:pt x="393" y="97"/>
                          </a:moveTo>
                          <a:lnTo>
                            <a:pt x="306" y="124"/>
                          </a:lnTo>
                          <a:lnTo>
                            <a:pt x="102" y="41"/>
                          </a:lnTo>
                          <a:lnTo>
                            <a:pt x="0" y="69"/>
                          </a:lnTo>
                          <a:lnTo>
                            <a:pt x="51" y="0"/>
                          </a:lnTo>
                          <a:lnTo>
                            <a:pt x="306" y="0"/>
                          </a:lnTo>
                          <a:lnTo>
                            <a:pt x="197" y="21"/>
                          </a:lnTo>
                          <a:lnTo>
                            <a:pt x="393" y="9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</p:grpSp>
              <p:grpSp>
                <p:nvGrpSpPr>
                  <p:cNvPr id="577" name="Group 106">
                    <a:extLst>
                      <a:ext uri="{FF2B5EF4-FFF2-40B4-BE49-F238E27FC236}">
                        <a16:creationId xmlns:a16="http://schemas.microsoft.com/office/drawing/2014/main" id="{063BA62E-8870-D50B-872C-44F2E11A0527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429" y="1639"/>
                    <a:ext cx="822" cy="291"/>
                    <a:chOff x="429" y="1639"/>
                    <a:chExt cx="822" cy="291"/>
                  </a:xfrm>
                </p:grpSpPr>
                <p:sp>
                  <p:nvSpPr>
                    <p:cNvPr id="578" name="Freeform 107">
                      <a:extLst>
                        <a:ext uri="{FF2B5EF4-FFF2-40B4-BE49-F238E27FC236}">
                          <a16:creationId xmlns:a16="http://schemas.microsoft.com/office/drawing/2014/main" id="{42F5A14F-5436-A8EF-2CB9-F919912BB7B3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58" y="1646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97 h 125"/>
                        <a:gd name="T2" fmla="*/ 87 w 393"/>
                        <a:gd name="T3" fmla="*/ 125 h 125"/>
                        <a:gd name="T4" fmla="*/ 298 w 393"/>
                        <a:gd name="T5" fmla="*/ 42 h 125"/>
                        <a:gd name="T6" fmla="*/ 393 w 393"/>
                        <a:gd name="T7" fmla="*/ 70 h 125"/>
                        <a:gd name="T8" fmla="*/ 342 w 393"/>
                        <a:gd name="T9" fmla="*/ 0 h 125"/>
                        <a:gd name="T10" fmla="*/ 95 w 393"/>
                        <a:gd name="T11" fmla="*/ 0 h 125"/>
                        <a:gd name="T12" fmla="*/ 197 w 393"/>
                        <a:gd name="T13" fmla="*/ 21 h 125"/>
                        <a:gd name="T14" fmla="*/ 0 w 393"/>
                        <a:gd name="T15" fmla="*/ 97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97"/>
                          </a:moveTo>
                          <a:lnTo>
                            <a:pt x="87" y="125"/>
                          </a:lnTo>
                          <a:lnTo>
                            <a:pt x="298" y="42"/>
                          </a:lnTo>
                          <a:lnTo>
                            <a:pt x="393" y="70"/>
                          </a:lnTo>
                          <a:lnTo>
                            <a:pt x="342" y="0"/>
                          </a:lnTo>
                          <a:lnTo>
                            <a:pt x="95" y="0"/>
                          </a:lnTo>
                          <a:lnTo>
                            <a:pt x="197" y="21"/>
                          </a:lnTo>
                          <a:lnTo>
                            <a:pt x="0" y="9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79" name="Freeform 108">
                      <a:extLst>
                        <a:ext uri="{FF2B5EF4-FFF2-40B4-BE49-F238E27FC236}">
                          <a16:creationId xmlns:a16="http://schemas.microsoft.com/office/drawing/2014/main" id="{909A80AB-7C86-FEC4-22FF-7845C6F1E562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58" y="1646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97 h 125"/>
                        <a:gd name="T2" fmla="*/ 87 w 393"/>
                        <a:gd name="T3" fmla="*/ 125 h 125"/>
                        <a:gd name="T4" fmla="*/ 298 w 393"/>
                        <a:gd name="T5" fmla="*/ 42 h 125"/>
                        <a:gd name="T6" fmla="*/ 393 w 393"/>
                        <a:gd name="T7" fmla="*/ 70 h 125"/>
                        <a:gd name="T8" fmla="*/ 342 w 393"/>
                        <a:gd name="T9" fmla="*/ 0 h 125"/>
                        <a:gd name="T10" fmla="*/ 95 w 393"/>
                        <a:gd name="T11" fmla="*/ 0 h 125"/>
                        <a:gd name="T12" fmla="*/ 197 w 393"/>
                        <a:gd name="T13" fmla="*/ 21 h 125"/>
                        <a:gd name="T14" fmla="*/ 0 w 393"/>
                        <a:gd name="T15" fmla="*/ 97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97"/>
                          </a:moveTo>
                          <a:lnTo>
                            <a:pt x="87" y="125"/>
                          </a:lnTo>
                          <a:lnTo>
                            <a:pt x="298" y="42"/>
                          </a:lnTo>
                          <a:lnTo>
                            <a:pt x="393" y="70"/>
                          </a:lnTo>
                          <a:lnTo>
                            <a:pt x="342" y="0"/>
                          </a:lnTo>
                          <a:lnTo>
                            <a:pt x="95" y="0"/>
                          </a:lnTo>
                          <a:lnTo>
                            <a:pt x="197" y="21"/>
                          </a:lnTo>
                          <a:lnTo>
                            <a:pt x="0" y="9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80" name="Freeform 109">
                      <a:extLst>
                        <a:ext uri="{FF2B5EF4-FFF2-40B4-BE49-F238E27FC236}">
                          <a16:creationId xmlns:a16="http://schemas.microsoft.com/office/drawing/2014/main" id="{942B23E4-C139-4333-3ADC-18A99E503EE5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29" y="1792"/>
                      <a:ext cx="393" cy="131"/>
                    </a:xfrm>
                    <a:custGeom>
                      <a:avLst/>
                      <a:gdLst>
                        <a:gd name="T0" fmla="*/ 393 w 393"/>
                        <a:gd name="T1" fmla="*/ 28 h 131"/>
                        <a:gd name="T2" fmla="*/ 306 w 393"/>
                        <a:gd name="T3" fmla="*/ 0 h 131"/>
                        <a:gd name="T4" fmla="*/ 102 w 393"/>
                        <a:gd name="T5" fmla="*/ 83 h 131"/>
                        <a:gd name="T6" fmla="*/ 0 w 393"/>
                        <a:gd name="T7" fmla="*/ 55 h 131"/>
                        <a:gd name="T8" fmla="*/ 51 w 393"/>
                        <a:gd name="T9" fmla="*/ 131 h 131"/>
                        <a:gd name="T10" fmla="*/ 306 w 393"/>
                        <a:gd name="T11" fmla="*/ 131 h 131"/>
                        <a:gd name="T12" fmla="*/ 196 w 393"/>
                        <a:gd name="T13" fmla="*/ 104 h 131"/>
                        <a:gd name="T14" fmla="*/ 393 w 393"/>
                        <a:gd name="T15" fmla="*/ 28 h 131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31">
                          <a:moveTo>
                            <a:pt x="393" y="28"/>
                          </a:moveTo>
                          <a:lnTo>
                            <a:pt x="306" y="0"/>
                          </a:lnTo>
                          <a:lnTo>
                            <a:pt x="102" y="83"/>
                          </a:lnTo>
                          <a:lnTo>
                            <a:pt x="0" y="55"/>
                          </a:lnTo>
                          <a:lnTo>
                            <a:pt x="51" y="131"/>
                          </a:lnTo>
                          <a:lnTo>
                            <a:pt x="306" y="131"/>
                          </a:lnTo>
                          <a:lnTo>
                            <a:pt x="196" y="104"/>
                          </a:lnTo>
                          <a:lnTo>
                            <a:pt x="393" y="28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81" name="Freeform 110">
                      <a:extLst>
                        <a:ext uri="{FF2B5EF4-FFF2-40B4-BE49-F238E27FC236}">
                          <a16:creationId xmlns:a16="http://schemas.microsoft.com/office/drawing/2014/main" id="{A70222D5-FC88-A909-8B0E-50ECB0C83EF7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29" y="1792"/>
                      <a:ext cx="393" cy="131"/>
                    </a:xfrm>
                    <a:custGeom>
                      <a:avLst/>
                      <a:gdLst>
                        <a:gd name="T0" fmla="*/ 393 w 393"/>
                        <a:gd name="T1" fmla="*/ 28 h 131"/>
                        <a:gd name="T2" fmla="*/ 306 w 393"/>
                        <a:gd name="T3" fmla="*/ 0 h 131"/>
                        <a:gd name="T4" fmla="*/ 102 w 393"/>
                        <a:gd name="T5" fmla="*/ 83 h 131"/>
                        <a:gd name="T6" fmla="*/ 0 w 393"/>
                        <a:gd name="T7" fmla="*/ 55 h 131"/>
                        <a:gd name="T8" fmla="*/ 51 w 393"/>
                        <a:gd name="T9" fmla="*/ 131 h 131"/>
                        <a:gd name="T10" fmla="*/ 306 w 393"/>
                        <a:gd name="T11" fmla="*/ 131 h 131"/>
                        <a:gd name="T12" fmla="*/ 196 w 393"/>
                        <a:gd name="T13" fmla="*/ 104 h 131"/>
                        <a:gd name="T14" fmla="*/ 393 w 393"/>
                        <a:gd name="T15" fmla="*/ 28 h 131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31">
                          <a:moveTo>
                            <a:pt x="393" y="28"/>
                          </a:moveTo>
                          <a:lnTo>
                            <a:pt x="306" y="0"/>
                          </a:lnTo>
                          <a:lnTo>
                            <a:pt x="102" y="83"/>
                          </a:lnTo>
                          <a:lnTo>
                            <a:pt x="0" y="55"/>
                          </a:lnTo>
                          <a:lnTo>
                            <a:pt x="51" y="131"/>
                          </a:lnTo>
                          <a:lnTo>
                            <a:pt x="306" y="131"/>
                          </a:lnTo>
                          <a:lnTo>
                            <a:pt x="196" y="104"/>
                          </a:lnTo>
                          <a:lnTo>
                            <a:pt x="393" y="28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82" name="Freeform 111">
                      <a:extLst>
                        <a:ext uri="{FF2B5EF4-FFF2-40B4-BE49-F238E27FC236}">
                          <a16:creationId xmlns:a16="http://schemas.microsoft.com/office/drawing/2014/main" id="{68ABD9CD-E943-8584-F29A-897540CD084C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51" y="1639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28 h 125"/>
                        <a:gd name="T2" fmla="*/ 87 w 393"/>
                        <a:gd name="T3" fmla="*/ 0 h 125"/>
                        <a:gd name="T4" fmla="*/ 298 w 393"/>
                        <a:gd name="T5" fmla="*/ 77 h 125"/>
                        <a:gd name="T6" fmla="*/ 393 w 393"/>
                        <a:gd name="T7" fmla="*/ 56 h 125"/>
                        <a:gd name="T8" fmla="*/ 342 w 393"/>
                        <a:gd name="T9" fmla="*/ 125 h 125"/>
                        <a:gd name="T10" fmla="*/ 94 w 393"/>
                        <a:gd name="T11" fmla="*/ 125 h 125"/>
                        <a:gd name="T12" fmla="*/ 196 w 393"/>
                        <a:gd name="T13" fmla="*/ 104 h 125"/>
                        <a:gd name="T14" fmla="*/ 0 w 393"/>
                        <a:gd name="T15" fmla="*/ 28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28"/>
                          </a:moveTo>
                          <a:lnTo>
                            <a:pt x="87" y="0"/>
                          </a:lnTo>
                          <a:lnTo>
                            <a:pt x="298" y="77"/>
                          </a:lnTo>
                          <a:lnTo>
                            <a:pt x="393" y="56"/>
                          </a:lnTo>
                          <a:lnTo>
                            <a:pt x="342" y="125"/>
                          </a:lnTo>
                          <a:lnTo>
                            <a:pt x="94" y="125"/>
                          </a:lnTo>
                          <a:lnTo>
                            <a:pt x="196" y="104"/>
                          </a:lnTo>
                          <a:lnTo>
                            <a:pt x="0" y="28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83" name="Freeform 112">
                      <a:extLst>
                        <a:ext uri="{FF2B5EF4-FFF2-40B4-BE49-F238E27FC236}">
                          <a16:creationId xmlns:a16="http://schemas.microsoft.com/office/drawing/2014/main" id="{F5659858-3B73-33A7-87CD-C8F457C4CDE5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51" y="1639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28 h 125"/>
                        <a:gd name="T2" fmla="*/ 87 w 393"/>
                        <a:gd name="T3" fmla="*/ 0 h 125"/>
                        <a:gd name="T4" fmla="*/ 298 w 393"/>
                        <a:gd name="T5" fmla="*/ 77 h 125"/>
                        <a:gd name="T6" fmla="*/ 393 w 393"/>
                        <a:gd name="T7" fmla="*/ 56 h 125"/>
                        <a:gd name="T8" fmla="*/ 342 w 393"/>
                        <a:gd name="T9" fmla="*/ 125 h 125"/>
                        <a:gd name="T10" fmla="*/ 94 w 393"/>
                        <a:gd name="T11" fmla="*/ 125 h 125"/>
                        <a:gd name="T12" fmla="*/ 196 w 393"/>
                        <a:gd name="T13" fmla="*/ 104 h 125"/>
                        <a:gd name="T14" fmla="*/ 0 w 393"/>
                        <a:gd name="T15" fmla="*/ 28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28"/>
                          </a:moveTo>
                          <a:lnTo>
                            <a:pt x="87" y="0"/>
                          </a:lnTo>
                          <a:lnTo>
                            <a:pt x="298" y="77"/>
                          </a:lnTo>
                          <a:lnTo>
                            <a:pt x="393" y="56"/>
                          </a:lnTo>
                          <a:lnTo>
                            <a:pt x="342" y="125"/>
                          </a:lnTo>
                          <a:lnTo>
                            <a:pt x="94" y="125"/>
                          </a:lnTo>
                          <a:lnTo>
                            <a:pt x="196" y="104"/>
                          </a:lnTo>
                          <a:lnTo>
                            <a:pt x="0" y="28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84" name="Freeform 113">
                      <a:extLst>
                        <a:ext uri="{FF2B5EF4-FFF2-40B4-BE49-F238E27FC236}">
                          <a16:creationId xmlns:a16="http://schemas.microsoft.com/office/drawing/2014/main" id="{E6910FFD-E13F-F92B-B4DA-E29BB2DD05A5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44" y="1806"/>
                      <a:ext cx="392" cy="124"/>
                    </a:xfrm>
                    <a:custGeom>
                      <a:avLst/>
                      <a:gdLst>
                        <a:gd name="T0" fmla="*/ 392 w 392"/>
                        <a:gd name="T1" fmla="*/ 97 h 124"/>
                        <a:gd name="T2" fmla="*/ 305 w 392"/>
                        <a:gd name="T3" fmla="*/ 124 h 124"/>
                        <a:gd name="T4" fmla="*/ 101 w 392"/>
                        <a:gd name="T5" fmla="*/ 41 h 124"/>
                        <a:gd name="T6" fmla="*/ 0 w 392"/>
                        <a:gd name="T7" fmla="*/ 69 h 124"/>
                        <a:gd name="T8" fmla="*/ 51 w 392"/>
                        <a:gd name="T9" fmla="*/ 0 h 124"/>
                        <a:gd name="T10" fmla="*/ 305 w 392"/>
                        <a:gd name="T11" fmla="*/ 0 h 124"/>
                        <a:gd name="T12" fmla="*/ 196 w 392"/>
                        <a:gd name="T13" fmla="*/ 20 h 124"/>
                        <a:gd name="T14" fmla="*/ 392 w 392"/>
                        <a:gd name="T15" fmla="*/ 97 h 12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2" h="124">
                          <a:moveTo>
                            <a:pt x="392" y="97"/>
                          </a:moveTo>
                          <a:lnTo>
                            <a:pt x="305" y="124"/>
                          </a:lnTo>
                          <a:lnTo>
                            <a:pt x="101" y="41"/>
                          </a:lnTo>
                          <a:lnTo>
                            <a:pt x="0" y="69"/>
                          </a:lnTo>
                          <a:lnTo>
                            <a:pt x="51" y="0"/>
                          </a:lnTo>
                          <a:lnTo>
                            <a:pt x="305" y="0"/>
                          </a:lnTo>
                          <a:lnTo>
                            <a:pt x="196" y="20"/>
                          </a:lnTo>
                          <a:lnTo>
                            <a:pt x="392" y="9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85" name="Freeform 114">
                      <a:extLst>
                        <a:ext uri="{FF2B5EF4-FFF2-40B4-BE49-F238E27FC236}">
                          <a16:creationId xmlns:a16="http://schemas.microsoft.com/office/drawing/2014/main" id="{8920CCCC-7DCB-B271-50E6-C4A4BD5128AF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44" y="1806"/>
                      <a:ext cx="392" cy="124"/>
                    </a:xfrm>
                    <a:custGeom>
                      <a:avLst/>
                      <a:gdLst>
                        <a:gd name="T0" fmla="*/ 392 w 392"/>
                        <a:gd name="T1" fmla="*/ 97 h 124"/>
                        <a:gd name="T2" fmla="*/ 305 w 392"/>
                        <a:gd name="T3" fmla="*/ 124 h 124"/>
                        <a:gd name="T4" fmla="*/ 101 w 392"/>
                        <a:gd name="T5" fmla="*/ 41 h 124"/>
                        <a:gd name="T6" fmla="*/ 0 w 392"/>
                        <a:gd name="T7" fmla="*/ 69 h 124"/>
                        <a:gd name="T8" fmla="*/ 51 w 392"/>
                        <a:gd name="T9" fmla="*/ 0 h 124"/>
                        <a:gd name="T10" fmla="*/ 305 w 392"/>
                        <a:gd name="T11" fmla="*/ 0 h 124"/>
                        <a:gd name="T12" fmla="*/ 196 w 392"/>
                        <a:gd name="T13" fmla="*/ 20 h 124"/>
                        <a:gd name="T14" fmla="*/ 392 w 392"/>
                        <a:gd name="T15" fmla="*/ 97 h 12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2" h="124">
                          <a:moveTo>
                            <a:pt x="392" y="97"/>
                          </a:moveTo>
                          <a:lnTo>
                            <a:pt x="305" y="124"/>
                          </a:lnTo>
                          <a:lnTo>
                            <a:pt x="101" y="41"/>
                          </a:lnTo>
                          <a:lnTo>
                            <a:pt x="0" y="69"/>
                          </a:lnTo>
                          <a:lnTo>
                            <a:pt x="51" y="0"/>
                          </a:lnTo>
                          <a:lnTo>
                            <a:pt x="305" y="0"/>
                          </a:lnTo>
                          <a:lnTo>
                            <a:pt x="196" y="20"/>
                          </a:lnTo>
                          <a:lnTo>
                            <a:pt x="392" y="9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</p:grpSp>
            </p:grpSp>
          </p:grpSp>
          <p:sp>
            <p:nvSpPr>
              <p:cNvPr id="573" name="WordArt 115">
                <a:extLst>
                  <a:ext uri="{FF2B5EF4-FFF2-40B4-BE49-F238E27FC236}">
                    <a16:creationId xmlns:a16="http://schemas.microsoft.com/office/drawing/2014/main" id="{CAD024E5-06A1-792B-1006-87B4ACF9DBFA}"/>
                  </a:ext>
                </a:extLst>
              </p:cNvPr>
              <p:cNvSpPr>
                <a:spLocks noChangeAspect="1" noChangeArrowheads="1" noChangeShapeType="1" noTextEdit="1"/>
              </p:cNvSpPr>
              <p:nvPr/>
            </p:nvSpPr>
            <p:spPr bwMode="auto">
              <a:xfrm>
                <a:off x="3360" y="2376"/>
                <a:ext cx="864" cy="259"/>
              </a:xfrm>
              <a:prstGeom prst="rect">
                <a:avLst/>
              </a:prstGeom>
            </p:spPr>
            <p:txBody>
              <a:bodyPr wrap="none" fromWordArt="1">
                <a:prstTxWarp prst="textCanDown">
                  <a:avLst>
                    <a:gd name="adj" fmla="val 33333"/>
                  </a:avLst>
                </a:prstTxWarp>
              </a:bodyPr>
              <a:lstStyle/>
              <a:p>
                <a:pPr algn="ctr"/>
                <a:endParaRPr lang="en-GB" sz="1400" kern="10">
                  <a:ln w="9525">
                    <a:solidFill>
                      <a:srgbClr val="FFFFFF"/>
                    </a:solidFill>
                    <a:round/>
                    <a:headEnd/>
                    <a:tailEnd/>
                  </a:ln>
                  <a:solidFill>
                    <a:srgbClr val="FFFFFF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  <p:sp>
          <p:nvSpPr>
            <p:cNvPr id="571" name="WordArt 68">
              <a:extLst>
                <a:ext uri="{FF2B5EF4-FFF2-40B4-BE49-F238E27FC236}">
                  <a16:creationId xmlns:a16="http://schemas.microsoft.com/office/drawing/2014/main" id="{A3D88806-69A4-6DFD-018E-620BEF6A2D4F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39138" y="2769321"/>
              <a:ext cx="1283449" cy="172505"/>
            </a:xfrm>
            <a:prstGeom prst="rect">
              <a:avLst/>
            </a:prstGeom>
          </p:spPr>
          <p:txBody>
            <a:bodyPr wrap="none" fromWordArt="1">
              <a:prstTxWarp prst="textCanDown">
                <a:avLst>
                  <a:gd name="adj" fmla="val 33333"/>
                </a:avLst>
              </a:prstTxWarp>
            </a:bodyPr>
            <a:lstStyle/>
            <a:p>
              <a:pPr algn="ctr"/>
              <a:r>
                <a:rPr lang="en-US" sz="1400" kern="10">
                  <a:ln w="9525">
                    <a:solidFill>
                      <a:srgbClr val="FFFFFF"/>
                    </a:solidFill>
                    <a:round/>
                    <a:headEnd/>
                    <a:tailEnd/>
                  </a:ln>
                  <a:solidFill>
                    <a:srgbClr val="FFFFFF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tof_1_2_2</a:t>
              </a:r>
            </a:p>
          </p:txBody>
        </p:sp>
      </p:grpSp>
      <p:grpSp>
        <p:nvGrpSpPr>
          <p:cNvPr id="607" name="Gruppo 599">
            <a:extLst>
              <a:ext uri="{FF2B5EF4-FFF2-40B4-BE49-F238E27FC236}">
                <a16:creationId xmlns:a16="http://schemas.microsoft.com/office/drawing/2014/main" id="{EE448C0A-723E-87C6-C1E2-4A642EE65C2A}"/>
              </a:ext>
            </a:extLst>
          </p:cNvPr>
          <p:cNvGrpSpPr/>
          <p:nvPr/>
        </p:nvGrpSpPr>
        <p:grpSpPr>
          <a:xfrm>
            <a:off x="954056" y="5386396"/>
            <a:ext cx="1640338" cy="882048"/>
            <a:chOff x="10393605" y="4306849"/>
            <a:chExt cx="907197" cy="487821"/>
          </a:xfrm>
        </p:grpSpPr>
        <p:sp>
          <p:nvSpPr>
            <p:cNvPr id="608" name="Text Box 169">
              <a:extLst>
                <a:ext uri="{FF2B5EF4-FFF2-40B4-BE49-F238E27FC236}">
                  <a16:creationId xmlns:a16="http://schemas.microsoft.com/office/drawing/2014/main" id="{7F35B15B-902A-C7D8-8F60-D2BAE293A9A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393605" y="4657290"/>
              <a:ext cx="907197" cy="1373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0000" tIns="46800" rIns="90000" bIns="46800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66CC00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SzPct val="7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it-IT" sz="1000" b="1"/>
                <a:t>server_1_1_1</a:t>
              </a:r>
            </a:p>
          </p:txBody>
        </p:sp>
        <p:sp>
          <p:nvSpPr>
            <p:cNvPr id="609" name="AutoShape 171">
              <a:extLst>
                <a:ext uri="{FF2B5EF4-FFF2-40B4-BE49-F238E27FC236}">
                  <a16:creationId xmlns:a16="http://schemas.microsoft.com/office/drawing/2014/main" id="{25362DCA-7FBE-354E-DAE7-5F3529BE75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91757" y="4306849"/>
              <a:ext cx="378624" cy="350441"/>
            </a:xfrm>
            <a:prstGeom prst="cube">
              <a:avLst>
                <a:gd name="adj" fmla="val 15116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66CC00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SzPct val="7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it-IT" altLang="it-IT" sz="1800">
                <a:latin typeface="Arial" panose="020B0604020202020204" pitchFamily="34" charset="0"/>
              </a:endParaRPr>
            </a:p>
          </p:txBody>
        </p:sp>
        <p:sp>
          <p:nvSpPr>
            <p:cNvPr id="610" name="mainfrm">
              <a:extLst>
                <a:ext uri="{FF2B5EF4-FFF2-40B4-BE49-F238E27FC236}">
                  <a16:creationId xmlns:a16="http://schemas.microsoft.com/office/drawing/2014/main" id="{BC0815D9-A2F6-A318-2B57-341A52C991B9}"/>
                </a:ext>
              </a:extLst>
            </p:cNvPr>
            <p:cNvSpPr>
              <a:spLocks noEditPoints="1" noChangeArrowheads="1"/>
            </p:cNvSpPr>
            <p:nvPr/>
          </p:nvSpPr>
          <p:spPr bwMode="auto">
            <a:xfrm>
              <a:off x="10691757" y="4360763"/>
              <a:ext cx="324710" cy="296527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326 w 21600"/>
                <a:gd name="T25" fmla="*/ 22180 h 21600"/>
                <a:gd name="T26" fmla="*/ 21559 w 21600"/>
                <a:gd name="T27" fmla="*/ 27893 h 2160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1600" h="21600" extrusionOk="0">
                  <a:moveTo>
                    <a:pt x="21600" y="10885"/>
                  </a:moveTo>
                  <a:lnTo>
                    <a:pt x="21600" y="0"/>
                  </a:lnTo>
                  <a:lnTo>
                    <a:pt x="10634" y="0"/>
                  </a:lnTo>
                  <a:lnTo>
                    <a:pt x="0" y="0"/>
                  </a:lnTo>
                  <a:lnTo>
                    <a:pt x="0" y="10885"/>
                  </a:lnTo>
                  <a:lnTo>
                    <a:pt x="0" y="19729"/>
                  </a:lnTo>
                  <a:lnTo>
                    <a:pt x="1163" y="19729"/>
                  </a:lnTo>
                  <a:lnTo>
                    <a:pt x="1163" y="21600"/>
                  </a:lnTo>
                  <a:lnTo>
                    <a:pt x="10800" y="21600"/>
                  </a:lnTo>
                  <a:lnTo>
                    <a:pt x="20603" y="21600"/>
                  </a:lnTo>
                  <a:lnTo>
                    <a:pt x="20603" y="19729"/>
                  </a:lnTo>
                  <a:lnTo>
                    <a:pt x="21600" y="19729"/>
                  </a:lnTo>
                  <a:lnTo>
                    <a:pt x="21600" y="10885"/>
                  </a:lnTo>
                  <a:close/>
                </a:path>
                <a:path w="21600" h="21600" extrusionOk="0">
                  <a:moveTo>
                    <a:pt x="1163" y="19729"/>
                  </a:moveTo>
                  <a:lnTo>
                    <a:pt x="4320" y="19729"/>
                  </a:lnTo>
                  <a:lnTo>
                    <a:pt x="16449" y="19729"/>
                  </a:lnTo>
                  <a:lnTo>
                    <a:pt x="20603" y="19729"/>
                  </a:lnTo>
                  <a:lnTo>
                    <a:pt x="1163" y="19729"/>
                  </a:lnTo>
                  <a:moveTo>
                    <a:pt x="1495" y="2381"/>
                  </a:moveTo>
                  <a:lnTo>
                    <a:pt x="2160" y="2381"/>
                  </a:lnTo>
                  <a:lnTo>
                    <a:pt x="4985" y="2381"/>
                  </a:lnTo>
                  <a:lnTo>
                    <a:pt x="5982" y="2381"/>
                  </a:lnTo>
                  <a:lnTo>
                    <a:pt x="1495" y="2381"/>
                  </a:lnTo>
                  <a:lnTo>
                    <a:pt x="1495" y="3402"/>
                  </a:lnTo>
                  <a:lnTo>
                    <a:pt x="2160" y="3402"/>
                  </a:lnTo>
                  <a:lnTo>
                    <a:pt x="4985" y="3402"/>
                  </a:lnTo>
                  <a:lnTo>
                    <a:pt x="5982" y="3402"/>
                  </a:lnTo>
                  <a:lnTo>
                    <a:pt x="1495" y="3402"/>
                  </a:lnTo>
                  <a:lnTo>
                    <a:pt x="1495" y="4422"/>
                  </a:lnTo>
                  <a:lnTo>
                    <a:pt x="2160" y="4422"/>
                  </a:lnTo>
                  <a:lnTo>
                    <a:pt x="4985" y="4422"/>
                  </a:lnTo>
                  <a:lnTo>
                    <a:pt x="5982" y="4422"/>
                  </a:lnTo>
                  <a:lnTo>
                    <a:pt x="1495" y="4422"/>
                  </a:lnTo>
                  <a:lnTo>
                    <a:pt x="1495" y="5443"/>
                  </a:lnTo>
                  <a:lnTo>
                    <a:pt x="2160" y="5443"/>
                  </a:lnTo>
                  <a:lnTo>
                    <a:pt x="4985" y="5443"/>
                  </a:lnTo>
                  <a:lnTo>
                    <a:pt x="5982" y="5443"/>
                  </a:lnTo>
                  <a:lnTo>
                    <a:pt x="1495" y="5443"/>
                  </a:lnTo>
                  <a:lnTo>
                    <a:pt x="1495" y="6463"/>
                  </a:lnTo>
                  <a:lnTo>
                    <a:pt x="2160" y="6463"/>
                  </a:lnTo>
                  <a:lnTo>
                    <a:pt x="4985" y="6463"/>
                  </a:lnTo>
                  <a:lnTo>
                    <a:pt x="5982" y="6463"/>
                  </a:lnTo>
                  <a:lnTo>
                    <a:pt x="1495" y="6463"/>
                  </a:lnTo>
                  <a:lnTo>
                    <a:pt x="1495" y="7483"/>
                  </a:lnTo>
                  <a:lnTo>
                    <a:pt x="2160" y="7483"/>
                  </a:lnTo>
                  <a:lnTo>
                    <a:pt x="4985" y="7483"/>
                  </a:lnTo>
                  <a:lnTo>
                    <a:pt x="5982" y="7483"/>
                  </a:lnTo>
                  <a:lnTo>
                    <a:pt x="1495" y="7483"/>
                  </a:lnTo>
                  <a:lnTo>
                    <a:pt x="1495" y="8504"/>
                  </a:lnTo>
                  <a:lnTo>
                    <a:pt x="2160" y="8504"/>
                  </a:lnTo>
                  <a:lnTo>
                    <a:pt x="4985" y="8504"/>
                  </a:lnTo>
                  <a:lnTo>
                    <a:pt x="5982" y="8504"/>
                  </a:lnTo>
                  <a:lnTo>
                    <a:pt x="1495" y="8504"/>
                  </a:lnTo>
                  <a:lnTo>
                    <a:pt x="1495" y="9524"/>
                  </a:lnTo>
                  <a:lnTo>
                    <a:pt x="2160" y="9524"/>
                  </a:lnTo>
                  <a:lnTo>
                    <a:pt x="4985" y="9524"/>
                  </a:lnTo>
                  <a:lnTo>
                    <a:pt x="5982" y="9524"/>
                  </a:lnTo>
                  <a:lnTo>
                    <a:pt x="1495" y="9524"/>
                  </a:lnTo>
                  <a:lnTo>
                    <a:pt x="1495" y="10545"/>
                  </a:lnTo>
                  <a:lnTo>
                    <a:pt x="2160" y="10545"/>
                  </a:lnTo>
                  <a:lnTo>
                    <a:pt x="4985" y="10545"/>
                  </a:lnTo>
                  <a:lnTo>
                    <a:pt x="5982" y="10545"/>
                  </a:lnTo>
                  <a:lnTo>
                    <a:pt x="1495" y="10545"/>
                  </a:lnTo>
                  <a:lnTo>
                    <a:pt x="1495" y="11565"/>
                  </a:lnTo>
                  <a:lnTo>
                    <a:pt x="2160" y="11565"/>
                  </a:lnTo>
                  <a:lnTo>
                    <a:pt x="4985" y="11565"/>
                  </a:lnTo>
                  <a:lnTo>
                    <a:pt x="5982" y="11565"/>
                  </a:lnTo>
                  <a:lnTo>
                    <a:pt x="1495" y="11565"/>
                  </a:lnTo>
                  <a:lnTo>
                    <a:pt x="1495" y="12586"/>
                  </a:lnTo>
                  <a:lnTo>
                    <a:pt x="2160" y="12586"/>
                  </a:lnTo>
                  <a:lnTo>
                    <a:pt x="4985" y="12586"/>
                  </a:lnTo>
                  <a:lnTo>
                    <a:pt x="5982" y="12586"/>
                  </a:lnTo>
                  <a:lnTo>
                    <a:pt x="1495" y="12586"/>
                  </a:lnTo>
                  <a:lnTo>
                    <a:pt x="1495" y="13606"/>
                  </a:lnTo>
                  <a:lnTo>
                    <a:pt x="2160" y="13606"/>
                  </a:lnTo>
                  <a:lnTo>
                    <a:pt x="4985" y="13606"/>
                  </a:lnTo>
                  <a:lnTo>
                    <a:pt x="5982" y="13606"/>
                  </a:lnTo>
                  <a:lnTo>
                    <a:pt x="1495" y="13606"/>
                  </a:lnTo>
                  <a:lnTo>
                    <a:pt x="1495" y="14627"/>
                  </a:lnTo>
                  <a:lnTo>
                    <a:pt x="2160" y="14627"/>
                  </a:lnTo>
                  <a:lnTo>
                    <a:pt x="4985" y="14627"/>
                  </a:lnTo>
                  <a:lnTo>
                    <a:pt x="5982" y="14627"/>
                  </a:lnTo>
                  <a:lnTo>
                    <a:pt x="1495" y="14627"/>
                  </a:lnTo>
                  <a:lnTo>
                    <a:pt x="1495" y="15647"/>
                  </a:lnTo>
                  <a:lnTo>
                    <a:pt x="2160" y="15647"/>
                  </a:lnTo>
                  <a:lnTo>
                    <a:pt x="4985" y="15647"/>
                  </a:lnTo>
                  <a:lnTo>
                    <a:pt x="5982" y="15647"/>
                  </a:lnTo>
                  <a:lnTo>
                    <a:pt x="1495" y="15647"/>
                  </a:lnTo>
                  <a:lnTo>
                    <a:pt x="1495" y="16668"/>
                  </a:lnTo>
                  <a:lnTo>
                    <a:pt x="2160" y="16668"/>
                  </a:lnTo>
                  <a:lnTo>
                    <a:pt x="4985" y="16668"/>
                  </a:lnTo>
                  <a:lnTo>
                    <a:pt x="5982" y="16668"/>
                  </a:lnTo>
                  <a:lnTo>
                    <a:pt x="1495" y="16668"/>
                  </a:lnTo>
                  <a:lnTo>
                    <a:pt x="1495" y="17688"/>
                  </a:lnTo>
                  <a:lnTo>
                    <a:pt x="2160" y="17688"/>
                  </a:lnTo>
                  <a:lnTo>
                    <a:pt x="4985" y="17688"/>
                  </a:lnTo>
                  <a:lnTo>
                    <a:pt x="5982" y="17688"/>
                  </a:lnTo>
                  <a:lnTo>
                    <a:pt x="1495" y="17688"/>
                  </a:lnTo>
                  <a:moveTo>
                    <a:pt x="1994" y="19729"/>
                  </a:moveTo>
                  <a:lnTo>
                    <a:pt x="1994" y="20069"/>
                  </a:lnTo>
                  <a:lnTo>
                    <a:pt x="1994" y="21260"/>
                  </a:lnTo>
                  <a:lnTo>
                    <a:pt x="1994" y="21600"/>
                  </a:lnTo>
                  <a:lnTo>
                    <a:pt x="1994" y="19729"/>
                  </a:lnTo>
                  <a:lnTo>
                    <a:pt x="2658" y="19729"/>
                  </a:lnTo>
                  <a:lnTo>
                    <a:pt x="2658" y="20069"/>
                  </a:lnTo>
                  <a:lnTo>
                    <a:pt x="2658" y="21260"/>
                  </a:lnTo>
                  <a:lnTo>
                    <a:pt x="2658" y="21600"/>
                  </a:lnTo>
                  <a:lnTo>
                    <a:pt x="2658" y="19729"/>
                  </a:lnTo>
                  <a:lnTo>
                    <a:pt x="3489" y="19729"/>
                  </a:lnTo>
                  <a:lnTo>
                    <a:pt x="3489" y="20069"/>
                  </a:lnTo>
                  <a:lnTo>
                    <a:pt x="3489" y="21260"/>
                  </a:lnTo>
                  <a:lnTo>
                    <a:pt x="3489" y="21600"/>
                  </a:lnTo>
                  <a:lnTo>
                    <a:pt x="3489" y="19729"/>
                  </a:lnTo>
                  <a:lnTo>
                    <a:pt x="4320" y="19729"/>
                  </a:lnTo>
                  <a:lnTo>
                    <a:pt x="4320" y="20069"/>
                  </a:lnTo>
                  <a:lnTo>
                    <a:pt x="4320" y="21260"/>
                  </a:lnTo>
                  <a:lnTo>
                    <a:pt x="4320" y="21600"/>
                  </a:lnTo>
                  <a:lnTo>
                    <a:pt x="4320" y="19729"/>
                  </a:lnTo>
                  <a:lnTo>
                    <a:pt x="5151" y="19729"/>
                  </a:lnTo>
                  <a:lnTo>
                    <a:pt x="5151" y="20069"/>
                  </a:lnTo>
                  <a:lnTo>
                    <a:pt x="5151" y="21260"/>
                  </a:lnTo>
                  <a:lnTo>
                    <a:pt x="5151" y="21600"/>
                  </a:lnTo>
                  <a:lnTo>
                    <a:pt x="5151" y="19729"/>
                  </a:lnTo>
                  <a:lnTo>
                    <a:pt x="5982" y="19729"/>
                  </a:lnTo>
                  <a:lnTo>
                    <a:pt x="5982" y="20069"/>
                  </a:lnTo>
                  <a:lnTo>
                    <a:pt x="5982" y="21260"/>
                  </a:lnTo>
                  <a:lnTo>
                    <a:pt x="5982" y="21600"/>
                  </a:lnTo>
                  <a:lnTo>
                    <a:pt x="5982" y="19729"/>
                  </a:lnTo>
                  <a:lnTo>
                    <a:pt x="6812" y="19729"/>
                  </a:lnTo>
                  <a:lnTo>
                    <a:pt x="6812" y="20069"/>
                  </a:lnTo>
                  <a:lnTo>
                    <a:pt x="6812" y="21260"/>
                  </a:lnTo>
                  <a:lnTo>
                    <a:pt x="6812" y="21600"/>
                  </a:lnTo>
                  <a:lnTo>
                    <a:pt x="6812" y="19729"/>
                  </a:lnTo>
                  <a:lnTo>
                    <a:pt x="7643" y="19729"/>
                  </a:lnTo>
                  <a:lnTo>
                    <a:pt x="7643" y="20069"/>
                  </a:lnTo>
                  <a:lnTo>
                    <a:pt x="7643" y="21260"/>
                  </a:lnTo>
                  <a:lnTo>
                    <a:pt x="7643" y="21600"/>
                  </a:lnTo>
                  <a:lnTo>
                    <a:pt x="7643" y="19729"/>
                  </a:lnTo>
                  <a:lnTo>
                    <a:pt x="8474" y="19729"/>
                  </a:lnTo>
                  <a:lnTo>
                    <a:pt x="8474" y="20069"/>
                  </a:lnTo>
                  <a:lnTo>
                    <a:pt x="8474" y="21260"/>
                  </a:lnTo>
                  <a:lnTo>
                    <a:pt x="8474" y="21600"/>
                  </a:lnTo>
                  <a:lnTo>
                    <a:pt x="8474" y="19729"/>
                  </a:lnTo>
                  <a:lnTo>
                    <a:pt x="9305" y="19729"/>
                  </a:lnTo>
                  <a:lnTo>
                    <a:pt x="9305" y="20069"/>
                  </a:lnTo>
                  <a:lnTo>
                    <a:pt x="9305" y="21260"/>
                  </a:lnTo>
                  <a:lnTo>
                    <a:pt x="9305" y="21600"/>
                  </a:lnTo>
                  <a:lnTo>
                    <a:pt x="9305" y="19729"/>
                  </a:lnTo>
                  <a:lnTo>
                    <a:pt x="10135" y="19729"/>
                  </a:lnTo>
                  <a:lnTo>
                    <a:pt x="10135" y="20069"/>
                  </a:lnTo>
                  <a:lnTo>
                    <a:pt x="10135" y="21260"/>
                  </a:lnTo>
                  <a:lnTo>
                    <a:pt x="10135" y="21600"/>
                  </a:lnTo>
                  <a:lnTo>
                    <a:pt x="10135" y="19729"/>
                  </a:lnTo>
                  <a:lnTo>
                    <a:pt x="10966" y="19729"/>
                  </a:lnTo>
                  <a:lnTo>
                    <a:pt x="10966" y="20069"/>
                  </a:lnTo>
                  <a:lnTo>
                    <a:pt x="10966" y="21260"/>
                  </a:lnTo>
                  <a:lnTo>
                    <a:pt x="10966" y="21600"/>
                  </a:lnTo>
                  <a:lnTo>
                    <a:pt x="10966" y="19729"/>
                  </a:lnTo>
                  <a:lnTo>
                    <a:pt x="11797" y="19729"/>
                  </a:lnTo>
                  <a:lnTo>
                    <a:pt x="11797" y="20069"/>
                  </a:lnTo>
                  <a:lnTo>
                    <a:pt x="11797" y="21260"/>
                  </a:lnTo>
                  <a:lnTo>
                    <a:pt x="11797" y="21600"/>
                  </a:lnTo>
                  <a:lnTo>
                    <a:pt x="11797" y="19729"/>
                  </a:lnTo>
                  <a:lnTo>
                    <a:pt x="12462" y="19729"/>
                  </a:lnTo>
                  <a:lnTo>
                    <a:pt x="12462" y="20069"/>
                  </a:lnTo>
                  <a:lnTo>
                    <a:pt x="12462" y="21260"/>
                  </a:lnTo>
                  <a:lnTo>
                    <a:pt x="12462" y="21600"/>
                  </a:lnTo>
                  <a:lnTo>
                    <a:pt x="12462" y="19729"/>
                  </a:lnTo>
                  <a:lnTo>
                    <a:pt x="13292" y="19729"/>
                  </a:lnTo>
                  <a:lnTo>
                    <a:pt x="13292" y="20069"/>
                  </a:lnTo>
                  <a:lnTo>
                    <a:pt x="13292" y="21260"/>
                  </a:lnTo>
                  <a:lnTo>
                    <a:pt x="13292" y="21600"/>
                  </a:lnTo>
                  <a:lnTo>
                    <a:pt x="13292" y="19729"/>
                  </a:lnTo>
                  <a:lnTo>
                    <a:pt x="14123" y="19729"/>
                  </a:lnTo>
                  <a:lnTo>
                    <a:pt x="14123" y="20069"/>
                  </a:lnTo>
                  <a:lnTo>
                    <a:pt x="14123" y="21260"/>
                  </a:lnTo>
                  <a:lnTo>
                    <a:pt x="14123" y="21600"/>
                  </a:lnTo>
                  <a:lnTo>
                    <a:pt x="14123" y="19729"/>
                  </a:lnTo>
                  <a:lnTo>
                    <a:pt x="14954" y="19729"/>
                  </a:lnTo>
                  <a:lnTo>
                    <a:pt x="14954" y="20069"/>
                  </a:lnTo>
                  <a:lnTo>
                    <a:pt x="14954" y="21260"/>
                  </a:lnTo>
                  <a:lnTo>
                    <a:pt x="14954" y="21600"/>
                  </a:lnTo>
                  <a:lnTo>
                    <a:pt x="14954" y="19729"/>
                  </a:lnTo>
                  <a:lnTo>
                    <a:pt x="15785" y="19729"/>
                  </a:lnTo>
                  <a:lnTo>
                    <a:pt x="15785" y="20069"/>
                  </a:lnTo>
                  <a:lnTo>
                    <a:pt x="15785" y="21260"/>
                  </a:lnTo>
                  <a:lnTo>
                    <a:pt x="15785" y="21600"/>
                  </a:lnTo>
                  <a:lnTo>
                    <a:pt x="15785" y="19729"/>
                  </a:lnTo>
                  <a:lnTo>
                    <a:pt x="16615" y="19729"/>
                  </a:lnTo>
                  <a:lnTo>
                    <a:pt x="16615" y="20069"/>
                  </a:lnTo>
                  <a:lnTo>
                    <a:pt x="16615" y="21260"/>
                  </a:lnTo>
                  <a:lnTo>
                    <a:pt x="16615" y="21600"/>
                  </a:lnTo>
                  <a:lnTo>
                    <a:pt x="16615" y="19729"/>
                  </a:lnTo>
                  <a:lnTo>
                    <a:pt x="17446" y="19729"/>
                  </a:lnTo>
                  <a:lnTo>
                    <a:pt x="17446" y="20069"/>
                  </a:lnTo>
                  <a:lnTo>
                    <a:pt x="17446" y="21260"/>
                  </a:lnTo>
                  <a:lnTo>
                    <a:pt x="17446" y="21600"/>
                  </a:lnTo>
                  <a:lnTo>
                    <a:pt x="17446" y="19729"/>
                  </a:lnTo>
                  <a:lnTo>
                    <a:pt x="18277" y="19729"/>
                  </a:lnTo>
                  <a:lnTo>
                    <a:pt x="18277" y="20069"/>
                  </a:lnTo>
                  <a:lnTo>
                    <a:pt x="18277" y="21260"/>
                  </a:lnTo>
                  <a:lnTo>
                    <a:pt x="18277" y="21600"/>
                  </a:lnTo>
                  <a:lnTo>
                    <a:pt x="18277" y="19729"/>
                  </a:lnTo>
                  <a:lnTo>
                    <a:pt x="19108" y="19729"/>
                  </a:lnTo>
                  <a:lnTo>
                    <a:pt x="19108" y="20069"/>
                  </a:lnTo>
                  <a:lnTo>
                    <a:pt x="19108" y="21260"/>
                  </a:lnTo>
                  <a:lnTo>
                    <a:pt x="19108" y="21600"/>
                  </a:lnTo>
                  <a:lnTo>
                    <a:pt x="19108" y="19729"/>
                  </a:lnTo>
                  <a:lnTo>
                    <a:pt x="19938" y="19729"/>
                  </a:lnTo>
                  <a:lnTo>
                    <a:pt x="19938" y="20069"/>
                  </a:lnTo>
                  <a:lnTo>
                    <a:pt x="19938" y="21260"/>
                  </a:lnTo>
                  <a:lnTo>
                    <a:pt x="19938" y="21600"/>
                  </a:lnTo>
                  <a:lnTo>
                    <a:pt x="19938" y="19729"/>
                  </a:lnTo>
                  <a:moveTo>
                    <a:pt x="1495" y="1531"/>
                  </a:moveTo>
                  <a:lnTo>
                    <a:pt x="5982" y="1531"/>
                  </a:lnTo>
                  <a:lnTo>
                    <a:pt x="5982" y="18539"/>
                  </a:lnTo>
                  <a:lnTo>
                    <a:pt x="1495" y="18539"/>
                  </a:lnTo>
                  <a:lnTo>
                    <a:pt x="1495" y="1531"/>
                  </a:lnTo>
                  <a:moveTo>
                    <a:pt x="7311" y="1531"/>
                  </a:moveTo>
                  <a:lnTo>
                    <a:pt x="7975" y="1531"/>
                  </a:lnTo>
                  <a:lnTo>
                    <a:pt x="7975" y="8334"/>
                  </a:lnTo>
                  <a:lnTo>
                    <a:pt x="7311" y="8334"/>
                  </a:lnTo>
                  <a:lnTo>
                    <a:pt x="7311" y="1531"/>
                  </a:lnTo>
                  <a:moveTo>
                    <a:pt x="7145" y="9865"/>
                  </a:moveTo>
                  <a:lnTo>
                    <a:pt x="8142" y="9865"/>
                  </a:lnTo>
                  <a:lnTo>
                    <a:pt x="8142" y="10715"/>
                  </a:lnTo>
                  <a:lnTo>
                    <a:pt x="7145" y="10715"/>
                  </a:lnTo>
                  <a:lnTo>
                    <a:pt x="7145" y="9865"/>
                  </a:lnTo>
                  <a:moveTo>
                    <a:pt x="8972" y="1531"/>
                  </a:moveTo>
                  <a:lnTo>
                    <a:pt x="12462" y="1531"/>
                  </a:lnTo>
                  <a:lnTo>
                    <a:pt x="12462" y="5443"/>
                  </a:lnTo>
                  <a:lnTo>
                    <a:pt x="8972" y="5443"/>
                  </a:lnTo>
                  <a:lnTo>
                    <a:pt x="8972" y="1531"/>
                  </a:lnTo>
                  <a:moveTo>
                    <a:pt x="13625" y="1531"/>
                  </a:moveTo>
                  <a:lnTo>
                    <a:pt x="20271" y="1531"/>
                  </a:lnTo>
                  <a:lnTo>
                    <a:pt x="20271" y="5443"/>
                  </a:lnTo>
                  <a:lnTo>
                    <a:pt x="13625" y="5443"/>
                  </a:lnTo>
                  <a:lnTo>
                    <a:pt x="13625" y="1531"/>
                  </a:lnTo>
                  <a:moveTo>
                    <a:pt x="18609" y="6463"/>
                  </a:moveTo>
                  <a:lnTo>
                    <a:pt x="20437" y="6463"/>
                  </a:lnTo>
                  <a:lnTo>
                    <a:pt x="20437" y="10885"/>
                  </a:lnTo>
                  <a:lnTo>
                    <a:pt x="18609" y="10885"/>
                  </a:lnTo>
                  <a:lnTo>
                    <a:pt x="18609" y="6463"/>
                  </a:lnTo>
                </a:path>
              </a:pathLst>
            </a:custGeom>
            <a:solidFill>
              <a:srgbClr val="F5F1F1"/>
            </a:solidFill>
            <a:ln w="9525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617" name="Gruppo 599">
            <a:extLst>
              <a:ext uri="{FF2B5EF4-FFF2-40B4-BE49-F238E27FC236}">
                <a16:creationId xmlns:a16="http://schemas.microsoft.com/office/drawing/2014/main" id="{AD859843-CC97-3C61-6A0D-69CE42191462}"/>
              </a:ext>
            </a:extLst>
          </p:cNvPr>
          <p:cNvGrpSpPr/>
          <p:nvPr/>
        </p:nvGrpSpPr>
        <p:grpSpPr>
          <a:xfrm>
            <a:off x="2073590" y="5389614"/>
            <a:ext cx="1640338" cy="882048"/>
            <a:chOff x="10393605" y="4306849"/>
            <a:chExt cx="907197" cy="487821"/>
          </a:xfrm>
        </p:grpSpPr>
        <p:sp>
          <p:nvSpPr>
            <p:cNvPr id="618" name="Text Box 169">
              <a:extLst>
                <a:ext uri="{FF2B5EF4-FFF2-40B4-BE49-F238E27FC236}">
                  <a16:creationId xmlns:a16="http://schemas.microsoft.com/office/drawing/2014/main" id="{8202B9D7-8066-9201-AEBA-66FB4DDA172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393605" y="4657290"/>
              <a:ext cx="907197" cy="1373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0000" tIns="46800" rIns="90000" bIns="46800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66CC00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SzPct val="7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it-IT" sz="1000" b="1"/>
                <a:t>server_1_1_2</a:t>
              </a:r>
            </a:p>
          </p:txBody>
        </p:sp>
        <p:sp>
          <p:nvSpPr>
            <p:cNvPr id="619" name="AutoShape 171">
              <a:extLst>
                <a:ext uri="{FF2B5EF4-FFF2-40B4-BE49-F238E27FC236}">
                  <a16:creationId xmlns:a16="http://schemas.microsoft.com/office/drawing/2014/main" id="{2AB73FAB-C56F-F599-6CCC-814C899245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91757" y="4306849"/>
              <a:ext cx="378624" cy="350441"/>
            </a:xfrm>
            <a:prstGeom prst="cube">
              <a:avLst>
                <a:gd name="adj" fmla="val 15116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66CC00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SzPct val="7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it-IT" altLang="it-IT" sz="1800">
                <a:latin typeface="Arial" panose="020B0604020202020204" pitchFamily="34" charset="0"/>
              </a:endParaRPr>
            </a:p>
          </p:txBody>
        </p:sp>
        <p:sp>
          <p:nvSpPr>
            <p:cNvPr id="620" name="mainfrm">
              <a:extLst>
                <a:ext uri="{FF2B5EF4-FFF2-40B4-BE49-F238E27FC236}">
                  <a16:creationId xmlns:a16="http://schemas.microsoft.com/office/drawing/2014/main" id="{45E99381-F8EA-4AEE-5FE5-A4AADDA7D5BA}"/>
                </a:ext>
              </a:extLst>
            </p:cNvPr>
            <p:cNvSpPr>
              <a:spLocks noEditPoints="1" noChangeArrowheads="1"/>
            </p:cNvSpPr>
            <p:nvPr/>
          </p:nvSpPr>
          <p:spPr bwMode="auto">
            <a:xfrm>
              <a:off x="10691757" y="4360763"/>
              <a:ext cx="324710" cy="296527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326 w 21600"/>
                <a:gd name="T25" fmla="*/ 22180 h 21600"/>
                <a:gd name="T26" fmla="*/ 21559 w 21600"/>
                <a:gd name="T27" fmla="*/ 27893 h 2160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1600" h="21600" extrusionOk="0">
                  <a:moveTo>
                    <a:pt x="21600" y="10885"/>
                  </a:moveTo>
                  <a:lnTo>
                    <a:pt x="21600" y="0"/>
                  </a:lnTo>
                  <a:lnTo>
                    <a:pt x="10634" y="0"/>
                  </a:lnTo>
                  <a:lnTo>
                    <a:pt x="0" y="0"/>
                  </a:lnTo>
                  <a:lnTo>
                    <a:pt x="0" y="10885"/>
                  </a:lnTo>
                  <a:lnTo>
                    <a:pt x="0" y="19729"/>
                  </a:lnTo>
                  <a:lnTo>
                    <a:pt x="1163" y="19729"/>
                  </a:lnTo>
                  <a:lnTo>
                    <a:pt x="1163" y="21600"/>
                  </a:lnTo>
                  <a:lnTo>
                    <a:pt x="10800" y="21600"/>
                  </a:lnTo>
                  <a:lnTo>
                    <a:pt x="20603" y="21600"/>
                  </a:lnTo>
                  <a:lnTo>
                    <a:pt x="20603" y="19729"/>
                  </a:lnTo>
                  <a:lnTo>
                    <a:pt x="21600" y="19729"/>
                  </a:lnTo>
                  <a:lnTo>
                    <a:pt x="21600" y="10885"/>
                  </a:lnTo>
                  <a:close/>
                </a:path>
                <a:path w="21600" h="21600" extrusionOk="0">
                  <a:moveTo>
                    <a:pt x="1163" y="19729"/>
                  </a:moveTo>
                  <a:lnTo>
                    <a:pt x="4320" y="19729"/>
                  </a:lnTo>
                  <a:lnTo>
                    <a:pt x="16449" y="19729"/>
                  </a:lnTo>
                  <a:lnTo>
                    <a:pt x="20603" y="19729"/>
                  </a:lnTo>
                  <a:lnTo>
                    <a:pt x="1163" y="19729"/>
                  </a:lnTo>
                  <a:moveTo>
                    <a:pt x="1495" y="2381"/>
                  </a:moveTo>
                  <a:lnTo>
                    <a:pt x="2160" y="2381"/>
                  </a:lnTo>
                  <a:lnTo>
                    <a:pt x="4985" y="2381"/>
                  </a:lnTo>
                  <a:lnTo>
                    <a:pt x="5982" y="2381"/>
                  </a:lnTo>
                  <a:lnTo>
                    <a:pt x="1495" y="2381"/>
                  </a:lnTo>
                  <a:lnTo>
                    <a:pt x="1495" y="3402"/>
                  </a:lnTo>
                  <a:lnTo>
                    <a:pt x="2160" y="3402"/>
                  </a:lnTo>
                  <a:lnTo>
                    <a:pt x="4985" y="3402"/>
                  </a:lnTo>
                  <a:lnTo>
                    <a:pt x="5982" y="3402"/>
                  </a:lnTo>
                  <a:lnTo>
                    <a:pt x="1495" y="3402"/>
                  </a:lnTo>
                  <a:lnTo>
                    <a:pt x="1495" y="4422"/>
                  </a:lnTo>
                  <a:lnTo>
                    <a:pt x="2160" y="4422"/>
                  </a:lnTo>
                  <a:lnTo>
                    <a:pt x="4985" y="4422"/>
                  </a:lnTo>
                  <a:lnTo>
                    <a:pt x="5982" y="4422"/>
                  </a:lnTo>
                  <a:lnTo>
                    <a:pt x="1495" y="4422"/>
                  </a:lnTo>
                  <a:lnTo>
                    <a:pt x="1495" y="5443"/>
                  </a:lnTo>
                  <a:lnTo>
                    <a:pt x="2160" y="5443"/>
                  </a:lnTo>
                  <a:lnTo>
                    <a:pt x="4985" y="5443"/>
                  </a:lnTo>
                  <a:lnTo>
                    <a:pt x="5982" y="5443"/>
                  </a:lnTo>
                  <a:lnTo>
                    <a:pt x="1495" y="5443"/>
                  </a:lnTo>
                  <a:lnTo>
                    <a:pt x="1495" y="6463"/>
                  </a:lnTo>
                  <a:lnTo>
                    <a:pt x="2160" y="6463"/>
                  </a:lnTo>
                  <a:lnTo>
                    <a:pt x="4985" y="6463"/>
                  </a:lnTo>
                  <a:lnTo>
                    <a:pt x="5982" y="6463"/>
                  </a:lnTo>
                  <a:lnTo>
                    <a:pt x="1495" y="6463"/>
                  </a:lnTo>
                  <a:lnTo>
                    <a:pt x="1495" y="7483"/>
                  </a:lnTo>
                  <a:lnTo>
                    <a:pt x="2160" y="7483"/>
                  </a:lnTo>
                  <a:lnTo>
                    <a:pt x="4985" y="7483"/>
                  </a:lnTo>
                  <a:lnTo>
                    <a:pt x="5982" y="7483"/>
                  </a:lnTo>
                  <a:lnTo>
                    <a:pt x="1495" y="7483"/>
                  </a:lnTo>
                  <a:lnTo>
                    <a:pt x="1495" y="8504"/>
                  </a:lnTo>
                  <a:lnTo>
                    <a:pt x="2160" y="8504"/>
                  </a:lnTo>
                  <a:lnTo>
                    <a:pt x="4985" y="8504"/>
                  </a:lnTo>
                  <a:lnTo>
                    <a:pt x="5982" y="8504"/>
                  </a:lnTo>
                  <a:lnTo>
                    <a:pt x="1495" y="8504"/>
                  </a:lnTo>
                  <a:lnTo>
                    <a:pt x="1495" y="9524"/>
                  </a:lnTo>
                  <a:lnTo>
                    <a:pt x="2160" y="9524"/>
                  </a:lnTo>
                  <a:lnTo>
                    <a:pt x="4985" y="9524"/>
                  </a:lnTo>
                  <a:lnTo>
                    <a:pt x="5982" y="9524"/>
                  </a:lnTo>
                  <a:lnTo>
                    <a:pt x="1495" y="9524"/>
                  </a:lnTo>
                  <a:lnTo>
                    <a:pt x="1495" y="10545"/>
                  </a:lnTo>
                  <a:lnTo>
                    <a:pt x="2160" y="10545"/>
                  </a:lnTo>
                  <a:lnTo>
                    <a:pt x="4985" y="10545"/>
                  </a:lnTo>
                  <a:lnTo>
                    <a:pt x="5982" y="10545"/>
                  </a:lnTo>
                  <a:lnTo>
                    <a:pt x="1495" y="10545"/>
                  </a:lnTo>
                  <a:lnTo>
                    <a:pt x="1495" y="11565"/>
                  </a:lnTo>
                  <a:lnTo>
                    <a:pt x="2160" y="11565"/>
                  </a:lnTo>
                  <a:lnTo>
                    <a:pt x="4985" y="11565"/>
                  </a:lnTo>
                  <a:lnTo>
                    <a:pt x="5982" y="11565"/>
                  </a:lnTo>
                  <a:lnTo>
                    <a:pt x="1495" y="11565"/>
                  </a:lnTo>
                  <a:lnTo>
                    <a:pt x="1495" y="12586"/>
                  </a:lnTo>
                  <a:lnTo>
                    <a:pt x="2160" y="12586"/>
                  </a:lnTo>
                  <a:lnTo>
                    <a:pt x="4985" y="12586"/>
                  </a:lnTo>
                  <a:lnTo>
                    <a:pt x="5982" y="12586"/>
                  </a:lnTo>
                  <a:lnTo>
                    <a:pt x="1495" y="12586"/>
                  </a:lnTo>
                  <a:lnTo>
                    <a:pt x="1495" y="13606"/>
                  </a:lnTo>
                  <a:lnTo>
                    <a:pt x="2160" y="13606"/>
                  </a:lnTo>
                  <a:lnTo>
                    <a:pt x="4985" y="13606"/>
                  </a:lnTo>
                  <a:lnTo>
                    <a:pt x="5982" y="13606"/>
                  </a:lnTo>
                  <a:lnTo>
                    <a:pt x="1495" y="13606"/>
                  </a:lnTo>
                  <a:lnTo>
                    <a:pt x="1495" y="14627"/>
                  </a:lnTo>
                  <a:lnTo>
                    <a:pt x="2160" y="14627"/>
                  </a:lnTo>
                  <a:lnTo>
                    <a:pt x="4985" y="14627"/>
                  </a:lnTo>
                  <a:lnTo>
                    <a:pt x="5982" y="14627"/>
                  </a:lnTo>
                  <a:lnTo>
                    <a:pt x="1495" y="14627"/>
                  </a:lnTo>
                  <a:lnTo>
                    <a:pt x="1495" y="15647"/>
                  </a:lnTo>
                  <a:lnTo>
                    <a:pt x="2160" y="15647"/>
                  </a:lnTo>
                  <a:lnTo>
                    <a:pt x="4985" y="15647"/>
                  </a:lnTo>
                  <a:lnTo>
                    <a:pt x="5982" y="15647"/>
                  </a:lnTo>
                  <a:lnTo>
                    <a:pt x="1495" y="15647"/>
                  </a:lnTo>
                  <a:lnTo>
                    <a:pt x="1495" y="16668"/>
                  </a:lnTo>
                  <a:lnTo>
                    <a:pt x="2160" y="16668"/>
                  </a:lnTo>
                  <a:lnTo>
                    <a:pt x="4985" y="16668"/>
                  </a:lnTo>
                  <a:lnTo>
                    <a:pt x="5982" y="16668"/>
                  </a:lnTo>
                  <a:lnTo>
                    <a:pt x="1495" y="16668"/>
                  </a:lnTo>
                  <a:lnTo>
                    <a:pt x="1495" y="17688"/>
                  </a:lnTo>
                  <a:lnTo>
                    <a:pt x="2160" y="17688"/>
                  </a:lnTo>
                  <a:lnTo>
                    <a:pt x="4985" y="17688"/>
                  </a:lnTo>
                  <a:lnTo>
                    <a:pt x="5982" y="17688"/>
                  </a:lnTo>
                  <a:lnTo>
                    <a:pt x="1495" y="17688"/>
                  </a:lnTo>
                  <a:moveTo>
                    <a:pt x="1994" y="19729"/>
                  </a:moveTo>
                  <a:lnTo>
                    <a:pt x="1994" y="20069"/>
                  </a:lnTo>
                  <a:lnTo>
                    <a:pt x="1994" y="21260"/>
                  </a:lnTo>
                  <a:lnTo>
                    <a:pt x="1994" y="21600"/>
                  </a:lnTo>
                  <a:lnTo>
                    <a:pt x="1994" y="19729"/>
                  </a:lnTo>
                  <a:lnTo>
                    <a:pt x="2658" y="19729"/>
                  </a:lnTo>
                  <a:lnTo>
                    <a:pt x="2658" y="20069"/>
                  </a:lnTo>
                  <a:lnTo>
                    <a:pt x="2658" y="21260"/>
                  </a:lnTo>
                  <a:lnTo>
                    <a:pt x="2658" y="21600"/>
                  </a:lnTo>
                  <a:lnTo>
                    <a:pt x="2658" y="19729"/>
                  </a:lnTo>
                  <a:lnTo>
                    <a:pt x="3489" y="19729"/>
                  </a:lnTo>
                  <a:lnTo>
                    <a:pt x="3489" y="20069"/>
                  </a:lnTo>
                  <a:lnTo>
                    <a:pt x="3489" y="21260"/>
                  </a:lnTo>
                  <a:lnTo>
                    <a:pt x="3489" y="21600"/>
                  </a:lnTo>
                  <a:lnTo>
                    <a:pt x="3489" y="19729"/>
                  </a:lnTo>
                  <a:lnTo>
                    <a:pt x="4320" y="19729"/>
                  </a:lnTo>
                  <a:lnTo>
                    <a:pt x="4320" y="20069"/>
                  </a:lnTo>
                  <a:lnTo>
                    <a:pt x="4320" y="21260"/>
                  </a:lnTo>
                  <a:lnTo>
                    <a:pt x="4320" y="21600"/>
                  </a:lnTo>
                  <a:lnTo>
                    <a:pt x="4320" y="19729"/>
                  </a:lnTo>
                  <a:lnTo>
                    <a:pt x="5151" y="19729"/>
                  </a:lnTo>
                  <a:lnTo>
                    <a:pt x="5151" y="20069"/>
                  </a:lnTo>
                  <a:lnTo>
                    <a:pt x="5151" y="21260"/>
                  </a:lnTo>
                  <a:lnTo>
                    <a:pt x="5151" y="21600"/>
                  </a:lnTo>
                  <a:lnTo>
                    <a:pt x="5151" y="19729"/>
                  </a:lnTo>
                  <a:lnTo>
                    <a:pt x="5982" y="19729"/>
                  </a:lnTo>
                  <a:lnTo>
                    <a:pt x="5982" y="20069"/>
                  </a:lnTo>
                  <a:lnTo>
                    <a:pt x="5982" y="21260"/>
                  </a:lnTo>
                  <a:lnTo>
                    <a:pt x="5982" y="21600"/>
                  </a:lnTo>
                  <a:lnTo>
                    <a:pt x="5982" y="19729"/>
                  </a:lnTo>
                  <a:lnTo>
                    <a:pt x="6812" y="19729"/>
                  </a:lnTo>
                  <a:lnTo>
                    <a:pt x="6812" y="20069"/>
                  </a:lnTo>
                  <a:lnTo>
                    <a:pt x="6812" y="21260"/>
                  </a:lnTo>
                  <a:lnTo>
                    <a:pt x="6812" y="21600"/>
                  </a:lnTo>
                  <a:lnTo>
                    <a:pt x="6812" y="19729"/>
                  </a:lnTo>
                  <a:lnTo>
                    <a:pt x="7643" y="19729"/>
                  </a:lnTo>
                  <a:lnTo>
                    <a:pt x="7643" y="20069"/>
                  </a:lnTo>
                  <a:lnTo>
                    <a:pt x="7643" y="21260"/>
                  </a:lnTo>
                  <a:lnTo>
                    <a:pt x="7643" y="21600"/>
                  </a:lnTo>
                  <a:lnTo>
                    <a:pt x="7643" y="19729"/>
                  </a:lnTo>
                  <a:lnTo>
                    <a:pt x="8474" y="19729"/>
                  </a:lnTo>
                  <a:lnTo>
                    <a:pt x="8474" y="20069"/>
                  </a:lnTo>
                  <a:lnTo>
                    <a:pt x="8474" y="21260"/>
                  </a:lnTo>
                  <a:lnTo>
                    <a:pt x="8474" y="21600"/>
                  </a:lnTo>
                  <a:lnTo>
                    <a:pt x="8474" y="19729"/>
                  </a:lnTo>
                  <a:lnTo>
                    <a:pt x="9305" y="19729"/>
                  </a:lnTo>
                  <a:lnTo>
                    <a:pt x="9305" y="20069"/>
                  </a:lnTo>
                  <a:lnTo>
                    <a:pt x="9305" y="21260"/>
                  </a:lnTo>
                  <a:lnTo>
                    <a:pt x="9305" y="21600"/>
                  </a:lnTo>
                  <a:lnTo>
                    <a:pt x="9305" y="19729"/>
                  </a:lnTo>
                  <a:lnTo>
                    <a:pt x="10135" y="19729"/>
                  </a:lnTo>
                  <a:lnTo>
                    <a:pt x="10135" y="20069"/>
                  </a:lnTo>
                  <a:lnTo>
                    <a:pt x="10135" y="21260"/>
                  </a:lnTo>
                  <a:lnTo>
                    <a:pt x="10135" y="21600"/>
                  </a:lnTo>
                  <a:lnTo>
                    <a:pt x="10135" y="19729"/>
                  </a:lnTo>
                  <a:lnTo>
                    <a:pt x="10966" y="19729"/>
                  </a:lnTo>
                  <a:lnTo>
                    <a:pt x="10966" y="20069"/>
                  </a:lnTo>
                  <a:lnTo>
                    <a:pt x="10966" y="21260"/>
                  </a:lnTo>
                  <a:lnTo>
                    <a:pt x="10966" y="21600"/>
                  </a:lnTo>
                  <a:lnTo>
                    <a:pt x="10966" y="19729"/>
                  </a:lnTo>
                  <a:lnTo>
                    <a:pt x="11797" y="19729"/>
                  </a:lnTo>
                  <a:lnTo>
                    <a:pt x="11797" y="20069"/>
                  </a:lnTo>
                  <a:lnTo>
                    <a:pt x="11797" y="21260"/>
                  </a:lnTo>
                  <a:lnTo>
                    <a:pt x="11797" y="21600"/>
                  </a:lnTo>
                  <a:lnTo>
                    <a:pt x="11797" y="19729"/>
                  </a:lnTo>
                  <a:lnTo>
                    <a:pt x="12462" y="19729"/>
                  </a:lnTo>
                  <a:lnTo>
                    <a:pt x="12462" y="20069"/>
                  </a:lnTo>
                  <a:lnTo>
                    <a:pt x="12462" y="21260"/>
                  </a:lnTo>
                  <a:lnTo>
                    <a:pt x="12462" y="21600"/>
                  </a:lnTo>
                  <a:lnTo>
                    <a:pt x="12462" y="19729"/>
                  </a:lnTo>
                  <a:lnTo>
                    <a:pt x="13292" y="19729"/>
                  </a:lnTo>
                  <a:lnTo>
                    <a:pt x="13292" y="20069"/>
                  </a:lnTo>
                  <a:lnTo>
                    <a:pt x="13292" y="21260"/>
                  </a:lnTo>
                  <a:lnTo>
                    <a:pt x="13292" y="21600"/>
                  </a:lnTo>
                  <a:lnTo>
                    <a:pt x="13292" y="19729"/>
                  </a:lnTo>
                  <a:lnTo>
                    <a:pt x="14123" y="19729"/>
                  </a:lnTo>
                  <a:lnTo>
                    <a:pt x="14123" y="20069"/>
                  </a:lnTo>
                  <a:lnTo>
                    <a:pt x="14123" y="21260"/>
                  </a:lnTo>
                  <a:lnTo>
                    <a:pt x="14123" y="21600"/>
                  </a:lnTo>
                  <a:lnTo>
                    <a:pt x="14123" y="19729"/>
                  </a:lnTo>
                  <a:lnTo>
                    <a:pt x="14954" y="19729"/>
                  </a:lnTo>
                  <a:lnTo>
                    <a:pt x="14954" y="20069"/>
                  </a:lnTo>
                  <a:lnTo>
                    <a:pt x="14954" y="21260"/>
                  </a:lnTo>
                  <a:lnTo>
                    <a:pt x="14954" y="21600"/>
                  </a:lnTo>
                  <a:lnTo>
                    <a:pt x="14954" y="19729"/>
                  </a:lnTo>
                  <a:lnTo>
                    <a:pt x="15785" y="19729"/>
                  </a:lnTo>
                  <a:lnTo>
                    <a:pt x="15785" y="20069"/>
                  </a:lnTo>
                  <a:lnTo>
                    <a:pt x="15785" y="21260"/>
                  </a:lnTo>
                  <a:lnTo>
                    <a:pt x="15785" y="21600"/>
                  </a:lnTo>
                  <a:lnTo>
                    <a:pt x="15785" y="19729"/>
                  </a:lnTo>
                  <a:lnTo>
                    <a:pt x="16615" y="19729"/>
                  </a:lnTo>
                  <a:lnTo>
                    <a:pt x="16615" y="20069"/>
                  </a:lnTo>
                  <a:lnTo>
                    <a:pt x="16615" y="21260"/>
                  </a:lnTo>
                  <a:lnTo>
                    <a:pt x="16615" y="21600"/>
                  </a:lnTo>
                  <a:lnTo>
                    <a:pt x="16615" y="19729"/>
                  </a:lnTo>
                  <a:lnTo>
                    <a:pt x="17446" y="19729"/>
                  </a:lnTo>
                  <a:lnTo>
                    <a:pt x="17446" y="20069"/>
                  </a:lnTo>
                  <a:lnTo>
                    <a:pt x="17446" y="21260"/>
                  </a:lnTo>
                  <a:lnTo>
                    <a:pt x="17446" y="21600"/>
                  </a:lnTo>
                  <a:lnTo>
                    <a:pt x="17446" y="19729"/>
                  </a:lnTo>
                  <a:lnTo>
                    <a:pt x="18277" y="19729"/>
                  </a:lnTo>
                  <a:lnTo>
                    <a:pt x="18277" y="20069"/>
                  </a:lnTo>
                  <a:lnTo>
                    <a:pt x="18277" y="21260"/>
                  </a:lnTo>
                  <a:lnTo>
                    <a:pt x="18277" y="21600"/>
                  </a:lnTo>
                  <a:lnTo>
                    <a:pt x="18277" y="19729"/>
                  </a:lnTo>
                  <a:lnTo>
                    <a:pt x="19108" y="19729"/>
                  </a:lnTo>
                  <a:lnTo>
                    <a:pt x="19108" y="20069"/>
                  </a:lnTo>
                  <a:lnTo>
                    <a:pt x="19108" y="21260"/>
                  </a:lnTo>
                  <a:lnTo>
                    <a:pt x="19108" y="21600"/>
                  </a:lnTo>
                  <a:lnTo>
                    <a:pt x="19108" y="19729"/>
                  </a:lnTo>
                  <a:lnTo>
                    <a:pt x="19938" y="19729"/>
                  </a:lnTo>
                  <a:lnTo>
                    <a:pt x="19938" y="20069"/>
                  </a:lnTo>
                  <a:lnTo>
                    <a:pt x="19938" y="21260"/>
                  </a:lnTo>
                  <a:lnTo>
                    <a:pt x="19938" y="21600"/>
                  </a:lnTo>
                  <a:lnTo>
                    <a:pt x="19938" y="19729"/>
                  </a:lnTo>
                  <a:moveTo>
                    <a:pt x="1495" y="1531"/>
                  </a:moveTo>
                  <a:lnTo>
                    <a:pt x="5982" y="1531"/>
                  </a:lnTo>
                  <a:lnTo>
                    <a:pt x="5982" y="18539"/>
                  </a:lnTo>
                  <a:lnTo>
                    <a:pt x="1495" y="18539"/>
                  </a:lnTo>
                  <a:lnTo>
                    <a:pt x="1495" y="1531"/>
                  </a:lnTo>
                  <a:moveTo>
                    <a:pt x="7311" y="1531"/>
                  </a:moveTo>
                  <a:lnTo>
                    <a:pt x="7975" y="1531"/>
                  </a:lnTo>
                  <a:lnTo>
                    <a:pt x="7975" y="8334"/>
                  </a:lnTo>
                  <a:lnTo>
                    <a:pt x="7311" y="8334"/>
                  </a:lnTo>
                  <a:lnTo>
                    <a:pt x="7311" y="1531"/>
                  </a:lnTo>
                  <a:moveTo>
                    <a:pt x="7145" y="9865"/>
                  </a:moveTo>
                  <a:lnTo>
                    <a:pt x="8142" y="9865"/>
                  </a:lnTo>
                  <a:lnTo>
                    <a:pt x="8142" y="10715"/>
                  </a:lnTo>
                  <a:lnTo>
                    <a:pt x="7145" y="10715"/>
                  </a:lnTo>
                  <a:lnTo>
                    <a:pt x="7145" y="9865"/>
                  </a:lnTo>
                  <a:moveTo>
                    <a:pt x="8972" y="1531"/>
                  </a:moveTo>
                  <a:lnTo>
                    <a:pt x="12462" y="1531"/>
                  </a:lnTo>
                  <a:lnTo>
                    <a:pt x="12462" y="5443"/>
                  </a:lnTo>
                  <a:lnTo>
                    <a:pt x="8972" y="5443"/>
                  </a:lnTo>
                  <a:lnTo>
                    <a:pt x="8972" y="1531"/>
                  </a:lnTo>
                  <a:moveTo>
                    <a:pt x="13625" y="1531"/>
                  </a:moveTo>
                  <a:lnTo>
                    <a:pt x="20271" y="1531"/>
                  </a:lnTo>
                  <a:lnTo>
                    <a:pt x="20271" y="5443"/>
                  </a:lnTo>
                  <a:lnTo>
                    <a:pt x="13625" y="5443"/>
                  </a:lnTo>
                  <a:lnTo>
                    <a:pt x="13625" y="1531"/>
                  </a:lnTo>
                  <a:moveTo>
                    <a:pt x="18609" y="6463"/>
                  </a:moveTo>
                  <a:lnTo>
                    <a:pt x="20437" y="6463"/>
                  </a:lnTo>
                  <a:lnTo>
                    <a:pt x="20437" y="10885"/>
                  </a:lnTo>
                  <a:lnTo>
                    <a:pt x="18609" y="10885"/>
                  </a:lnTo>
                  <a:lnTo>
                    <a:pt x="18609" y="6463"/>
                  </a:lnTo>
                </a:path>
              </a:pathLst>
            </a:custGeom>
            <a:solidFill>
              <a:srgbClr val="F5F1F1"/>
            </a:solidFill>
            <a:ln w="9525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621" name="Gruppo 599">
            <a:extLst>
              <a:ext uri="{FF2B5EF4-FFF2-40B4-BE49-F238E27FC236}">
                <a16:creationId xmlns:a16="http://schemas.microsoft.com/office/drawing/2014/main" id="{783FDDF0-A897-328B-5BAD-65D54528E76F}"/>
              </a:ext>
            </a:extLst>
          </p:cNvPr>
          <p:cNvGrpSpPr/>
          <p:nvPr/>
        </p:nvGrpSpPr>
        <p:grpSpPr>
          <a:xfrm>
            <a:off x="3127408" y="5409383"/>
            <a:ext cx="1640338" cy="882048"/>
            <a:chOff x="10393605" y="4306849"/>
            <a:chExt cx="907197" cy="487821"/>
          </a:xfrm>
        </p:grpSpPr>
        <p:sp>
          <p:nvSpPr>
            <p:cNvPr id="622" name="Text Box 169">
              <a:extLst>
                <a:ext uri="{FF2B5EF4-FFF2-40B4-BE49-F238E27FC236}">
                  <a16:creationId xmlns:a16="http://schemas.microsoft.com/office/drawing/2014/main" id="{26C6CADB-33FE-4BC6-E9EF-70CD8119C6E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393605" y="4657290"/>
              <a:ext cx="907197" cy="1373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0000" tIns="46800" rIns="90000" bIns="46800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66CC00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SzPct val="7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it-IT" sz="1000" b="1"/>
                <a:t>server_1_2_1</a:t>
              </a:r>
            </a:p>
          </p:txBody>
        </p:sp>
        <p:sp>
          <p:nvSpPr>
            <p:cNvPr id="623" name="AutoShape 171">
              <a:extLst>
                <a:ext uri="{FF2B5EF4-FFF2-40B4-BE49-F238E27FC236}">
                  <a16:creationId xmlns:a16="http://schemas.microsoft.com/office/drawing/2014/main" id="{49F87800-CF95-0EB3-7C10-2F2AC210B6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91757" y="4306849"/>
              <a:ext cx="378624" cy="350441"/>
            </a:xfrm>
            <a:prstGeom prst="cube">
              <a:avLst>
                <a:gd name="adj" fmla="val 15116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66CC00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SzPct val="7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it-IT" altLang="it-IT" sz="1800">
                <a:latin typeface="Arial" panose="020B0604020202020204" pitchFamily="34" charset="0"/>
              </a:endParaRPr>
            </a:p>
          </p:txBody>
        </p:sp>
        <p:sp>
          <p:nvSpPr>
            <p:cNvPr id="624" name="mainfrm">
              <a:extLst>
                <a:ext uri="{FF2B5EF4-FFF2-40B4-BE49-F238E27FC236}">
                  <a16:creationId xmlns:a16="http://schemas.microsoft.com/office/drawing/2014/main" id="{75002D52-8D30-FFEC-1BB7-626A1121915D}"/>
                </a:ext>
              </a:extLst>
            </p:cNvPr>
            <p:cNvSpPr>
              <a:spLocks noEditPoints="1" noChangeArrowheads="1"/>
            </p:cNvSpPr>
            <p:nvPr/>
          </p:nvSpPr>
          <p:spPr bwMode="auto">
            <a:xfrm>
              <a:off x="10691757" y="4360763"/>
              <a:ext cx="324710" cy="296527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326 w 21600"/>
                <a:gd name="T25" fmla="*/ 22180 h 21600"/>
                <a:gd name="T26" fmla="*/ 21559 w 21600"/>
                <a:gd name="T27" fmla="*/ 27893 h 2160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1600" h="21600" extrusionOk="0">
                  <a:moveTo>
                    <a:pt x="21600" y="10885"/>
                  </a:moveTo>
                  <a:lnTo>
                    <a:pt x="21600" y="0"/>
                  </a:lnTo>
                  <a:lnTo>
                    <a:pt x="10634" y="0"/>
                  </a:lnTo>
                  <a:lnTo>
                    <a:pt x="0" y="0"/>
                  </a:lnTo>
                  <a:lnTo>
                    <a:pt x="0" y="10885"/>
                  </a:lnTo>
                  <a:lnTo>
                    <a:pt x="0" y="19729"/>
                  </a:lnTo>
                  <a:lnTo>
                    <a:pt x="1163" y="19729"/>
                  </a:lnTo>
                  <a:lnTo>
                    <a:pt x="1163" y="21600"/>
                  </a:lnTo>
                  <a:lnTo>
                    <a:pt x="10800" y="21600"/>
                  </a:lnTo>
                  <a:lnTo>
                    <a:pt x="20603" y="21600"/>
                  </a:lnTo>
                  <a:lnTo>
                    <a:pt x="20603" y="19729"/>
                  </a:lnTo>
                  <a:lnTo>
                    <a:pt x="21600" y="19729"/>
                  </a:lnTo>
                  <a:lnTo>
                    <a:pt x="21600" y="10885"/>
                  </a:lnTo>
                  <a:close/>
                </a:path>
                <a:path w="21600" h="21600" extrusionOk="0">
                  <a:moveTo>
                    <a:pt x="1163" y="19729"/>
                  </a:moveTo>
                  <a:lnTo>
                    <a:pt x="4320" y="19729"/>
                  </a:lnTo>
                  <a:lnTo>
                    <a:pt x="16449" y="19729"/>
                  </a:lnTo>
                  <a:lnTo>
                    <a:pt x="20603" y="19729"/>
                  </a:lnTo>
                  <a:lnTo>
                    <a:pt x="1163" y="19729"/>
                  </a:lnTo>
                  <a:moveTo>
                    <a:pt x="1495" y="2381"/>
                  </a:moveTo>
                  <a:lnTo>
                    <a:pt x="2160" y="2381"/>
                  </a:lnTo>
                  <a:lnTo>
                    <a:pt x="4985" y="2381"/>
                  </a:lnTo>
                  <a:lnTo>
                    <a:pt x="5982" y="2381"/>
                  </a:lnTo>
                  <a:lnTo>
                    <a:pt x="1495" y="2381"/>
                  </a:lnTo>
                  <a:lnTo>
                    <a:pt x="1495" y="3402"/>
                  </a:lnTo>
                  <a:lnTo>
                    <a:pt x="2160" y="3402"/>
                  </a:lnTo>
                  <a:lnTo>
                    <a:pt x="4985" y="3402"/>
                  </a:lnTo>
                  <a:lnTo>
                    <a:pt x="5982" y="3402"/>
                  </a:lnTo>
                  <a:lnTo>
                    <a:pt x="1495" y="3402"/>
                  </a:lnTo>
                  <a:lnTo>
                    <a:pt x="1495" y="4422"/>
                  </a:lnTo>
                  <a:lnTo>
                    <a:pt x="2160" y="4422"/>
                  </a:lnTo>
                  <a:lnTo>
                    <a:pt x="4985" y="4422"/>
                  </a:lnTo>
                  <a:lnTo>
                    <a:pt x="5982" y="4422"/>
                  </a:lnTo>
                  <a:lnTo>
                    <a:pt x="1495" y="4422"/>
                  </a:lnTo>
                  <a:lnTo>
                    <a:pt x="1495" y="5443"/>
                  </a:lnTo>
                  <a:lnTo>
                    <a:pt x="2160" y="5443"/>
                  </a:lnTo>
                  <a:lnTo>
                    <a:pt x="4985" y="5443"/>
                  </a:lnTo>
                  <a:lnTo>
                    <a:pt x="5982" y="5443"/>
                  </a:lnTo>
                  <a:lnTo>
                    <a:pt x="1495" y="5443"/>
                  </a:lnTo>
                  <a:lnTo>
                    <a:pt x="1495" y="6463"/>
                  </a:lnTo>
                  <a:lnTo>
                    <a:pt x="2160" y="6463"/>
                  </a:lnTo>
                  <a:lnTo>
                    <a:pt x="4985" y="6463"/>
                  </a:lnTo>
                  <a:lnTo>
                    <a:pt x="5982" y="6463"/>
                  </a:lnTo>
                  <a:lnTo>
                    <a:pt x="1495" y="6463"/>
                  </a:lnTo>
                  <a:lnTo>
                    <a:pt x="1495" y="7483"/>
                  </a:lnTo>
                  <a:lnTo>
                    <a:pt x="2160" y="7483"/>
                  </a:lnTo>
                  <a:lnTo>
                    <a:pt x="4985" y="7483"/>
                  </a:lnTo>
                  <a:lnTo>
                    <a:pt x="5982" y="7483"/>
                  </a:lnTo>
                  <a:lnTo>
                    <a:pt x="1495" y="7483"/>
                  </a:lnTo>
                  <a:lnTo>
                    <a:pt x="1495" y="8504"/>
                  </a:lnTo>
                  <a:lnTo>
                    <a:pt x="2160" y="8504"/>
                  </a:lnTo>
                  <a:lnTo>
                    <a:pt x="4985" y="8504"/>
                  </a:lnTo>
                  <a:lnTo>
                    <a:pt x="5982" y="8504"/>
                  </a:lnTo>
                  <a:lnTo>
                    <a:pt x="1495" y="8504"/>
                  </a:lnTo>
                  <a:lnTo>
                    <a:pt x="1495" y="9524"/>
                  </a:lnTo>
                  <a:lnTo>
                    <a:pt x="2160" y="9524"/>
                  </a:lnTo>
                  <a:lnTo>
                    <a:pt x="4985" y="9524"/>
                  </a:lnTo>
                  <a:lnTo>
                    <a:pt x="5982" y="9524"/>
                  </a:lnTo>
                  <a:lnTo>
                    <a:pt x="1495" y="9524"/>
                  </a:lnTo>
                  <a:lnTo>
                    <a:pt x="1495" y="10545"/>
                  </a:lnTo>
                  <a:lnTo>
                    <a:pt x="2160" y="10545"/>
                  </a:lnTo>
                  <a:lnTo>
                    <a:pt x="4985" y="10545"/>
                  </a:lnTo>
                  <a:lnTo>
                    <a:pt x="5982" y="10545"/>
                  </a:lnTo>
                  <a:lnTo>
                    <a:pt x="1495" y="10545"/>
                  </a:lnTo>
                  <a:lnTo>
                    <a:pt x="1495" y="11565"/>
                  </a:lnTo>
                  <a:lnTo>
                    <a:pt x="2160" y="11565"/>
                  </a:lnTo>
                  <a:lnTo>
                    <a:pt x="4985" y="11565"/>
                  </a:lnTo>
                  <a:lnTo>
                    <a:pt x="5982" y="11565"/>
                  </a:lnTo>
                  <a:lnTo>
                    <a:pt x="1495" y="11565"/>
                  </a:lnTo>
                  <a:lnTo>
                    <a:pt x="1495" y="12586"/>
                  </a:lnTo>
                  <a:lnTo>
                    <a:pt x="2160" y="12586"/>
                  </a:lnTo>
                  <a:lnTo>
                    <a:pt x="4985" y="12586"/>
                  </a:lnTo>
                  <a:lnTo>
                    <a:pt x="5982" y="12586"/>
                  </a:lnTo>
                  <a:lnTo>
                    <a:pt x="1495" y="12586"/>
                  </a:lnTo>
                  <a:lnTo>
                    <a:pt x="1495" y="13606"/>
                  </a:lnTo>
                  <a:lnTo>
                    <a:pt x="2160" y="13606"/>
                  </a:lnTo>
                  <a:lnTo>
                    <a:pt x="4985" y="13606"/>
                  </a:lnTo>
                  <a:lnTo>
                    <a:pt x="5982" y="13606"/>
                  </a:lnTo>
                  <a:lnTo>
                    <a:pt x="1495" y="13606"/>
                  </a:lnTo>
                  <a:lnTo>
                    <a:pt x="1495" y="14627"/>
                  </a:lnTo>
                  <a:lnTo>
                    <a:pt x="2160" y="14627"/>
                  </a:lnTo>
                  <a:lnTo>
                    <a:pt x="4985" y="14627"/>
                  </a:lnTo>
                  <a:lnTo>
                    <a:pt x="5982" y="14627"/>
                  </a:lnTo>
                  <a:lnTo>
                    <a:pt x="1495" y="14627"/>
                  </a:lnTo>
                  <a:lnTo>
                    <a:pt x="1495" y="15647"/>
                  </a:lnTo>
                  <a:lnTo>
                    <a:pt x="2160" y="15647"/>
                  </a:lnTo>
                  <a:lnTo>
                    <a:pt x="4985" y="15647"/>
                  </a:lnTo>
                  <a:lnTo>
                    <a:pt x="5982" y="15647"/>
                  </a:lnTo>
                  <a:lnTo>
                    <a:pt x="1495" y="15647"/>
                  </a:lnTo>
                  <a:lnTo>
                    <a:pt x="1495" y="16668"/>
                  </a:lnTo>
                  <a:lnTo>
                    <a:pt x="2160" y="16668"/>
                  </a:lnTo>
                  <a:lnTo>
                    <a:pt x="4985" y="16668"/>
                  </a:lnTo>
                  <a:lnTo>
                    <a:pt x="5982" y="16668"/>
                  </a:lnTo>
                  <a:lnTo>
                    <a:pt x="1495" y="16668"/>
                  </a:lnTo>
                  <a:lnTo>
                    <a:pt x="1495" y="17688"/>
                  </a:lnTo>
                  <a:lnTo>
                    <a:pt x="2160" y="17688"/>
                  </a:lnTo>
                  <a:lnTo>
                    <a:pt x="4985" y="17688"/>
                  </a:lnTo>
                  <a:lnTo>
                    <a:pt x="5982" y="17688"/>
                  </a:lnTo>
                  <a:lnTo>
                    <a:pt x="1495" y="17688"/>
                  </a:lnTo>
                  <a:moveTo>
                    <a:pt x="1994" y="19729"/>
                  </a:moveTo>
                  <a:lnTo>
                    <a:pt x="1994" y="20069"/>
                  </a:lnTo>
                  <a:lnTo>
                    <a:pt x="1994" y="21260"/>
                  </a:lnTo>
                  <a:lnTo>
                    <a:pt x="1994" y="21600"/>
                  </a:lnTo>
                  <a:lnTo>
                    <a:pt x="1994" y="19729"/>
                  </a:lnTo>
                  <a:lnTo>
                    <a:pt x="2658" y="19729"/>
                  </a:lnTo>
                  <a:lnTo>
                    <a:pt x="2658" y="20069"/>
                  </a:lnTo>
                  <a:lnTo>
                    <a:pt x="2658" y="21260"/>
                  </a:lnTo>
                  <a:lnTo>
                    <a:pt x="2658" y="21600"/>
                  </a:lnTo>
                  <a:lnTo>
                    <a:pt x="2658" y="19729"/>
                  </a:lnTo>
                  <a:lnTo>
                    <a:pt x="3489" y="19729"/>
                  </a:lnTo>
                  <a:lnTo>
                    <a:pt x="3489" y="20069"/>
                  </a:lnTo>
                  <a:lnTo>
                    <a:pt x="3489" y="21260"/>
                  </a:lnTo>
                  <a:lnTo>
                    <a:pt x="3489" y="21600"/>
                  </a:lnTo>
                  <a:lnTo>
                    <a:pt x="3489" y="19729"/>
                  </a:lnTo>
                  <a:lnTo>
                    <a:pt x="4320" y="19729"/>
                  </a:lnTo>
                  <a:lnTo>
                    <a:pt x="4320" y="20069"/>
                  </a:lnTo>
                  <a:lnTo>
                    <a:pt x="4320" y="21260"/>
                  </a:lnTo>
                  <a:lnTo>
                    <a:pt x="4320" y="21600"/>
                  </a:lnTo>
                  <a:lnTo>
                    <a:pt x="4320" y="19729"/>
                  </a:lnTo>
                  <a:lnTo>
                    <a:pt x="5151" y="19729"/>
                  </a:lnTo>
                  <a:lnTo>
                    <a:pt x="5151" y="20069"/>
                  </a:lnTo>
                  <a:lnTo>
                    <a:pt x="5151" y="21260"/>
                  </a:lnTo>
                  <a:lnTo>
                    <a:pt x="5151" y="21600"/>
                  </a:lnTo>
                  <a:lnTo>
                    <a:pt x="5151" y="19729"/>
                  </a:lnTo>
                  <a:lnTo>
                    <a:pt x="5982" y="19729"/>
                  </a:lnTo>
                  <a:lnTo>
                    <a:pt x="5982" y="20069"/>
                  </a:lnTo>
                  <a:lnTo>
                    <a:pt x="5982" y="21260"/>
                  </a:lnTo>
                  <a:lnTo>
                    <a:pt x="5982" y="21600"/>
                  </a:lnTo>
                  <a:lnTo>
                    <a:pt x="5982" y="19729"/>
                  </a:lnTo>
                  <a:lnTo>
                    <a:pt x="6812" y="19729"/>
                  </a:lnTo>
                  <a:lnTo>
                    <a:pt x="6812" y="20069"/>
                  </a:lnTo>
                  <a:lnTo>
                    <a:pt x="6812" y="21260"/>
                  </a:lnTo>
                  <a:lnTo>
                    <a:pt x="6812" y="21600"/>
                  </a:lnTo>
                  <a:lnTo>
                    <a:pt x="6812" y="19729"/>
                  </a:lnTo>
                  <a:lnTo>
                    <a:pt x="7643" y="19729"/>
                  </a:lnTo>
                  <a:lnTo>
                    <a:pt x="7643" y="20069"/>
                  </a:lnTo>
                  <a:lnTo>
                    <a:pt x="7643" y="21260"/>
                  </a:lnTo>
                  <a:lnTo>
                    <a:pt x="7643" y="21600"/>
                  </a:lnTo>
                  <a:lnTo>
                    <a:pt x="7643" y="19729"/>
                  </a:lnTo>
                  <a:lnTo>
                    <a:pt x="8474" y="19729"/>
                  </a:lnTo>
                  <a:lnTo>
                    <a:pt x="8474" y="20069"/>
                  </a:lnTo>
                  <a:lnTo>
                    <a:pt x="8474" y="21260"/>
                  </a:lnTo>
                  <a:lnTo>
                    <a:pt x="8474" y="21600"/>
                  </a:lnTo>
                  <a:lnTo>
                    <a:pt x="8474" y="19729"/>
                  </a:lnTo>
                  <a:lnTo>
                    <a:pt x="9305" y="19729"/>
                  </a:lnTo>
                  <a:lnTo>
                    <a:pt x="9305" y="20069"/>
                  </a:lnTo>
                  <a:lnTo>
                    <a:pt x="9305" y="21260"/>
                  </a:lnTo>
                  <a:lnTo>
                    <a:pt x="9305" y="21600"/>
                  </a:lnTo>
                  <a:lnTo>
                    <a:pt x="9305" y="19729"/>
                  </a:lnTo>
                  <a:lnTo>
                    <a:pt x="10135" y="19729"/>
                  </a:lnTo>
                  <a:lnTo>
                    <a:pt x="10135" y="20069"/>
                  </a:lnTo>
                  <a:lnTo>
                    <a:pt x="10135" y="21260"/>
                  </a:lnTo>
                  <a:lnTo>
                    <a:pt x="10135" y="21600"/>
                  </a:lnTo>
                  <a:lnTo>
                    <a:pt x="10135" y="19729"/>
                  </a:lnTo>
                  <a:lnTo>
                    <a:pt x="10966" y="19729"/>
                  </a:lnTo>
                  <a:lnTo>
                    <a:pt x="10966" y="20069"/>
                  </a:lnTo>
                  <a:lnTo>
                    <a:pt x="10966" y="21260"/>
                  </a:lnTo>
                  <a:lnTo>
                    <a:pt x="10966" y="21600"/>
                  </a:lnTo>
                  <a:lnTo>
                    <a:pt x="10966" y="19729"/>
                  </a:lnTo>
                  <a:lnTo>
                    <a:pt x="11797" y="19729"/>
                  </a:lnTo>
                  <a:lnTo>
                    <a:pt x="11797" y="20069"/>
                  </a:lnTo>
                  <a:lnTo>
                    <a:pt x="11797" y="21260"/>
                  </a:lnTo>
                  <a:lnTo>
                    <a:pt x="11797" y="21600"/>
                  </a:lnTo>
                  <a:lnTo>
                    <a:pt x="11797" y="19729"/>
                  </a:lnTo>
                  <a:lnTo>
                    <a:pt x="12462" y="19729"/>
                  </a:lnTo>
                  <a:lnTo>
                    <a:pt x="12462" y="20069"/>
                  </a:lnTo>
                  <a:lnTo>
                    <a:pt x="12462" y="21260"/>
                  </a:lnTo>
                  <a:lnTo>
                    <a:pt x="12462" y="21600"/>
                  </a:lnTo>
                  <a:lnTo>
                    <a:pt x="12462" y="19729"/>
                  </a:lnTo>
                  <a:lnTo>
                    <a:pt x="13292" y="19729"/>
                  </a:lnTo>
                  <a:lnTo>
                    <a:pt x="13292" y="20069"/>
                  </a:lnTo>
                  <a:lnTo>
                    <a:pt x="13292" y="21260"/>
                  </a:lnTo>
                  <a:lnTo>
                    <a:pt x="13292" y="21600"/>
                  </a:lnTo>
                  <a:lnTo>
                    <a:pt x="13292" y="19729"/>
                  </a:lnTo>
                  <a:lnTo>
                    <a:pt x="14123" y="19729"/>
                  </a:lnTo>
                  <a:lnTo>
                    <a:pt x="14123" y="20069"/>
                  </a:lnTo>
                  <a:lnTo>
                    <a:pt x="14123" y="21260"/>
                  </a:lnTo>
                  <a:lnTo>
                    <a:pt x="14123" y="21600"/>
                  </a:lnTo>
                  <a:lnTo>
                    <a:pt x="14123" y="19729"/>
                  </a:lnTo>
                  <a:lnTo>
                    <a:pt x="14954" y="19729"/>
                  </a:lnTo>
                  <a:lnTo>
                    <a:pt x="14954" y="20069"/>
                  </a:lnTo>
                  <a:lnTo>
                    <a:pt x="14954" y="21260"/>
                  </a:lnTo>
                  <a:lnTo>
                    <a:pt x="14954" y="21600"/>
                  </a:lnTo>
                  <a:lnTo>
                    <a:pt x="14954" y="19729"/>
                  </a:lnTo>
                  <a:lnTo>
                    <a:pt x="15785" y="19729"/>
                  </a:lnTo>
                  <a:lnTo>
                    <a:pt x="15785" y="20069"/>
                  </a:lnTo>
                  <a:lnTo>
                    <a:pt x="15785" y="21260"/>
                  </a:lnTo>
                  <a:lnTo>
                    <a:pt x="15785" y="21600"/>
                  </a:lnTo>
                  <a:lnTo>
                    <a:pt x="15785" y="19729"/>
                  </a:lnTo>
                  <a:lnTo>
                    <a:pt x="16615" y="19729"/>
                  </a:lnTo>
                  <a:lnTo>
                    <a:pt x="16615" y="20069"/>
                  </a:lnTo>
                  <a:lnTo>
                    <a:pt x="16615" y="21260"/>
                  </a:lnTo>
                  <a:lnTo>
                    <a:pt x="16615" y="21600"/>
                  </a:lnTo>
                  <a:lnTo>
                    <a:pt x="16615" y="19729"/>
                  </a:lnTo>
                  <a:lnTo>
                    <a:pt x="17446" y="19729"/>
                  </a:lnTo>
                  <a:lnTo>
                    <a:pt x="17446" y="20069"/>
                  </a:lnTo>
                  <a:lnTo>
                    <a:pt x="17446" y="21260"/>
                  </a:lnTo>
                  <a:lnTo>
                    <a:pt x="17446" y="21600"/>
                  </a:lnTo>
                  <a:lnTo>
                    <a:pt x="17446" y="19729"/>
                  </a:lnTo>
                  <a:lnTo>
                    <a:pt x="18277" y="19729"/>
                  </a:lnTo>
                  <a:lnTo>
                    <a:pt x="18277" y="20069"/>
                  </a:lnTo>
                  <a:lnTo>
                    <a:pt x="18277" y="21260"/>
                  </a:lnTo>
                  <a:lnTo>
                    <a:pt x="18277" y="21600"/>
                  </a:lnTo>
                  <a:lnTo>
                    <a:pt x="18277" y="19729"/>
                  </a:lnTo>
                  <a:lnTo>
                    <a:pt x="19108" y="19729"/>
                  </a:lnTo>
                  <a:lnTo>
                    <a:pt x="19108" y="20069"/>
                  </a:lnTo>
                  <a:lnTo>
                    <a:pt x="19108" y="21260"/>
                  </a:lnTo>
                  <a:lnTo>
                    <a:pt x="19108" y="21600"/>
                  </a:lnTo>
                  <a:lnTo>
                    <a:pt x="19108" y="19729"/>
                  </a:lnTo>
                  <a:lnTo>
                    <a:pt x="19938" y="19729"/>
                  </a:lnTo>
                  <a:lnTo>
                    <a:pt x="19938" y="20069"/>
                  </a:lnTo>
                  <a:lnTo>
                    <a:pt x="19938" y="21260"/>
                  </a:lnTo>
                  <a:lnTo>
                    <a:pt x="19938" y="21600"/>
                  </a:lnTo>
                  <a:lnTo>
                    <a:pt x="19938" y="19729"/>
                  </a:lnTo>
                  <a:moveTo>
                    <a:pt x="1495" y="1531"/>
                  </a:moveTo>
                  <a:lnTo>
                    <a:pt x="5982" y="1531"/>
                  </a:lnTo>
                  <a:lnTo>
                    <a:pt x="5982" y="18539"/>
                  </a:lnTo>
                  <a:lnTo>
                    <a:pt x="1495" y="18539"/>
                  </a:lnTo>
                  <a:lnTo>
                    <a:pt x="1495" y="1531"/>
                  </a:lnTo>
                  <a:moveTo>
                    <a:pt x="7311" y="1531"/>
                  </a:moveTo>
                  <a:lnTo>
                    <a:pt x="7975" y="1531"/>
                  </a:lnTo>
                  <a:lnTo>
                    <a:pt x="7975" y="8334"/>
                  </a:lnTo>
                  <a:lnTo>
                    <a:pt x="7311" y="8334"/>
                  </a:lnTo>
                  <a:lnTo>
                    <a:pt x="7311" y="1531"/>
                  </a:lnTo>
                  <a:moveTo>
                    <a:pt x="7145" y="9865"/>
                  </a:moveTo>
                  <a:lnTo>
                    <a:pt x="8142" y="9865"/>
                  </a:lnTo>
                  <a:lnTo>
                    <a:pt x="8142" y="10715"/>
                  </a:lnTo>
                  <a:lnTo>
                    <a:pt x="7145" y="10715"/>
                  </a:lnTo>
                  <a:lnTo>
                    <a:pt x="7145" y="9865"/>
                  </a:lnTo>
                  <a:moveTo>
                    <a:pt x="8972" y="1531"/>
                  </a:moveTo>
                  <a:lnTo>
                    <a:pt x="12462" y="1531"/>
                  </a:lnTo>
                  <a:lnTo>
                    <a:pt x="12462" y="5443"/>
                  </a:lnTo>
                  <a:lnTo>
                    <a:pt x="8972" y="5443"/>
                  </a:lnTo>
                  <a:lnTo>
                    <a:pt x="8972" y="1531"/>
                  </a:lnTo>
                  <a:moveTo>
                    <a:pt x="13625" y="1531"/>
                  </a:moveTo>
                  <a:lnTo>
                    <a:pt x="20271" y="1531"/>
                  </a:lnTo>
                  <a:lnTo>
                    <a:pt x="20271" y="5443"/>
                  </a:lnTo>
                  <a:lnTo>
                    <a:pt x="13625" y="5443"/>
                  </a:lnTo>
                  <a:lnTo>
                    <a:pt x="13625" y="1531"/>
                  </a:lnTo>
                  <a:moveTo>
                    <a:pt x="18609" y="6463"/>
                  </a:moveTo>
                  <a:lnTo>
                    <a:pt x="20437" y="6463"/>
                  </a:lnTo>
                  <a:lnTo>
                    <a:pt x="20437" y="10885"/>
                  </a:lnTo>
                  <a:lnTo>
                    <a:pt x="18609" y="10885"/>
                  </a:lnTo>
                  <a:lnTo>
                    <a:pt x="18609" y="6463"/>
                  </a:lnTo>
                </a:path>
              </a:pathLst>
            </a:custGeom>
            <a:solidFill>
              <a:srgbClr val="F5F1F1"/>
            </a:solidFill>
            <a:ln w="9525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625" name="Gruppo 599">
            <a:extLst>
              <a:ext uri="{FF2B5EF4-FFF2-40B4-BE49-F238E27FC236}">
                <a16:creationId xmlns:a16="http://schemas.microsoft.com/office/drawing/2014/main" id="{03C1F2D0-2E81-3EA8-BE9A-54E56733A919}"/>
              </a:ext>
            </a:extLst>
          </p:cNvPr>
          <p:cNvGrpSpPr/>
          <p:nvPr/>
        </p:nvGrpSpPr>
        <p:grpSpPr>
          <a:xfrm>
            <a:off x="4186926" y="5417393"/>
            <a:ext cx="1640338" cy="882048"/>
            <a:chOff x="10393605" y="4306849"/>
            <a:chExt cx="907197" cy="487821"/>
          </a:xfrm>
        </p:grpSpPr>
        <p:sp>
          <p:nvSpPr>
            <p:cNvPr id="626" name="Text Box 169">
              <a:extLst>
                <a:ext uri="{FF2B5EF4-FFF2-40B4-BE49-F238E27FC236}">
                  <a16:creationId xmlns:a16="http://schemas.microsoft.com/office/drawing/2014/main" id="{50A3BC68-1E52-A14B-188D-69BD63BDD2B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393605" y="4657290"/>
              <a:ext cx="907197" cy="1373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0000" tIns="46800" rIns="90000" bIns="46800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66CC00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SzPct val="7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it-IT" sz="1000" b="1"/>
                <a:t>server_1_2_2</a:t>
              </a:r>
            </a:p>
          </p:txBody>
        </p:sp>
        <p:sp>
          <p:nvSpPr>
            <p:cNvPr id="627" name="AutoShape 171">
              <a:extLst>
                <a:ext uri="{FF2B5EF4-FFF2-40B4-BE49-F238E27FC236}">
                  <a16:creationId xmlns:a16="http://schemas.microsoft.com/office/drawing/2014/main" id="{5A9FCBCA-1552-DDC6-9C7C-C6C5C81C76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91757" y="4306849"/>
              <a:ext cx="378624" cy="350441"/>
            </a:xfrm>
            <a:prstGeom prst="cube">
              <a:avLst>
                <a:gd name="adj" fmla="val 15116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66CC00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SzPct val="7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it-IT" altLang="it-IT" sz="1800">
                <a:latin typeface="Arial" panose="020B0604020202020204" pitchFamily="34" charset="0"/>
              </a:endParaRPr>
            </a:p>
          </p:txBody>
        </p:sp>
        <p:sp>
          <p:nvSpPr>
            <p:cNvPr id="628" name="mainfrm">
              <a:extLst>
                <a:ext uri="{FF2B5EF4-FFF2-40B4-BE49-F238E27FC236}">
                  <a16:creationId xmlns:a16="http://schemas.microsoft.com/office/drawing/2014/main" id="{DEE7DBE9-B6FD-AB19-F180-35B2616C311D}"/>
                </a:ext>
              </a:extLst>
            </p:cNvPr>
            <p:cNvSpPr>
              <a:spLocks noEditPoints="1" noChangeArrowheads="1"/>
            </p:cNvSpPr>
            <p:nvPr/>
          </p:nvSpPr>
          <p:spPr bwMode="auto">
            <a:xfrm>
              <a:off x="10691757" y="4360763"/>
              <a:ext cx="324710" cy="296527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326 w 21600"/>
                <a:gd name="T25" fmla="*/ 22180 h 21600"/>
                <a:gd name="T26" fmla="*/ 21559 w 21600"/>
                <a:gd name="T27" fmla="*/ 27893 h 2160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1600" h="21600" extrusionOk="0">
                  <a:moveTo>
                    <a:pt x="21600" y="10885"/>
                  </a:moveTo>
                  <a:lnTo>
                    <a:pt x="21600" y="0"/>
                  </a:lnTo>
                  <a:lnTo>
                    <a:pt x="10634" y="0"/>
                  </a:lnTo>
                  <a:lnTo>
                    <a:pt x="0" y="0"/>
                  </a:lnTo>
                  <a:lnTo>
                    <a:pt x="0" y="10885"/>
                  </a:lnTo>
                  <a:lnTo>
                    <a:pt x="0" y="19729"/>
                  </a:lnTo>
                  <a:lnTo>
                    <a:pt x="1163" y="19729"/>
                  </a:lnTo>
                  <a:lnTo>
                    <a:pt x="1163" y="21600"/>
                  </a:lnTo>
                  <a:lnTo>
                    <a:pt x="10800" y="21600"/>
                  </a:lnTo>
                  <a:lnTo>
                    <a:pt x="20603" y="21600"/>
                  </a:lnTo>
                  <a:lnTo>
                    <a:pt x="20603" y="19729"/>
                  </a:lnTo>
                  <a:lnTo>
                    <a:pt x="21600" y="19729"/>
                  </a:lnTo>
                  <a:lnTo>
                    <a:pt x="21600" y="10885"/>
                  </a:lnTo>
                  <a:close/>
                </a:path>
                <a:path w="21600" h="21600" extrusionOk="0">
                  <a:moveTo>
                    <a:pt x="1163" y="19729"/>
                  </a:moveTo>
                  <a:lnTo>
                    <a:pt x="4320" y="19729"/>
                  </a:lnTo>
                  <a:lnTo>
                    <a:pt x="16449" y="19729"/>
                  </a:lnTo>
                  <a:lnTo>
                    <a:pt x="20603" y="19729"/>
                  </a:lnTo>
                  <a:lnTo>
                    <a:pt x="1163" y="19729"/>
                  </a:lnTo>
                  <a:moveTo>
                    <a:pt x="1495" y="2381"/>
                  </a:moveTo>
                  <a:lnTo>
                    <a:pt x="2160" y="2381"/>
                  </a:lnTo>
                  <a:lnTo>
                    <a:pt x="4985" y="2381"/>
                  </a:lnTo>
                  <a:lnTo>
                    <a:pt x="5982" y="2381"/>
                  </a:lnTo>
                  <a:lnTo>
                    <a:pt x="1495" y="2381"/>
                  </a:lnTo>
                  <a:lnTo>
                    <a:pt x="1495" y="3402"/>
                  </a:lnTo>
                  <a:lnTo>
                    <a:pt x="2160" y="3402"/>
                  </a:lnTo>
                  <a:lnTo>
                    <a:pt x="4985" y="3402"/>
                  </a:lnTo>
                  <a:lnTo>
                    <a:pt x="5982" y="3402"/>
                  </a:lnTo>
                  <a:lnTo>
                    <a:pt x="1495" y="3402"/>
                  </a:lnTo>
                  <a:lnTo>
                    <a:pt x="1495" y="4422"/>
                  </a:lnTo>
                  <a:lnTo>
                    <a:pt x="2160" y="4422"/>
                  </a:lnTo>
                  <a:lnTo>
                    <a:pt x="4985" y="4422"/>
                  </a:lnTo>
                  <a:lnTo>
                    <a:pt x="5982" y="4422"/>
                  </a:lnTo>
                  <a:lnTo>
                    <a:pt x="1495" y="4422"/>
                  </a:lnTo>
                  <a:lnTo>
                    <a:pt x="1495" y="5443"/>
                  </a:lnTo>
                  <a:lnTo>
                    <a:pt x="2160" y="5443"/>
                  </a:lnTo>
                  <a:lnTo>
                    <a:pt x="4985" y="5443"/>
                  </a:lnTo>
                  <a:lnTo>
                    <a:pt x="5982" y="5443"/>
                  </a:lnTo>
                  <a:lnTo>
                    <a:pt x="1495" y="5443"/>
                  </a:lnTo>
                  <a:lnTo>
                    <a:pt x="1495" y="6463"/>
                  </a:lnTo>
                  <a:lnTo>
                    <a:pt x="2160" y="6463"/>
                  </a:lnTo>
                  <a:lnTo>
                    <a:pt x="4985" y="6463"/>
                  </a:lnTo>
                  <a:lnTo>
                    <a:pt x="5982" y="6463"/>
                  </a:lnTo>
                  <a:lnTo>
                    <a:pt x="1495" y="6463"/>
                  </a:lnTo>
                  <a:lnTo>
                    <a:pt x="1495" y="7483"/>
                  </a:lnTo>
                  <a:lnTo>
                    <a:pt x="2160" y="7483"/>
                  </a:lnTo>
                  <a:lnTo>
                    <a:pt x="4985" y="7483"/>
                  </a:lnTo>
                  <a:lnTo>
                    <a:pt x="5982" y="7483"/>
                  </a:lnTo>
                  <a:lnTo>
                    <a:pt x="1495" y="7483"/>
                  </a:lnTo>
                  <a:lnTo>
                    <a:pt x="1495" y="8504"/>
                  </a:lnTo>
                  <a:lnTo>
                    <a:pt x="2160" y="8504"/>
                  </a:lnTo>
                  <a:lnTo>
                    <a:pt x="4985" y="8504"/>
                  </a:lnTo>
                  <a:lnTo>
                    <a:pt x="5982" y="8504"/>
                  </a:lnTo>
                  <a:lnTo>
                    <a:pt x="1495" y="8504"/>
                  </a:lnTo>
                  <a:lnTo>
                    <a:pt x="1495" y="9524"/>
                  </a:lnTo>
                  <a:lnTo>
                    <a:pt x="2160" y="9524"/>
                  </a:lnTo>
                  <a:lnTo>
                    <a:pt x="4985" y="9524"/>
                  </a:lnTo>
                  <a:lnTo>
                    <a:pt x="5982" y="9524"/>
                  </a:lnTo>
                  <a:lnTo>
                    <a:pt x="1495" y="9524"/>
                  </a:lnTo>
                  <a:lnTo>
                    <a:pt x="1495" y="10545"/>
                  </a:lnTo>
                  <a:lnTo>
                    <a:pt x="2160" y="10545"/>
                  </a:lnTo>
                  <a:lnTo>
                    <a:pt x="4985" y="10545"/>
                  </a:lnTo>
                  <a:lnTo>
                    <a:pt x="5982" y="10545"/>
                  </a:lnTo>
                  <a:lnTo>
                    <a:pt x="1495" y="10545"/>
                  </a:lnTo>
                  <a:lnTo>
                    <a:pt x="1495" y="11565"/>
                  </a:lnTo>
                  <a:lnTo>
                    <a:pt x="2160" y="11565"/>
                  </a:lnTo>
                  <a:lnTo>
                    <a:pt x="4985" y="11565"/>
                  </a:lnTo>
                  <a:lnTo>
                    <a:pt x="5982" y="11565"/>
                  </a:lnTo>
                  <a:lnTo>
                    <a:pt x="1495" y="11565"/>
                  </a:lnTo>
                  <a:lnTo>
                    <a:pt x="1495" y="12586"/>
                  </a:lnTo>
                  <a:lnTo>
                    <a:pt x="2160" y="12586"/>
                  </a:lnTo>
                  <a:lnTo>
                    <a:pt x="4985" y="12586"/>
                  </a:lnTo>
                  <a:lnTo>
                    <a:pt x="5982" y="12586"/>
                  </a:lnTo>
                  <a:lnTo>
                    <a:pt x="1495" y="12586"/>
                  </a:lnTo>
                  <a:lnTo>
                    <a:pt x="1495" y="13606"/>
                  </a:lnTo>
                  <a:lnTo>
                    <a:pt x="2160" y="13606"/>
                  </a:lnTo>
                  <a:lnTo>
                    <a:pt x="4985" y="13606"/>
                  </a:lnTo>
                  <a:lnTo>
                    <a:pt x="5982" y="13606"/>
                  </a:lnTo>
                  <a:lnTo>
                    <a:pt x="1495" y="13606"/>
                  </a:lnTo>
                  <a:lnTo>
                    <a:pt x="1495" y="14627"/>
                  </a:lnTo>
                  <a:lnTo>
                    <a:pt x="2160" y="14627"/>
                  </a:lnTo>
                  <a:lnTo>
                    <a:pt x="4985" y="14627"/>
                  </a:lnTo>
                  <a:lnTo>
                    <a:pt x="5982" y="14627"/>
                  </a:lnTo>
                  <a:lnTo>
                    <a:pt x="1495" y="14627"/>
                  </a:lnTo>
                  <a:lnTo>
                    <a:pt x="1495" y="15647"/>
                  </a:lnTo>
                  <a:lnTo>
                    <a:pt x="2160" y="15647"/>
                  </a:lnTo>
                  <a:lnTo>
                    <a:pt x="4985" y="15647"/>
                  </a:lnTo>
                  <a:lnTo>
                    <a:pt x="5982" y="15647"/>
                  </a:lnTo>
                  <a:lnTo>
                    <a:pt x="1495" y="15647"/>
                  </a:lnTo>
                  <a:lnTo>
                    <a:pt x="1495" y="16668"/>
                  </a:lnTo>
                  <a:lnTo>
                    <a:pt x="2160" y="16668"/>
                  </a:lnTo>
                  <a:lnTo>
                    <a:pt x="4985" y="16668"/>
                  </a:lnTo>
                  <a:lnTo>
                    <a:pt x="5982" y="16668"/>
                  </a:lnTo>
                  <a:lnTo>
                    <a:pt x="1495" y="16668"/>
                  </a:lnTo>
                  <a:lnTo>
                    <a:pt x="1495" y="17688"/>
                  </a:lnTo>
                  <a:lnTo>
                    <a:pt x="2160" y="17688"/>
                  </a:lnTo>
                  <a:lnTo>
                    <a:pt x="4985" y="17688"/>
                  </a:lnTo>
                  <a:lnTo>
                    <a:pt x="5982" y="17688"/>
                  </a:lnTo>
                  <a:lnTo>
                    <a:pt x="1495" y="17688"/>
                  </a:lnTo>
                  <a:moveTo>
                    <a:pt x="1994" y="19729"/>
                  </a:moveTo>
                  <a:lnTo>
                    <a:pt x="1994" y="20069"/>
                  </a:lnTo>
                  <a:lnTo>
                    <a:pt x="1994" y="21260"/>
                  </a:lnTo>
                  <a:lnTo>
                    <a:pt x="1994" y="21600"/>
                  </a:lnTo>
                  <a:lnTo>
                    <a:pt x="1994" y="19729"/>
                  </a:lnTo>
                  <a:lnTo>
                    <a:pt x="2658" y="19729"/>
                  </a:lnTo>
                  <a:lnTo>
                    <a:pt x="2658" y="20069"/>
                  </a:lnTo>
                  <a:lnTo>
                    <a:pt x="2658" y="21260"/>
                  </a:lnTo>
                  <a:lnTo>
                    <a:pt x="2658" y="21600"/>
                  </a:lnTo>
                  <a:lnTo>
                    <a:pt x="2658" y="19729"/>
                  </a:lnTo>
                  <a:lnTo>
                    <a:pt x="3489" y="19729"/>
                  </a:lnTo>
                  <a:lnTo>
                    <a:pt x="3489" y="20069"/>
                  </a:lnTo>
                  <a:lnTo>
                    <a:pt x="3489" y="21260"/>
                  </a:lnTo>
                  <a:lnTo>
                    <a:pt x="3489" y="21600"/>
                  </a:lnTo>
                  <a:lnTo>
                    <a:pt x="3489" y="19729"/>
                  </a:lnTo>
                  <a:lnTo>
                    <a:pt x="4320" y="19729"/>
                  </a:lnTo>
                  <a:lnTo>
                    <a:pt x="4320" y="20069"/>
                  </a:lnTo>
                  <a:lnTo>
                    <a:pt x="4320" y="21260"/>
                  </a:lnTo>
                  <a:lnTo>
                    <a:pt x="4320" y="21600"/>
                  </a:lnTo>
                  <a:lnTo>
                    <a:pt x="4320" y="19729"/>
                  </a:lnTo>
                  <a:lnTo>
                    <a:pt x="5151" y="19729"/>
                  </a:lnTo>
                  <a:lnTo>
                    <a:pt x="5151" y="20069"/>
                  </a:lnTo>
                  <a:lnTo>
                    <a:pt x="5151" y="21260"/>
                  </a:lnTo>
                  <a:lnTo>
                    <a:pt x="5151" y="21600"/>
                  </a:lnTo>
                  <a:lnTo>
                    <a:pt x="5151" y="19729"/>
                  </a:lnTo>
                  <a:lnTo>
                    <a:pt x="5982" y="19729"/>
                  </a:lnTo>
                  <a:lnTo>
                    <a:pt x="5982" y="20069"/>
                  </a:lnTo>
                  <a:lnTo>
                    <a:pt x="5982" y="21260"/>
                  </a:lnTo>
                  <a:lnTo>
                    <a:pt x="5982" y="21600"/>
                  </a:lnTo>
                  <a:lnTo>
                    <a:pt x="5982" y="19729"/>
                  </a:lnTo>
                  <a:lnTo>
                    <a:pt x="6812" y="19729"/>
                  </a:lnTo>
                  <a:lnTo>
                    <a:pt x="6812" y="20069"/>
                  </a:lnTo>
                  <a:lnTo>
                    <a:pt x="6812" y="21260"/>
                  </a:lnTo>
                  <a:lnTo>
                    <a:pt x="6812" y="21600"/>
                  </a:lnTo>
                  <a:lnTo>
                    <a:pt x="6812" y="19729"/>
                  </a:lnTo>
                  <a:lnTo>
                    <a:pt x="7643" y="19729"/>
                  </a:lnTo>
                  <a:lnTo>
                    <a:pt x="7643" y="20069"/>
                  </a:lnTo>
                  <a:lnTo>
                    <a:pt x="7643" y="21260"/>
                  </a:lnTo>
                  <a:lnTo>
                    <a:pt x="7643" y="21600"/>
                  </a:lnTo>
                  <a:lnTo>
                    <a:pt x="7643" y="19729"/>
                  </a:lnTo>
                  <a:lnTo>
                    <a:pt x="8474" y="19729"/>
                  </a:lnTo>
                  <a:lnTo>
                    <a:pt x="8474" y="20069"/>
                  </a:lnTo>
                  <a:lnTo>
                    <a:pt x="8474" y="21260"/>
                  </a:lnTo>
                  <a:lnTo>
                    <a:pt x="8474" y="21600"/>
                  </a:lnTo>
                  <a:lnTo>
                    <a:pt x="8474" y="19729"/>
                  </a:lnTo>
                  <a:lnTo>
                    <a:pt x="9305" y="19729"/>
                  </a:lnTo>
                  <a:lnTo>
                    <a:pt x="9305" y="20069"/>
                  </a:lnTo>
                  <a:lnTo>
                    <a:pt x="9305" y="21260"/>
                  </a:lnTo>
                  <a:lnTo>
                    <a:pt x="9305" y="21600"/>
                  </a:lnTo>
                  <a:lnTo>
                    <a:pt x="9305" y="19729"/>
                  </a:lnTo>
                  <a:lnTo>
                    <a:pt x="10135" y="19729"/>
                  </a:lnTo>
                  <a:lnTo>
                    <a:pt x="10135" y="20069"/>
                  </a:lnTo>
                  <a:lnTo>
                    <a:pt x="10135" y="21260"/>
                  </a:lnTo>
                  <a:lnTo>
                    <a:pt x="10135" y="21600"/>
                  </a:lnTo>
                  <a:lnTo>
                    <a:pt x="10135" y="19729"/>
                  </a:lnTo>
                  <a:lnTo>
                    <a:pt x="10966" y="19729"/>
                  </a:lnTo>
                  <a:lnTo>
                    <a:pt x="10966" y="20069"/>
                  </a:lnTo>
                  <a:lnTo>
                    <a:pt x="10966" y="21260"/>
                  </a:lnTo>
                  <a:lnTo>
                    <a:pt x="10966" y="21600"/>
                  </a:lnTo>
                  <a:lnTo>
                    <a:pt x="10966" y="19729"/>
                  </a:lnTo>
                  <a:lnTo>
                    <a:pt x="11797" y="19729"/>
                  </a:lnTo>
                  <a:lnTo>
                    <a:pt x="11797" y="20069"/>
                  </a:lnTo>
                  <a:lnTo>
                    <a:pt x="11797" y="21260"/>
                  </a:lnTo>
                  <a:lnTo>
                    <a:pt x="11797" y="21600"/>
                  </a:lnTo>
                  <a:lnTo>
                    <a:pt x="11797" y="19729"/>
                  </a:lnTo>
                  <a:lnTo>
                    <a:pt x="12462" y="19729"/>
                  </a:lnTo>
                  <a:lnTo>
                    <a:pt x="12462" y="20069"/>
                  </a:lnTo>
                  <a:lnTo>
                    <a:pt x="12462" y="21260"/>
                  </a:lnTo>
                  <a:lnTo>
                    <a:pt x="12462" y="21600"/>
                  </a:lnTo>
                  <a:lnTo>
                    <a:pt x="12462" y="19729"/>
                  </a:lnTo>
                  <a:lnTo>
                    <a:pt x="13292" y="19729"/>
                  </a:lnTo>
                  <a:lnTo>
                    <a:pt x="13292" y="20069"/>
                  </a:lnTo>
                  <a:lnTo>
                    <a:pt x="13292" y="21260"/>
                  </a:lnTo>
                  <a:lnTo>
                    <a:pt x="13292" y="21600"/>
                  </a:lnTo>
                  <a:lnTo>
                    <a:pt x="13292" y="19729"/>
                  </a:lnTo>
                  <a:lnTo>
                    <a:pt x="14123" y="19729"/>
                  </a:lnTo>
                  <a:lnTo>
                    <a:pt x="14123" y="20069"/>
                  </a:lnTo>
                  <a:lnTo>
                    <a:pt x="14123" y="21260"/>
                  </a:lnTo>
                  <a:lnTo>
                    <a:pt x="14123" y="21600"/>
                  </a:lnTo>
                  <a:lnTo>
                    <a:pt x="14123" y="19729"/>
                  </a:lnTo>
                  <a:lnTo>
                    <a:pt x="14954" y="19729"/>
                  </a:lnTo>
                  <a:lnTo>
                    <a:pt x="14954" y="20069"/>
                  </a:lnTo>
                  <a:lnTo>
                    <a:pt x="14954" y="21260"/>
                  </a:lnTo>
                  <a:lnTo>
                    <a:pt x="14954" y="21600"/>
                  </a:lnTo>
                  <a:lnTo>
                    <a:pt x="14954" y="19729"/>
                  </a:lnTo>
                  <a:lnTo>
                    <a:pt x="15785" y="19729"/>
                  </a:lnTo>
                  <a:lnTo>
                    <a:pt x="15785" y="20069"/>
                  </a:lnTo>
                  <a:lnTo>
                    <a:pt x="15785" y="21260"/>
                  </a:lnTo>
                  <a:lnTo>
                    <a:pt x="15785" y="21600"/>
                  </a:lnTo>
                  <a:lnTo>
                    <a:pt x="15785" y="19729"/>
                  </a:lnTo>
                  <a:lnTo>
                    <a:pt x="16615" y="19729"/>
                  </a:lnTo>
                  <a:lnTo>
                    <a:pt x="16615" y="20069"/>
                  </a:lnTo>
                  <a:lnTo>
                    <a:pt x="16615" y="21260"/>
                  </a:lnTo>
                  <a:lnTo>
                    <a:pt x="16615" y="21600"/>
                  </a:lnTo>
                  <a:lnTo>
                    <a:pt x="16615" y="19729"/>
                  </a:lnTo>
                  <a:lnTo>
                    <a:pt x="17446" y="19729"/>
                  </a:lnTo>
                  <a:lnTo>
                    <a:pt x="17446" y="20069"/>
                  </a:lnTo>
                  <a:lnTo>
                    <a:pt x="17446" y="21260"/>
                  </a:lnTo>
                  <a:lnTo>
                    <a:pt x="17446" y="21600"/>
                  </a:lnTo>
                  <a:lnTo>
                    <a:pt x="17446" y="19729"/>
                  </a:lnTo>
                  <a:lnTo>
                    <a:pt x="18277" y="19729"/>
                  </a:lnTo>
                  <a:lnTo>
                    <a:pt x="18277" y="20069"/>
                  </a:lnTo>
                  <a:lnTo>
                    <a:pt x="18277" y="21260"/>
                  </a:lnTo>
                  <a:lnTo>
                    <a:pt x="18277" y="21600"/>
                  </a:lnTo>
                  <a:lnTo>
                    <a:pt x="18277" y="19729"/>
                  </a:lnTo>
                  <a:lnTo>
                    <a:pt x="19108" y="19729"/>
                  </a:lnTo>
                  <a:lnTo>
                    <a:pt x="19108" y="20069"/>
                  </a:lnTo>
                  <a:lnTo>
                    <a:pt x="19108" y="21260"/>
                  </a:lnTo>
                  <a:lnTo>
                    <a:pt x="19108" y="21600"/>
                  </a:lnTo>
                  <a:lnTo>
                    <a:pt x="19108" y="19729"/>
                  </a:lnTo>
                  <a:lnTo>
                    <a:pt x="19938" y="19729"/>
                  </a:lnTo>
                  <a:lnTo>
                    <a:pt x="19938" y="20069"/>
                  </a:lnTo>
                  <a:lnTo>
                    <a:pt x="19938" y="21260"/>
                  </a:lnTo>
                  <a:lnTo>
                    <a:pt x="19938" y="21600"/>
                  </a:lnTo>
                  <a:lnTo>
                    <a:pt x="19938" y="19729"/>
                  </a:lnTo>
                  <a:moveTo>
                    <a:pt x="1495" y="1531"/>
                  </a:moveTo>
                  <a:lnTo>
                    <a:pt x="5982" y="1531"/>
                  </a:lnTo>
                  <a:lnTo>
                    <a:pt x="5982" y="18539"/>
                  </a:lnTo>
                  <a:lnTo>
                    <a:pt x="1495" y="18539"/>
                  </a:lnTo>
                  <a:lnTo>
                    <a:pt x="1495" y="1531"/>
                  </a:lnTo>
                  <a:moveTo>
                    <a:pt x="7311" y="1531"/>
                  </a:moveTo>
                  <a:lnTo>
                    <a:pt x="7975" y="1531"/>
                  </a:lnTo>
                  <a:lnTo>
                    <a:pt x="7975" y="8334"/>
                  </a:lnTo>
                  <a:lnTo>
                    <a:pt x="7311" y="8334"/>
                  </a:lnTo>
                  <a:lnTo>
                    <a:pt x="7311" y="1531"/>
                  </a:lnTo>
                  <a:moveTo>
                    <a:pt x="7145" y="9865"/>
                  </a:moveTo>
                  <a:lnTo>
                    <a:pt x="8142" y="9865"/>
                  </a:lnTo>
                  <a:lnTo>
                    <a:pt x="8142" y="10715"/>
                  </a:lnTo>
                  <a:lnTo>
                    <a:pt x="7145" y="10715"/>
                  </a:lnTo>
                  <a:lnTo>
                    <a:pt x="7145" y="9865"/>
                  </a:lnTo>
                  <a:moveTo>
                    <a:pt x="8972" y="1531"/>
                  </a:moveTo>
                  <a:lnTo>
                    <a:pt x="12462" y="1531"/>
                  </a:lnTo>
                  <a:lnTo>
                    <a:pt x="12462" y="5443"/>
                  </a:lnTo>
                  <a:lnTo>
                    <a:pt x="8972" y="5443"/>
                  </a:lnTo>
                  <a:lnTo>
                    <a:pt x="8972" y="1531"/>
                  </a:lnTo>
                  <a:moveTo>
                    <a:pt x="13625" y="1531"/>
                  </a:moveTo>
                  <a:lnTo>
                    <a:pt x="20271" y="1531"/>
                  </a:lnTo>
                  <a:lnTo>
                    <a:pt x="20271" y="5443"/>
                  </a:lnTo>
                  <a:lnTo>
                    <a:pt x="13625" y="5443"/>
                  </a:lnTo>
                  <a:lnTo>
                    <a:pt x="13625" y="1531"/>
                  </a:lnTo>
                  <a:moveTo>
                    <a:pt x="18609" y="6463"/>
                  </a:moveTo>
                  <a:lnTo>
                    <a:pt x="20437" y="6463"/>
                  </a:lnTo>
                  <a:lnTo>
                    <a:pt x="20437" y="10885"/>
                  </a:lnTo>
                  <a:lnTo>
                    <a:pt x="18609" y="10885"/>
                  </a:lnTo>
                  <a:lnTo>
                    <a:pt x="18609" y="6463"/>
                  </a:lnTo>
                </a:path>
              </a:pathLst>
            </a:custGeom>
            <a:solidFill>
              <a:srgbClr val="F5F1F1"/>
            </a:solidFill>
            <a:ln w="9525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18" name="Line 71">
            <a:extLst>
              <a:ext uri="{FF2B5EF4-FFF2-40B4-BE49-F238E27FC236}">
                <a16:creationId xmlns:a16="http://schemas.microsoft.com/office/drawing/2014/main" id="{296A42FB-6F19-9932-BD16-57281181629D}"/>
              </a:ext>
            </a:extLst>
          </p:cNvPr>
          <p:cNvSpPr>
            <a:spLocks noChangeShapeType="1"/>
          </p:cNvSpPr>
          <p:nvPr/>
        </p:nvSpPr>
        <p:spPr bwMode="auto">
          <a:xfrm rot="16200000" flipH="1">
            <a:off x="4446102" y="4769159"/>
            <a:ext cx="643271" cy="64720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endParaRPr lang="en-GB"/>
          </a:p>
        </p:txBody>
      </p:sp>
      <p:sp>
        <p:nvSpPr>
          <p:cNvPr id="20" name="Line 72">
            <a:extLst>
              <a:ext uri="{FF2B5EF4-FFF2-40B4-BE49-F238E27FC236}">
                <a16:creationId xmlns:a16="http://schemas.microsoft.com/office/drawing/2014/main" id="{19DEC853-AC98-68B7-22AC-6FED1660E192}"/>
              </a:ext>
            </a:extLst>
          </p:cNvPr>
          <p:cNvSpPr>
            <a:spLocks noChangeShapeType="1"/>
          </p:cNvSpPr>
          <p:nvPr/>
        </p:nvSpPr>
        <p:spPr bwMode="auto">
          <a:xfrm rot="16200000" flipH="1" flipV="1">
            <a:off x="3906612" y="4871860"/>
            <a:ext cx="630249" cy="444797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endParaRPr lang="en-GB"/>
          </a:p>
        </p:txBody>
      </p:sp>
      <p:sp>
        <p:nvSpPr>
          <p:cNvPr id="21" name="Line 71">
            <a:extLst>
              <a:ext uri="{FF2B5EF4-FFF2-40B4-BE49-F238E27FC236}">
                <a16:creationId xmlns:a16="http://schemas.microsoft.com/office/drawing/2014/main" id="{1B0E2059-F811-5947-51A3-57A8E34E1A02}"/>
              </a:ext>
            </a:extLst>
          </p:cNvPr>
          <p:cNvSpPr>
            <a:spLocks noChangeShapeType="1"/>
          </p:cNvSpPr>
          <p:nvPr/>
        </p:nvSpPr>
        <p:spPr bwMode="auto">
          <a:xfrm rot="16200000" flipH="1">
            <a:off x="8310291" y="4771335"/>
            <a:ext cx="658626" cy="631371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endParaRPr lang="en-GB"/>
          </a:p>
        </p:txBody>
      </p:sp>
      <p:sp>
        <p:nvSpPr>
          <p:cNvPr id="22" name="Line 72">
            <a:extLst>
              <a:ext uri="{FF2B5EF4-FFF2-40B4-BE49-F238E27FC236}">
                <a16:creationId xmlns:a16="http://schemas.microsoft.com/office/drawing/2014/main" id="{138A4964-08D1-D5EF-E1D2-41F683EC0C15}"/>
              </a:ext>
            </a:extLst>
          </p:cNvPr>
          <p:cNvSpPr>
            <a:spLocks noChangeShapeType="1"/>
          </p:cNvSpPr>
          <p:nvPr/>
        </p:nvSpPr>
        <p:spPr bwMode="auto">
          <a:xfrm rot="16200000" flipH="1" flipV="1">
            <a:off x="7752974" y="4840316"/>
            <a:ext cx="647323" cy="484482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endParaRPr lang="en-GB"/>
          </a:p>
        </p:txBody>
      </p:sp>
      <p:grpSp>
        <p:nvGrpSpPr>
          <p:cNvPr id="23" name="Gruppo 599">
            <a:extLst>
              <a:ext uri="{FF2B5EF4-FFF2-40B4-BE49-F238E27FC236}">
                <a16:creationId xmlns:a16="http://schemas.microsoft.com/office/drawing/2014/main" id="{F996890D-6E73-0073-C70E-DD1EF5787943}"/>
              </a:ext>
            </a:extLst>
          </p:cNvPr>
          <p:cNvGrpSpPr/>
          <p:nvPr/>
        </p:nvGrpSpPr>
        <p:grpSpPr>
          <a:xfrm>
            <a:off x="6904198" y="5414225"/>
            <a:ext cx="1640338" cy="882048"/>
            <a:chOff x="10393605" y="4306849"/>
            <a:chExt cx="907197" cy="487821"/>
          </a:xfrm>
        </p:grpSpPr>
        <p:sp>
          <p:nvSpPr>
            <p:cNvPr id="34" name="Text Box 169">
              <a:extLst>
                <a:ext uri="{FF2B5EF4-FFF2-40B4-BE49-F238E27FC236}">
                  <a16:creationId xmlns:a16="http://schemas.microsoft.com/office/drawing/2014/main" id="{C8B970AA-9688-921D-8EB8-DA552B13C0D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393605" y="4657290"/>
              <a:ext cx="907197" cy="1373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0000" tIns="46800" rIns="90000" bIns="46800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66CC00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SzPct val="7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it-IT" sz="1000" b="1"/>
                <a:t>server_2_1_1</a:t>
              </a:r>
            </a:p>
          </p:txBody>
        </p:sp>
        <p:sp>
          <p:nvSpPr>
            <p:cNvPr id="35" name="AutoShape 171">
              <a:extLst>
                <a:ext uri="{FF2B5EF4-FFF2-40B4-BE49-F238E27FC236}">
                  <a16:creationId xmlns:a16="http://schemas.microsoft.com/office/drawing/2014/main" id="{9F89066E-6A59-4A69-2A34-15AF0E9252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91757" y="4306849"/>
              <a:ext cx="378624" cy="350441"/>
            </a:xfrm>
            <a:prstGeom prst="cube">
              <a:avLst>
                <a:gd name="adj" fmla="val 15116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66CC00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SzPct val="7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it-IT" altLang="it-IT" sz="1800">
                <a:latin typeface="Arial" panose="020B0604020202020204" pitchFamily="34" charset="0"/>
              </a:endParaRPr>
            </a:p>
          </p:txBody>
        </p:sp>
        <p:sp>
          <p:nvSpPr>
            <p:cNvPr id="36" name="mainfrm">
              <a:extLst>
                <a:ext uri="{FF2B5EF4-FFF2-40B4-BE49-F238E27FC236}">
                  <a16:creationId xmlns:a16="http://schemas.microsoft.com/office/drawing/2014/main" id="{E0CB3544-1A5F-5272-62B7-7CEB28581CB5}"/>
                </a:ext>
              </a:extLst>
            </p:cNvPr>
            <p:cNvSpPr>
              <a:spLocks noEditPoints="1" noChangeArrowheads="1"/>
            </p:cNvSpPr>
            <p:nvPr/>
          </p:nvSpPr>
          <p:spPr bwMode="auto">
            <a:xfrm>
              <a:off x="10691757" y="4360763"/>
              <a:ext cx="324710" cy="296527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326 w 21600"/>
                <a:gd name="T25" fmla="*/ 22180 h 21600"/>
                <a:gd name="T26" fmla="*/ 21559 w 21600"/>
                <a:gd name="T27" fmla="*/ 27893 h 2160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1600" h="21600" extrusionOk="0">
                  <a:moveTo>
                    <a:pt x="21600" y="10885"/>
                  </a:moveTo>
                  <a:lnTo>
                    <a:pt x="21600" y="0"/>
                  </a:lnTo>
                  <a:lnTo>
                    <a:pt x="10634" y="0"/>
                  </a:lnTo>
                  <a:lnTo>
                    <a:pt x="0" y="0"/>
                  </a:lnTo>
                  <a:lnTo>
                    <a:pt x="0" y="10885"/>
                  </a:lnTo>
                  <a:lnTo>
                    <a:pt x="0" y="19729"/>
                  </a:lnTo>
                  <a:lnTo>
                    <a:pt x="1163" y="19729"/>
                  </a:lnTo>
                  <a:lnTo>
                    <a:pt x="1163" y="21600"/>
                  </a:lnTo>
                  <a:lnTo>
                    <a:pt x="10800" y="21600"/>
                  </a:lnTo>
                  <a:lnTo>
                    <a:pt x="20603" y="21600"/>
                  </a:lnTo>
                  <a:lnTo>
                    <a:pt x="20603" y="19729"/>
                  </a:lnTo>
                  <a:lnTo>
                    <a:pt x="21600" y="19729"/>
                  </a:lnTo>
                  <a:lnTo>
                    <a:pt x="21600" y="10885"/>
                  </a:lnTo>
                  <a:close/>
                </a:path>
                <a:path w="21600" h="21600" extrusionOk="0">
                  <a:moveTo>
                    <a:pt x="1163" y="19729"/>
                  </a:moveTo>
                  <a:lnTo>
                    <a:pt x="4320" y="19729"/>
                  </a:lnTo>
                  <a:lnTo>
                    <a:pt x="16449" y="19729"/>
                  </a:lnTo>
                  <a:lnTo>
                    <a:pt x="20603" y="19729"/>
                  </a:lnTo>
                  <a:lnTo>
                    <a:pt x="1163" y="19729"/>
                  </a:lnTo>
                  <a:moveTo>
                    <a:pt x="1495" y="2381"/>
                  </a:moveTo>
                  <a:lnTo>
                    <a:pt x="2160" y="2381"/>
                  </a:lnTo>
                  <a:lnTo>
                    <a:pt x="4985" y="2381"/>
                  </a:lnTo>
                  <a:lnTo>
                    <a:pt x="5982" y="2381"/>
                  </a:lnTo>
                  <a:lnTo>
                    <a:pt x="1495" y="2381"/>
                  </a:lnTo>
                  <a:lnTo>
                    <a:pt x="1495" y="3402"/>
                  </a:lnTo>
                  <a:lnTo>
                    <a:pt x="2160" y="3402"/>
                  </a:lnTo>
                  <a:lnTo>
                    <a:pt x="4985" y="3402"/>
                  </a:lnTo>
                  <a:lnTo>
                    <a:pt x="5982" y="3402"/>
                  </a:lnTo>
                  <a:lnTo>
                    <a:pt x="1495" y="3402"/>
                  </a:lnTo>
                  <a:lnTo>
                    <a:pt x="1495" y="4422"/>
                  </a:lnTo>
                  <a:lnTo>
                    <a:pt x="2160" y="4422"/>
                  </a:lnTo>
                  <a:lnTo>
                    <a:pt x="4985" y="4422"/>
                  </a:lnTo>
                  <a:lnTo>
                    <a:pt x="5982" y="4422"/>
                  </a:lnTo>
                  <a:lnTo>
                    <a:pt x="1495" y="4422"/>
                  </a:lnTo>
                  <a:lnTo>
                    <a:pt x="1495" y="5443"/>
                  </a:lnTo>
                  <a:lnTo>
                    <a:pt x="2160" y="5443"/>
                  </a:lnTo>
                  <a:lnTo>
                    <a:pt x="4985" y="5443"/>
                  </a:lnTo>
                  <a:lnTo>
                    <a:pt x="5982" y="5443"/>
                  </a:lnTo>
                  <a:lnTo>
                    <a:pt x="1495" y="5443"/>
                  </a:lnTo>
                  <a:lnTo>
                    <a:pt x="1495" y="6463"/>
                  </a:lnTo>
                  <a:lnTo>
                    <a:pt x="2160" y="6463"/>
                  </a:lnTo>
                  <a:lnTo>
                    <a:pt x="4985" y="6463"/>
                  </a:lnTo>
                  <a:lnTo>
                    <a:pt x="5982" y="6463"/>
                  </a:lnTo>
                  <a:lnTo>
                    <a:pt x="1495" y="6463"/>
                  </a:lnTo>
                  <a:lnTo>
                    <a:pt x="1495" y="7483"/>
                  </a:lnTo>
                  <a:lnTo>
                    <a:pt x="2160" y="7483"/>
                  </a:lnTo>
                  <a:lnTo>
                    <a:pt x="4985" y="7483"/>
                  </a:lnTo>
                  <a:lnTo>
                    <a:pt x="5982" y="7483"/>
                  </a:lnTo>
                  <a:lnTo>
                    <a:pt x="1495" y="7483"/>
                  </a:lnTo>
                  <a:lnTo>
                    <a:pt x="1495" y="8504"/>
                  </a:lnTo>
                  <a:lnTo>
                    <a:pt x="2160" y="8504"/>
                  </a:lnTo>
                  <a:lnTo>
                    <a:pt x="4985" y="8504"/>
                  </a:lnTo>
                  <a:lnTo>
                    <a:pt x="5982" y="8504"/>
                  </a:lnTo>
                  <a:lnTo>
                    <a:pt x="1495" y="8504"/>
                  </a:lnTo>
                  <a:lnTo>
                    <a:pt x="1495" y="9524"/>
                  </a:lnTo>
                  <a:lnTo>
                    <a:pt x="2160" y="9524"/>
                  </a:lnTo>
                  <a:lnTo>
                    <a:pt x="4985" y="9524"/>
                  </a:lnTo>
                  <a:lnTo>
                    <a:pt x="5982" y="9524"/>
                  </a:lnTo>
                  <a:lnTo>
                    <a:pt x="1495" y="9524"/>
                  </a:lnTo>
                  <a:lnTo>
                    <a:pt x="1495" y="10545"/>
                  </a:lnTo>
                  <a:lnTo>
                    <a:pt x="2160" y="10545"/>
                  </a:lnTo>
                  <a:lnTo>
                    <a:pt x="4985" y="10545"/>
                  </a:lnTo>
                  <a:lnTo>
                    <a:pt x="5982" y="10545"/>
                  </a:lnTo>
                  <a:lnTo>
                    <a:pt x="1495" y="10545"/>
                  </a:lnTo>
                  <a:lnTo>
                    <a:pt x="1495" y="11565"/>
                  </a:lnTo>
                  <a:lnTo>
                    <a:pt x="2160" y="11565"/>
                  </a:lnTo>
                  <a:lnTo>
                    <a:pt x="4985" y="11565"/>
                  </a:lnTo>
                  <a:lnTo>
                    <a:pt x="5982" y="11565"/>
                  </a:lnTo>
                  <a:lnTo>
                    <a:pt x="1495" y="11565"/>
                  </a:lnTo>
                  <a:lnTo>
                    <a:pt x="1495" y="12586"/>
                  </a:lnTo>
                  <a:lnTo>
                    <a:pt x="2160" y="12586"/>
                  </a:lnTo>
                  <a:lnTo>
                    <a:pt x="4985" y="12586"/>
                  </a:lnTo>
                  <a:lnTo>
                    <a:pt x="5982" y="12586"/>
                  </a:lnTo>
                  <a:lnTo>
                    <a:pt x="1495" y="12586"/>
                  </a:lnTo>
                  <a:lnTo>
                    <a:pt x="1495" y="13606"/>
                  </a:lnTo>
                  <a:lnTo>
                    <a:pt x="2160" y="13606"/>
                  </a:lnTo>
                  <a:lnTo>
                    <a:pt x="4985" y="13606"/>
                  </a:lnTo>
                  <a:lnTo>
                    <a:pt x="5982" y="13606"/>
                  </a:lnTo>
                  <a:lnTo>
                    <a:pt x="1495" y="13606"/>
                  </a:lnTo>
                  <a:lnTo>
                    <a:pt x="1495" y="14627"/>
                  </a:lnTo>
                  <a:lnTo>
                    <a:pt x="2160" y="14627"/>
                  </a:lnTo>
                  <a:lnTo>
                    <a:pt x="4985" y="14627"/>
                  </a:lnTo>
                  <a:lnTo>
                    <a:pt x="5982" y="14627"/>
                  </a:lnTo>
                  <a:lnTo>
                    <a:pt x="1495" y="14627"/>
                  </a:lnTo>
                  <a:lnTo>
                    <a:pt x="1495" y="15647"/>
                  </a:lnTo>
                  <a:lnTo>
                    <a:pt x="2160" y="15647"/>
                  </a:lnTo>
                  <a:lnTo>
                    <a:pt x="4985" y="15647"/>
                  </a:lnTo>
                  <a:lnTo>
                    <a:pt x="5982" y="15647"/>
                  </a:lnTo>
                  <a:lnTo>
                    <a:pt x="1495" y="15647"/>
                  </a:lnTo>
                  <a:lnTo>
                    <a:pt x="1495" y="16668"/>
                  </a:lnTo>
                  <a:lnTo>
                    <a:pt x="2160" y="16668"/>
                  </a:lnTo>
                  <a:lnTo>
                    <a:pt x="4985" y="16668"/>
                  </a:lnTo>
                  <a:lnTo>
                    <a:pt x="5982" y="16668"/>
                  </a:lnTo>
                  <a:lnTo>
                    <a:pt x="1495" y="16668"/>
                  </a:lnTo>
                  <a:lnTo>
                    <a:pt x="1495" y="17688"/>
                  </a:lnTo>
                  <a:lnTo>
                    <a:pt x="2160" y="17688"/>
                  </a:lnTo>
                  <a:lnTo>
                    <a:pt x="4985" y="17688"/>
                  </a:lnTo>
                  <a:lnTo>
                    <a:pt x="5982" y="17688"/>
                  </a:lnTo>
                  <a:lnTo>
                    <a:pt x="1495" y="17688"/>
                  </a:lnTo>
                  <a:moveTo>
                    <a:pt x="1994" y="19729"/>
                  </a:moveTo>
                  <a:lnTo>
                    <a:pt x="1994" y="20069"/>
                  </a:lnTo>
                  <a:lnTo>
                    <a:pt x="1994" y="21260"/>
                  </a:lnTo>
                  <a:lnTo>
                    <a:pt x="1994" y="21600"/>
                  </a:lnTo>
                  <a:lnTo>
                    <a:pt x="1994" y="19729"/>
                  </a:lnTo>
                  <a:lnTo>
                    <a:pt x="2658" y="19729"/>
                  </a:lnTo>
                  <a:lnTo>
                    <a:pt x="2658" y="20069"/>
                  </a:lnTo>
                  <a:lnTo>
                    <a:pt x="2658" y="21260"/>
                  </a:lnTo>
                  <a:lnTo>
                    <a:pt x="2658" y="21600"/>
                  </a:lnTo>
                  <a:lnTo>
                    <a:pt x="2658" y="19729"/>
                  </a:lnTo>
                  <a:lnTo>
                    <a:pt x="3489" y="19729"/>
                  </a:lnTo>
                  <a:lnTo>
                    <a:pt x="3489" y="20069"/>
                  </a:lnTo>
                  <a:lnTo>
                    <a:pt x="3489" y="21260"/>
                  </a:lnTo>
                  <a:lnTo>
                    <a:pt x="3489" y="21600"/>
                  </a:lnTo>
                  <a:lnTo>
                    <a:pt x="3489" y="19729"/>
                  </a:lnTo>
                  <a:lnTo>
                    <a:pt x="4320" y="19729"/>
                  </a:lnTo>
                  <a:lnTo>
                    <a:pt x="4320" y="20069"/>
                  </a:lnTo>
                  <a:lnTo>
                    <a:pt x="4320" y="21260"/>
                  </a:lnTo>
                  <a:lnTo>
                    <a:pt x="4320" y="21600"/>
                  </a:lnTo>
                  <a:lnTo>
                    <a:pt x="4320" y="19729"/>
                  </a:lnTo>
                  <a:lnTo>
                    <a:pt x="5151" y="19729"/>
                  </a:lnTo>
                  <a:lnTo>
                    <a:pt x="5151" y="20069"/>
                  </a:lnTo>
                  <a:lnTo>
                    <a:pt x="5151" y="21260"/>
                  </a:lnTo>
                  <a:lnTo>
                    <a:pt x="5151" y="21600"/>
                  </a:lnTo>
                  <a:lnTo>
                    <a:pt x="5151" y="19729"/>
                  </a:lnTo>
                  <a:lnTo>
                    <a:pt x="5982" y="19729"/>
                  </a:lnTo>
                  <a:lnTo>
                    <a:pt x="5982" y="20069"/>
                  </a:lnTo>
                  <a:lnTo>
                    <a:pt x="5982" y="21260"/>
                  </a:lnTo>
                  <a:lnTo>
                    <a:pt x="5982" y="21600"/>
                  </a:lnTo>
                  <a:lnTo>
                    <a:pt x="5982" y="19729"/>
                  </a:lnTo>
                  <a:lnTo>
                    <a:pt x="6812" y="19729"/>
                  </a:lnTo>
                  <a:lnTo>
                    <a:pt x="6812" y="20069"/>
                  </a:lnTo>
                  <a:lnTo>
                    <a:pt x="6812" y="21260"/>
                  </a:lnTo>
                  <a:lnTo>
                    <a:pt x="6812" y="21600"/>
                  </a:lnTo>
                  <a:lnTo>
                    <a:pt x="6812" y="19729"/>
                  </a:lnTo>
                  <a:lnTo>
                    <a:pt x="7643" y="19729"/>
                  </a:lnTo>
                  <a:lnTo>
                    <a:pt x="7643" y="20069"/>
                  </a:lnTo>
                  <a:lnTo>
                    <a:pt x="7643" y="21260"/>
                  </a:lnTo>
                  <a:lnTo>
                    <a:pt x="7643" y="21600"/>
                  </a:lnTo>
                  <a:lnTo>
                    <a:pt x="7643" y="19729"/>
                  </a:lnTo>
                  <a:lnTo>
                    <a:pt x="8474" y="19729"/>
                  </a:lnTo>
                  <a:lnTo>
                    <a:pt x="8474" y="20069"/>
                  </a:lnTo>
                  <a:lnTo>
                    <a:pt x="8474" y="21260"/>
                  </a:lnTo>
                  <a:lnTo>
                    <a:pt x="8474" y="21600"/>
                  </a:lnTo>
                  <a:lnTo>
                    <a:pt x="8474" y="19729"/>
                  </a:lnTo>
                  <a:lnTo>
                    <a:pt x="9305" y="19729"/>
                  </a:lnTo>
                  <a:lnTo>
                    <a:pt x="9305" y="20069"/>
                  </a:lnTo>
                  <a:lnTo>
                    <a:pt x="9305" y="21260"/>
                  </a:lnTo>
                  <a:lnTo>
                    <a:pt x="9305" y="21600"/>
                  </a:lnTo>
                  <a:lnTo>
                    <a:pt x="9305" y="19729"/>
                  </a:lnTo>
                  <a:lnTo>
                    <a:pt x="10135" y="19729"/>
                  </a:lnTo>
                  <a:lnTo>
                    <a:pt x="10135" y="20069"/>
                  </a:lnTo>
                  <a:lnTo>
                    <a:pt x="10135" y="21260"/>
                  </a:lnTo>
                  <a:lnTo>
                    <a:pt x="10135" y="21600"/>
                  </a:lnTo>
                  <a:lnTo>
                    <a:pt x="10135" y="19729"/>
                  </a:lnTo>
                  <a:lnTo>
                    <a:pt x="10966" y="19729"/>
                  </a:lnTo>
                  <a:lnTo>
                    <a:pt x="10966" y="20069"/>
                  </a:lnTo>
                  <a:lnTo>
                    <a:pt x="10966" y="21260"/>
                  </a:lnTo>
                  <a:lnTo>
                    <a:pt x="10966" y="21600"/>
                  </a:lnTo>
                  <a:lnTo>
                    <a:pt x="10966" y="19729"/>
                  </a:lnTo>
                  <a:lnTo>
                    <a:pt x="11797" y="19729"/>
                  </a:lnTo>
                  <a:lnTo>
                    <a:pt x="11797" y="20069"/>
                  </a:lnTo>
                  <a:lnTo>
                    <a:pt x="11797" y="21260"/>
                  </a:lnTo>
                  <a:lnTo>
                    <a:pt x="11797" y="21600"/>
                  </a:lnTo>
                  <a:lnTo>
                    <a:pt x="11797" y="19729"/>
                  </a:lnTo>
                  <a:lnTo>
                    <a:pt x="12462" y="19729"/>
                  </a:lnTo>
                  <a:lnTo>
                    <a:pt x="12462" y="20069"/>
                  </a:lnTo>
                  <a:lnTo>
                    <a:pt x="12462" y="21260"/>
                  </a:lnTo>
                  <a:lnTo>
                    <a:pt x="12462" y="21600"/>
                  </a:lnTo>
                  <a:lnTo>
                    <a:pt x="12462" y="19729"/>
                  </a:lnTo>
                  <a:lnTo>
                    <a:pt x="13292" y="19729"/>
                  </a:lnTo>
                  <a:lnTo>
                    <a:pt x="13292" y="20069"/>
                  </a:lnTo>
                  <a:lnTo>
                    <a:pt x="13292" y="21260"/>
                  </a:lnTo>
                  <a:lnTo>
                    <a:pt x="13292" y="21600"/>
                  </a:lnTo>
                  <a:lnTo>
                    <a:pt x="13292" y="19729"/>
                  </a:lnTo>
                  <a:lnTo>
                    <a:pt x="14123" y="19729"/>
                  </a:lnTo>
                  <a:lnTo>
                    <a:pt x="14123" y="20069"/>
                  </a:lnTo>
                  <a:lnTo>
                    <a:pt x="14123" y="21260"/>
                  </a:lnTo>
                  <a:lnTo>
                    <a:pt x="14123" y="21600"/>
                  </a:lnTo>
                  <a:lnTo>
                    <a:pt x="14123" y="19729"/>
                  </a:lnTo>
                  <a:lnTo>
                    <a:pt x="14954" y="19729"/>
                  </a:lnTo>
                  <a:lnTo>
                    <a:pt x="14954" y="20069"/>
                  </a:lnTo>
                  <a:lnTo>
                    <a:pt x="14954" y="21260"/>
                  </a:lnTo>
                  <a:lnTo>
                    <a:pt x="14954" y="21600"/>
                  </a:lnTo>
                  <a:lnTo>
                    <a:pt x="14954" y="19729"/>
                  </a:lnTo>
                  <a:lnTo>
                    <a:pt x="15785" y="19729"/>
                  </a:lnTo>
                  <a:lnTo>
                    <a:pt x="15785" y="20069"/>
                  </a:lnTo>
                  <a:lnTo>
                    <a:pt x="15785" y="21260"/>
                  </a:lnTo>
                  <a:lnTo>
                    <a:pt x="15785" y="21600"/>
                  </a:lnTo>
                  <a:lnTo>
                    <a:pt x="15785" y="19729"/>
                  </a:lnTo>
                  <a:lnTo>
                    <a:pt x="16615" y="19729"/>
                  </a:lnTo>
                  <a:lnTo>
                    <a:pt x="16615" y="20069"/>
                  </a:lnTo>
                  <a:lnTo>
                    <a:pt x="16615" y="21260"/>
                  </a:lnTo>
                  <a:lnTo>
                    <a:pt x="16615" y="21600"/>
                  </a:lnTo>
                  <a:lnTo>
                    <a:pt x="16615" y="19729"/>
                  </a:lnTo>
                  <a:lnTo>
                    <a:pt x="17446" y="19729"/>
                  </a:lnTo>
                  <a:lnTo>
                    <a:pt x="17446" y="20069"/>
                  </a:lnTo>
                  <a:lnTo>
                    <a:pt x="17446" y="21260"/>
                  </a:lnTo>
                  <a:lnTo>
                    <a:pt x="17446" y="21600"/>
                  </a:lnTo>
                  <a:lnTo>
                    <a:pt x="17446" y="19729"/>
                  </a:lnTo>
                  <a:lnTo>
                    <a:pt x="18277" y="19729"/>
                  </a:lnTo>
                  <a:lnTo>
                    <a:pt x="18277" y="20069"/>
                  </a:lnTo>
                  <a:lnTo>
                    <a:pt x="18277" y="21260"/>
                  </a:lnTo>
                  <a:lnTo>
                    <a:pt x="18277" y="21600"/>
                  </a:lnTo>
                  <a:lnTo>
                    <a:pt x="18277" y="19729"/>
                  </a:lnTo>
                  <a:lnTo>
                    <a:pt x="19108" y="19729"/>
                  </a:lnTo>
                  <a:lnTo>
                    <a:pt x="19108" y="20069"/>
                  </a:lnTo>
                  <a:lnTo>
                    <a:pt x="19108" y="21260"/>
                  </a:lnTo>
                  <a:lnTo>
                    <a:pt x="19108" y="21600"/>
                  </a:lnTo>
                  <a:lnTo>
                    <a:pt x="19108" y="19729"/>
                  </a:lnTo>
                  <a:lnTo>
                    <a:pt x="19938" y="19729"/>
                  </a:lnTo>
                  <a:lnTo>
                    <a:pt x="19938" y="20069"/>
                  </a:lnTo>
                  <a:lnTo>
                    <a:pt x="19938" y="21260"/>
                  </a:lnTo>
                  <a:lnTo>
                    <a:pt x="19938" y="21600"/>
                  </a:lnTo>
                  <a:lnTo>
                    <a:pt x="19938" y="19729"/>
                  </a:lnTo>
                  <a:moveTo>
                    <a:pt x="1495" y="1531"/>
                  </a:moveTo>
                  <a:lnTo>
                    <a:pt x="5982" y="1531"/>
                  </a:lnTo>
                  <a:lnTo>
                    <a:pt x="5982" y="18539"/>
                  </a:lnTo>
                  <a:lnTo>
                    <a:pt x="1495" y="18539"/>
                  </a:lnTo>
                  <a:lnTo>
                    <a:pt x="1495" y="1531"/>
                  </a:lnTo>
                  <a:moveTo>
                    <a:pt x="7311" y="1531"/>
                  </a:moveTo>
                  <a:lnTo>
                    <a:pt x="7975" y="1531"/>
                  </a:lnTo>
                  <a:lnTo>
                    <a:pt x="7975" y="8334"/>
                  </a:lnTo>
                  <a:lnTo>
                    <a:pt x="7311" y="8334"/>
                  </a:lnTo>
                  <a:lnTo>
                    <a:pt x="7311" y="1531"/>
                  </a:lnTo>
                  <a:moveTo>
                    <a:pt x="7145" y="9865"/>
                  </a:moveTo>
                  <a:lnTo>
                    <a:pt x="8142" y="9865"/>
                  </a:lnTo>
                  <a:lnTo>
                    <a:pt x="8142" y="10715"/>
                  </a:lnTo>
                  <a:lnTo>
                    <a:pt x="7145" y="10715"/>
                  </a:lnTo>
                  <a:lnTo>
                    <a:pt x="7145" y="9865"/>
                  </a:lnTo>
                  <a:moveTo>
                    <a:pt x="8972" y="1531"/>
                  </a:moveTo>
                  <a:lnTo>
                    <a:pt x="12462" y="1531"/>
                  </a:lnTo>
                  <a:lnTo>
                    <a:pt x="12462" y="5443"/>
                  </a:lnTo>
                  <a:lnTo>
                    <a:pt x="8972" y="5443"/>
                  </a:lnTo>
                  <a:lnTo>
                    <a:pt x="8972" y="1531"/>
                  </a:lnTo>
                  <a:moveTo>
                    <a:pt x="13625" y="1531"/>
                  </a:moveTo>
                  <a:lnTo>
                    <a:pt x="20271" y="1531"/>
                  </a:lnTo>
                  <a:lnTo>
                    <a:pt x="20271" y="5443"/>
                  </a:lnTo>
                  <a:lnTo>
                    <a:pt x="13625" y="5443"/>
                  </a:lnTo>
                  <a:lnTo>
                    <a:pt x="13625" y="1531"/>
                  </a:lnTo>
                  <a:moveTo>
                    <a:pt x="18609" y="6463"/>
                  </a:moveTo>
                  <a:lnTo>
                    <a:pt x="20437" y="6463"/>
                  </a:lnTo>
                  <a:lnTo>
                    <a:pt x="20437" y="10885"/>
                  </a:lnTo>
                  <a:lnTo>
                    <a:pt x="18609" y="10885"/>
                  </a:lnTo>
                  <a:lnTo>
                    <a:pt x="18609" y="6463"/>
                  </a:lnTo>
                </a:path>
              </a:pathLst>
            </a:custGeom>
            <a:solidFill>
              <a:srgbClr val="F5F1F1"/>
            </a:solidFill>
            <a:ln w="9525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37" name="Gruppo 599">
            <a:extLst>
              <a:ext uri="{FF2B5EF4-FFF2-40B4-BE49-F238E27FC236}">
                <a16:creationId xmlns:a16="http://schemas.microsoft.com/office/drawing/2014/main" id="{8B658BDD-8A0E-66A4-3C41-F5C5A74A9263}"/>
              </a:ext>
            </a:extLst>
          </p:cNvPr>
          <p:cNvGrpSpPr/>
          <p:nvPr/>
        </p:nvGrpSpPr>
        <p:grpSpPr>
          <a:xfrm>
            <a:off x="8055739" y="5414227"/>
            <a:ext cx="1640338" cy="882048"/>
            <a:chOff x="10393605" y="4306849"/>
            <a:chExt cx="907197" cy="487821"/>
          </a:xfrm>
        </p:grpSpPr>
        <p:sp>
          <p:nvSpPr>
            <p:cNvPr id="38" name="Text Box 169">
              <a:extLst>
                <a:ext uri="{FF2B5EF4-FFF2-40B4-BE49-F238E27FC236}">
                  <a16:creationId xmlns:a16="http://schemas.microsoft.com/office/drawing/2014/main" id="{C8B0B5F0-5607-862F-4955-7EDDA158C7B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393605" y="4657290"/>
              <a:ext cx="907197" cy="1373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0000" tIns="46800" rIns="90000" bIns="46800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66CC00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SzPct val="7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it-IT" sz="1000" b="1"/>
                <a:t>server_2_1_2</a:t>
              </a:r>
            </a:p>
          </p:txBody>
        </p:sp>
        <p:sp>
          <p:nvSpPr>
            <p:cNvPr id="39" name="AutoShape 171">
              <a:extLst>
                <a:ext uri="{FF2B5EF4-FFF2-40B4-BE49-F238E27FC236}">
                  <a16:creationId xmlns:a16="http://schemas.microsoft.com/office/drawing/2014/main" id="{C7C226D0-6DC3-4382-AE7A-D2DC4E2483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91757" y="4306849"/>
              <a:ext cx="378624" cy="350441"/>
            </a:xfrm>
            <a:prstGeom prst="cube">
              <a:avLst>
                <a:gd name="adj" fmla="val 15116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66CC00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SzPct val="7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it-IT" altLang="it-IT" sz="1800">
                <a:latin typeface="Arial" panose="020B0604020202020204" pitchFamily="34" charset="0"/>
              </a:endParaRPr>
            </a:p>
          </p:txBody>
        </p:sp>
        <p:sp>
          <p:nvSpPr>
            <p:cNvPr id="40" name="mainfrm">
              <a:extLst>
                <a:ext uri="{FF2B5EF4-FFF2-40B4-BE49-F238E27FC236}">
                  <a16:creationId xmlns:a16="http://schemas.microsoft.com/office/drawing/2014/main" id="{C72C9D21-349C-BE99-C78F-CAEB6A795DD4}"/>
                </a:ext>
              </a:extLst>
            </p:cNvPr>
            <p:cNvSpPr>
              <a:spLocks noEditPoints="1" noChangeArrowheads="1"/>
            </p:cNvSpPr>
            <p:nvPr/>
          </p:nvSpPr>
          <p:spPr bwMode="auto">
            <a:xfrm>
              <a:off x="10691757" y="4360763"/>
              <a:ext cx="324710" cy="296527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326 w 21600"/>
                <a:gd name="T25" fmla="*/ 22180 h 21600"/>
                <a:gd name="T26" fmla="*/ 21559 w 21600"/>
                <a:gd name="T27" fmla="*/ 27893 h 2160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1600" h="21600" extrusionOk="0">
                  <a:moveTo>
                    <a:pt x="21600" y="10885"/>
                  </a:moveTo>
                  <a:lnTo>
                    <a:pt x="21600" y="0"/>
                  </a:lnTo>
                  <a:lnTo>
                    <a:pt x="10634" y="0"/>
                  </a:lnTo>
                  <a:lnTo>
                    <a:pt x="0" y="0"/>
                  </a:lnTo>
                  <a:lnTo>
                    <a:pt x="0" y="10885"/>
                  </a:lnTo>
                  <a:lnTo>
                    <a:pt x="0" y="19729"/>
                  </a:lnTo>
                  <a:lnTo>
                    <a:pt x="1163" y="19729"/>
                  </a:lnTo>
                  <a:lnTo>
                    <a:pt x="1163" y="21600"/>
                  </a:lnTo>
                  <a:lnTo>
                    <a:pt x="10800" y="21600"/>
                  </a:lnTo>
                  <a:lnTo>
                    <a:pt x="20603" y="21600"/>
                  </a:lnTo>
                  <a:lnTo>
                    <a:pt x="20603" y="19729"/>
                  </a:lnTo>
                  <a:lnTo>
                    <a:pt x="21600" y="19729"/>
                  </a:lnTo>
                  <a:lnTo>
                    <a:pt x="21600" y="10885"/>
                  </a:lnTo>
                  <a:close/>
                </a:path>
                <a:path w="21600" h="21600" extrusionOk="0">
                  <a:moveTo>
                    <a:pt x="1163" y="19729"/>
                  </a:moveTo>
                  <a:lnTo>
                    <a:pt x="4320" y="19729"/>
                  </a:lnTo>
                  <a:lnTo>
                    <a:pt x="16449" y="19729"/>
                  </a:lnTo>
                  <a:lnTo>
                    <a:pt x="20603" y="19729"/>
                  </a:lnTo>
                  <a:lnTo>
                    <a:pt x="1163" y="19729"/>
                  </a:lnTo>
                  <a:moveTo>
                    <a:pt x="1495" y="2381"/>
                  </a:moveTo>
                  <a:lnTo>
                    <a:pt x="2160" y="2381"/>
                  </a:lnTo>
                  <a:lnTo>
                    <a:pt x="4985" y="2381"/>
                  </a:lnTo>
                  <a:lnTo>
                    <a:pt x="5982" y="2381"/>
                  </a:lnTo>
                  <a:lnTo>
                    <a:pt x="1495" y="2381"/>
                  </a:lnTo>
                  <a:lnTo>
                    <a:pt x="1495" y="3402"/>
                  </a:lnTo>
                  <a:lnTo>
                    <a:pt x="2160" y="3402"/>
                  </a:lnTo>
                  <a:lnTo>
                    <a:pt x="4985" y="3402"/>
                  </a:lnTo>
                  <a:lnTo>
                    <a:pt x="5982" y="3402"/>
                  </a:lnTo>
                  <a:lnTo>
                    <a:pt x="1495" y="3402"/>
                  </a:lnTo>
                  <a:lnTo>
                    <a:pt x="1495" y="4422"/>
                  </a:lnTo>
                  <a:lnTo>
                    <a:pt x="2160" y="4422"/>
                  </a:lnTo>
                  <a:lnTo>
                    <a:pt x="4985" y="4422"/>
                  </a:lnTo>
                  <a:lnTo>
                    <a:pt x="5982" y="4422"/>
                  </a:lnTo>
                  <a:lnTo>
                    <a:pt x="1495" y="4422"/>
                  </a:lnTo>
                  <a:lnTo>
                    <a:pt x="1495" y="5443"/>
                  </a:lnTo>
                  <a:lnTo>
                    <a:pt x="2160" y="5443"/>
                  </a:lnTo>
                  <a:lnTo>
                    <a:pt x="4985" y="5443"/>
                  </a:lnTo>
                  <a:lnTo>
                    <a:pt x="5982" y="5443"/>
                  </a:lnTo>
                  <a:lnTo>
                    <a:pt x="1495" y="5443"/>
                  </a:lnTo>
                  <a:lnTo>
                    <a:pt x="1495" y="6463"/>
                  </a:lnTo>
                  <a:lnTo>
                    <a:pt x="2160" y="6463"/>
                  </a:lnTo>
                  <a:lnTo>
                    <a:pt x="4985" y="6463"/>
                  </a:lnTo>
                  <a:lnTo>
                    <a:pt x="5982" y="6463"/>
                  </a:lnTo>
                  <a:lnTo>
                    <a:pt x="1495" y="6463"/>
                  </a:lnTo>
                  <a:lnTo>
                    <a:pt x="1495" y="7483"/>
                  </a:lnTo>
                  <a:lnTo>
                    <a:pt x="2160" y="7483"/>
                  </a:lnTo>
                  <a:lnTo>
                    <a:pt x="4985" y="7483"/>
                  </a:lnTo>
                  <a:lnTo>
                    <a:pt x="5982" y="7483"/>
                  </a:lnTo>
                  <a:lnTo>
                    <a:pt x="1495" y="7483"/>
                  </a:lnTo>
                  <a:lnTo>
                    <a:pt x="1495" y="8504"/>
                  </a:lnTo>
                  <a:lnTo>
                    <a:pt x="2160" y="8504"/>
                  </a:lnTo>
                  <a:lnTo>
                    <a:pt x="4985" y="8504"/>
                  </a:lnTo>
                  <a:lnTo>
                    <a:pt x="5982" y="8504"/>
                  </a:lnTo>
                  <a:lnTo>
                    <a:pt x="1495" y="8504"/>
                  </a:lnTo>
                  <a:lnTo>
                    <a:pt x="1495" y="9524"/>
                  </a:lnTo>
                  <a:lnTo>
                    <a:pt x="2160" y="9524"/>
                  </a:lnTo>
                  <a:lnTo>
                    <a:pt x="4985" y="9524"/>
                  </a:lnTo>
                  <a:lnTo>
                    <a:pt x="5982" y="9524"/>
                  </a:lnTo>
                  <a:lnTo>
                    <a:pt x="1495" y="9524"/>
                  </a:lnTo>
                  <a:lnTo>
                    <a:pt x="1495" y="10545"/>
                  </a:lnTo>
                  <a:lnTo>
                    <a:pt x="2160" y="10545"/>
                  </a:lnTo>
                  <a:lnTo>
                    <a:pt x="4985" y="10545"/>
                  </a:lnTo>
                  <a:lnTo>
                    <a:pt x="5982" y="10545"/>
                  </a:lnTo>
                  <a:lnTo>
                    <a:pt x="1495" y="10545"/>
                  </a:lnTo>
                  <a:lnTo>
                    <a:pt x="1495" y="11565"/>
                  </a:lnTo>
                  <a:lnTo>
                    <a:pt x="2160" y="11565"/>
                  </a:lnTo>
                  <a:lnTo>
                    <a:pt x="4985" y="11565"/>
                  </a:lnTo>
                  <a:lnTo>
                    <a:pt x="5982" y="11565"/>
                  </a:lnTo>
                  <a:lnTo>
                    <a:pt x="1495" y="11565"/>
                  </a:lnTo>
                  <a:lnTo>
                    <a:pt x="1495" y="12586"/>
                  </a:lnTo>
                  <a:lnTo>
                    <a:pt x="2160" y="12586"/>
                  </a:lnTo>
                  <a:lnTo>
                    <a:pt x="4985" y="12586"/>
                  </a:lnTo>
                  <a:lnTo>
                    <a:pt x="5982" y="12586"/>
                  </a:lnTo>
                  <a:lnTo>
                    <a:pt x="1495" y="12586"/>
                  </a:lnTo>
                  <a:lnTo>
                    <a:pt x="1495" y="13606"/>
                  </a:lnTo>
                  <a:lnTo>
                    <a:pt x="2160" y="13606"/>
                  </a:lnTo>
                  <a:lnTo>
                    <a:pt x="4985" y="13606"/>
                  </a:lnTo>
                  <a:lnTo>
                    <a:pt x="5982" y="13606"/>
                  </a:lnTo>
                  <a:lnTo>
                    <a:pt x="1495" y="13606"/>
                  </a:lnTo>
                  <a:lnTo>
                    <a:pt x="1495" y="14627"/>
                  </a:lnTo>
                  <a:lnTo>
                    <a:pt x="2160" y="14627"/>
                  </a:lnTo>
                  <a:lnTo>
                    <a:pt x="4985" y="14627"/>
                  </a:lnTo>
                  <a:lnTo>
                    <a:pt x="5982" y="14627"/>
                  </a:lnTo>
                  <a:lnTo>
                    <a:pt x="1495" y="14627"/>
                  </a:lnTo>
                  <a:lnTo>
                    <a:pt x="1495" y="15647"/>
                  </a:lnTo>
                  <a:lnTo>
                    <a:pt x="2160" y="15647"/>
                  </a:lnTo>
                  <a:lnTo>
                    <a:pt x="4985" y="15647"/>
                  </a:lnTo>
                  <a:lnTo>
                    <a:pt x="5982" y="15647"/>
                  </a:lnTo>
                  <a:lnTo>
                    <a:pt x="1495" y="15647"/>
                  </a:lnTo>
                  <a:lnTo>
                    <a:pt x="1495" y="16668"/>
                  </a:lnTo>
                  <a:lnTo>
                    <a:pt x="2160" y="16668"/>
                  </a:lnTo>
                  <a:lnTo>
                    <a:pt x="4985" y="16668"/>
                  </a:lnTo>
                  <a:lnTo>
                    <a:pt x="5982" y="16668"/>
                  </a:lnTo>
                  <a:lnTo>
                    <a:pt x="1495" y="16668"/>
                  </a:lnTo>
                  <a:lnTo>
                    <a:pt x="1495" y="17688"/>
                  </a:lnTo>
                  <a:lnTo>
                    <a:pt x="2160" y="17688"/>
                  </a:lnTo>
                  <a:lnTo>
                    <a:pt x="4985" y="17688"/>
                  </a:lnTo>
                  <a:lnTo>
                    <a:pt x="5982" y="17688"/>
                  </a:lnTo>
                  <a:lnTo>
                    <a:pt x="1495" y="17688"/>
                  </a:lnTo>
                  <a:moveTo>
                    <a:pt x="1994" y="19729"/>
                  </a:moveTo>
                  <a:lnTo>
                    <a:pt x="1994" y="20069"/>
                  </a:lnTo>
                  <a:lnTo>
                    <a:pt x="1994" y="21260"/>
                  </a:lnTo>
                  <a:lnTo>
                    <a:pt x="1994" y="21600"/>
                  </a:lnTo>
                  <a:lnTo>
                    <a:pt x="1994" y="19729"/>
                  </a:lnTo>
                  <a:lnTo>
                    <a:pt x="2658" y="19729"/>
                  </a:lnTo>
                  <a:lnTo>
                    <a:pt x="2658" y="20069"/>
                  </a:lnTo>
                  <a:lnTo>
                    <a:pt x="2658" y="21260"/>
                  </a:lnTo>
                  <a:lnTo>
                    <a:pt x="2658" y="21600"/>
                  </a:lnTo>
                  <a:lnTo>
                    <a:pt x="2658" y="19729"/>
                  </a:lnTo>
                  <a:lnTo>
                    <a:pt x="3489" y="19729"/>
                  </a:lnTo>
                  <a:lnTo>
                    <a:pt x="3489" y="20069"/>
                  </a:lnTo>
                  <a:lnTo>
                    <a:pt x="3489" y="21260"/>
                  </a:lnTo>
                  <a:lnTo>
                    <a:pt x="3489" y="21600"/>
                  </a:lnTo>
                  <a:lnTo>
                    <a:pt x="3489" y="19729"/>
                  </a:lnTo>
                  <a:lnTo>
                    <a:pt x="4320" y="19729"/>
                  </a:lnTo>
                  <a:lnTo>
                    <a:pt x="4320" y="20069"/>
                  </a:lnTo>
                  <a:lnTo>
                    <a:pt x="4320" y="21260"/>
                  </a:lnTo>
                  <a:lnTo>
                    <a:pt x="4320" y="21600"/>
                  </a:lnTo>
                  <a:lnTo>
                    <a:pt x="4320" y="19729"/>
                  </a:lnTo>
                  <a:lnTo>
                    <a:pt x="5151" y="19729"/>
                  </a:lnTo>
                  <a:lnTo>
                    <a:pt x="5151" y="20069"/>
                  </a:lnTo>
                  <a:lnTo>
                    <a:pt x="5151" y="21260"/>
                  </a:lnTo>
                  <a:lnTo>
                    <a:pt x="5151" y="21600"/>
                  </a:lnTo>
                  <a:lnTo>
                    <a:pt x="5151" y="19729"/>
                  </a:lnTo>
                  <a:lnTo>
                    <a:pt x="5982" y="19729"/>
                  </a:lnTo>
                  <a:lnTo>
                    <a:pt x="5982" y="20069"/>
                  </a:lnTo>
                  <a:lnTo>
                    <a:pt x="5982" y="21260"/>
                  </a:lnTo>
                  <a:lnTo>
                    <a:pt x="5982" y="21600"/>
                  </a:lnTo>
                  <a:lnTo>
                    <a:pt x="5982" y="19729"/>
                  </a:lnTo>
                  <a:lnTo>
                    <a:pt x="6812" y="19729"/>
                  </a:lnTo>
                  <a:lnTo>
                    <a:pt x="6812" y="20069"/>
                  </a:lnTo>
                  <a:lnTo>
                    <a:pt x="6812" y="21260"/>
                  </a:lnTo>
                  <a:lnTo>
                    <a:pt x="6812" y="21600"/>
                  </a:lnTo>
                  <a:lnTo>
                    <a:pt x="6812" y="19729"/>
                  </a:lnTo>
                  <a:lnTo>
                    <a:pt x="7643" y="19729"/>
                  </a:lnTo>
                  <a:lnTo>
                    <a:pt x="7643" y="20069"/>
                  </a:lnTo>
                  <a:lnTo>
                    <a:pt x="7643" y="21260"/>
                  </a:lnTo>
                  <a:lnTo>
                    <a:pt x="7643" y="21600"/>
                  </a:lnTo>
                  <a:lnTo>
                    <a:pt x="7643" y="19729"/>
                  </a:lnTo>
                  <a:lnTo>
                    <a:pt x="8474" y="19729"/>
                  </a:lnTo>
                  <a:lnTo>
                    <a:pt x="8474" y="20069"/>
                  </a:lnTo>
                  <a:lnTo>
                    <a:pt x="8474" y="21260"/>
                  </a:lnTo>
                  <a:lnTo>
                    <a:pt x="8474" y="21600"/>
                  </a:lnTo>
                  <a:lnTo>
                    <a:pt x="8474" y="19729"/>
                  </a:lnTo>
                  <a:lnTo>
                    <a:pt x="9305" y="19729"/>
                  </a:lnTo>
                  <a:lnTo>
                    <a:pt x="9305" y="20069"/>
                  </a:lnTo>
                  <a:lnTo>
                    <a:pt x="9305" y="21260"/>
                  </a:lnTo>
                  <a:lnTo>
                    <a:pt x="9305" y="21600"/>
                  </a:lnTo>
                  <a:lnTo>
                    <a:pt x="9305" y="19729"/>
                  </a:lnTo>
                  <a:lnTo>
                    <a:pt x="10135" y="19729"/>
                  </a:lnTo>
                  <a:lnTo>
                    <a:pt x="10135" y="20069"/>
                  </a:lnTo>
                  <a:lnTo>
                    <a:pt x="10135" y="21260"/>
                  </a:lnTo>
                  <a:lnTo>
                    <a:pt x="10135" y="21600"/>
                  </a:lnTo>
                  <a:lnTo>
                    <a:pt x="10135" y="19729"/>
                  </a:lnTo>
                  <a:lnTo>
                    <a:pt x="10966" y="19729"/>
                  </a:lnTo>
                  <a:lnTo>
                    <a:pt x="10966" y="20069"/>
                  </a:lnTo>
                  <a:lnTo>
                    <a:pt x="10966" y="21260"/>
                  </a:lnTo>
                  <a:lnTo>
                    <a:pt x="10966" y="21600"/>
                  </a:lnTo>
                  <a:lnTo>
                    <a:pt x="10966" y="19729"/>
                  </a:lnTo>
                  <a:lnTo>
                    <a:pt x="11797" y="19729"/>
                  </a:lnTo>
                  <a:lnTo>
                    <a:pt x="11797" y="20069"/>
                  </a:lnTo>
                  <a:lnTo>
                    <a:pt x="11797" y="21260"/>
                  </a:lnTo>
                  <a:lnTo>
                    <a:pt x="11797" y="21600"/>
                  </a:lnTo>
                  <a:lnTo>
                    <a:pt x="11797" y="19729"/>
                  </a:lnTo>
                  <a:lnTo>
                    <a:pt x="12462" y="19729"/>
                  </a:lnTo>
                  <a:lnTo>
                    <a:pt x="12462" y="20069"/>
                  </a:lnTo>
                  <a:lnTo>
                    <a:pt x="12462" y="21260"/>
                  </a:lnTo>
                  <a:lnTo>
                    <a:pt x="12462" y="21600"/>
                  </a:lnTo>
                  <a:lnTo>
                    <a:pt x="12462" y="19729"/>
                  </a:lnTo>
                  <a:lnTo>
                    <a:pt x="13292" y="19729"/>
                  </a:lnTo>
                  <a:lnTo>
                    <a:pt x="13292" y="20069"/>
                  </a:lnTo>
                  <a:lnTo>
                    <a:pt x="13292" y="21260"/>
                  </a:lnTo>
                  <a:lnTo>
                    <a:pt x="13292" y="21600"/>
                  </a:lnTo>
                  <a:lnTo>
                    <a:pt x="13292" y="19729"/>
                  </a:lnTo>
                  <a:lnTo>
                    <a:pt x="14123" y="19729"/>
                  </a:lnTo>
                  <a:lnTo>
                    <a:pt x="14123" y="20069"/>
                  </a:lnTo>
                  <a:lnTo>
                    <a:pt x="14123" y="21260"/>
                  </a:lnTo>
                  <a:lnTo>
                    <a:pt x="14123" y="21600"/>
                  </a:lnTo>
                  <a:lnTo>
                    <a:pt x="14123" y="19729"/>
                  </a:lnTo>
                  <a:lnTo>
                    <a:pt x="14954" y="19729"/>
                  </a:lnTo>
                  <a:lnTo>
                    <a:pt x="14954" y="20069"/>
                  </a:lnTo>
                  <a:lnTo>
                    <a:pt x="14954" y="21260"/>
                  </a:lnTo>
                  <a:lnTo>
                    <a:pt x="14954" y="21600"/>
                  </a:lnTo>
                  <a:lnTo>
                    <a:pt x="14954" y="19729"/>
                  </a:lnTo>
                  <a:lnTo>
                    <a:pt x="15785" y="19729"/>
                  </a:lnTo>
                  <a:lnTo>
                    <a:pt x="15785" y="20069"/>
                  </a:lnTo>
                  <a:lnTo>
                    <a:pt x="15785" y="21260"/>
                  </a:lnTo>
                  <a:lnTo>
                    <a:pt x="15785" y="21600"/>
                  </a:lnTo>
                  <a:lnTo>
                    <a:pt x="15785" y="19729"/>
                  </a:lnTo>
                  <a:lnTo>
                    <a:pt x="16615" y="19729"/>
                  </a:lnTo>
                  <a:lnTo>
                    <a:pt x="16615" y="20069"/>
                  </a:lnTo>
                  <a:lnTo>
                    <a:pt x="16615" y="21260"/>
                  </a:lnTo>
                  <a:lnTo>
                    <a:pt x="16615" y="21600"/>
                  </a:lnTo>
                  <a:lnTo>
                    <a:pt x="16615" y="19729"/>
                  </a:lnTo>
                  <a:lnTo>
                    <a:pt x="17446" y="19729"/>
                  </a:lnTo>
                  <a:lnTo>
                    <a:pt x="17446" y="20069"/>
                  </a:lnTo>
                  <a:lnTo>
                    <a:pt x="17446" y="21260"/>
                  </a:lnTo>
                  <a:lnTo>
                    <a:pt x="17446" y="21600"/>
                  </a:lnTo>
                  <a:lnTo>
                    <a:pt x="17446" y="19729"/>
                  </a:lnTo>
                  <a:lnTo>
                    <a:pt x="18277" y="19729"/>
                  </a:lnTo>
                  <a:lnTo>
                    <a:pt x="18277" y="20069"/>
                  </a:lnTo>
                  <a:lnTo>
                    <a:pt x="18277" y="21260"/>
                  </a:lnTo>
                  <a:lnTo>
                    <a:pt x="18277" y="21600"/>
                  </a:lnTo>
                  <a:lnTo>
                    <a:pt x="18277" y="19729"/>
                  </a:lnTo>
                  <a:lnTo>
                    <a:pt x="19108" y="19729"/>
                  </a:lnTo>
                  <a:lnTo>
                    <a:pt x="19108" y="20069"/>
                  </a:lnTo>
                  <a:lnTo>
                    <a:pt x="19108" y="21260"/>
                  </a:lnTo>
                  <a:lnTo>
                    <a:pt x="19108" y="21600"/>
                  </a:lnTo>
                  <a:lnTo>
                    <a:pt x="19108" y="19729"/>
                  </a:lnTo>
                  <a:lnTo>
                    <a:pt x="19938" y="19729"/>
                  </a:lnTo>
                  <a:lnTo>
                    <a:pt x="19938" y="20069"/>
                  </a:lnTo>
                  <a:lnTo>
                    <a:pt x="19938" y="21260"/>
                  </a:lnTo>
                  <a:lnTo>
                    <a:pt x="19938" y="21600"/>
                  </a:lnTo>
                  <a:lnTo>
                    <a:pt x="19938" y="19729"/>
                  </a:lnTo>
                  <a:moveTo>
                    <a:pt x="1495" y="1531"/>
                  </a:moveTo>
                  <a:lnTo>
                    <a:pt x="5982" y="1531"/>
                  </a:lnTo>
                  <a:lnTo>
                    <a:pt x="5982" y="18539"/>
                  </a:lnTo>
                  <a:lnTo>
                    <a:pt x="1495" y="18539"/>
                  </a:lnTo>
                  <a:lnTo>
                    <a:pt x="1495" y="1531"/>
                  </a:lnTo>
                  <a:moveTo>
                    <a:pt x="7311" y="1531"/>
                  </a:moveTo>
                  <a:lnTo>
                    <a:pt x="7975" y="1531"/>
                  </a:lnTo>
                  <a:lnTo>
                    <a:pt x="7975" y="8334"/>
                  </a:lnTo>
                  <a:lnTo>
                    <a:pt x="7311" y="8334"/>
                  </a:lnTo>
                  <a:lnTo>
                    <a:pt x="7311" y="1531"/>
                  </a:lnTo>
                  <a:moveTo>
                    <a:pt x="7145" y="9865"/>
                  </a:moveTo>
                  <a:lnTo>
                    <a:pt x="8142" y="9865"/>
                  </a:lnTo>
                  <a:lnTo>
                    <a:pt x="8142" y="10715"/>
                  </a:lnTo>
                  <a:lnTo>
                    <a:pt x="7145" y="10715"/>
                  </a:lnTo>
                  <a:lnTo>
                    <a:pt x="7145" y="9865"/>
                  </a:lnTo>
                  <a:moveTo>
                    <a:pt x="8972" y="1531"/>
                  </a:moveTo>
                  <a:lnTo>
                    <a:pt x="12462" y="1531"/>
                  </a:lnTo>
                  <a:lnTo>
                    <a:pt x="12462" y="5443"/>
                  </a:lnTo>
                  <a:lnTo>
                    <a:pt x="8972" y="5443"/>
                  </a:lnTo>
                  <a:lnTo>
                    <a:pt x="8972" y="1531"/>
                  </a:lnTo>
                  <a:moveTo>
                    <a:pt x="13625" y="1531"/>
                  </a:moveTo>
                  <a:lnTo>
                    <a:pt x="20271" y="1531"/>
                  </a:lnTo>
                  <a:lnTo>
                    <a:pt x="20271" y="5443"/>
                  </a:lnTo>
                  <a:lnTo>
                    <a:pt x="13625" y="5443"/>
                  </a:lnTo>
                  <a:lnTo>
                    <a:pt x="13625" y="1531"/>
                  </a:lnTo>
                  <a:moveTo>
                    <a:pt x="18609" y="6463"/>
                  </a:moveTo>
                  <a:lnTo>
                    <a:pt x="20437" y="6463"/>
                  </a:lnTo>
                  <a:lnTo>
                    <a:pt x="20437" y="10885"/>
                  </a:lnTo>
                  <a:lnTo>
                    <a:pt x="18609" y="10885"/>
                  </a:lnTo>
                  <a:lnTo>
                    <a:pt x="18609" y="6463"/>
                  </a:lnTo>
                </a:path>
              </a:pathLst>
            </a:custGeom>
            <a:solidFill>
              <a:srgbClr val="F5F1F1"/>
            </a:solidFill>
            <a:ln w="9525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48" name="Gruppo 599">
            <a:extLst>
              <a:ext uri="{FF2B5EF4-FFF2-40B4-BE49-F238E27FC236}">
                <a16:creationId xmlns:a16="http://schemas.microsoft.com/office/drawing/2014/main" id="{14E50FF3-6261-249C-4AAF-E98A4D0E8582}"/>
              </a:ext>
            </a:extLst>
          </p:cNvPr>
          <p:cNvGrpSpPr/>
          <p:nvPr/>
        </p:nvGrpSpPr>
        <p:grpSpPr>
          <a:xfrm>
            <a:off x="9109557" y="5433996"/>
            <a:ext cx="1640338" cy="882048"/>
            <a:chOff x="10393605" y="4306849"/>
            <a:chExt cx="907197" cy="487821"/>
          </a:xfrm>
        </p:grpSpPr>
        <p:sp>
          <p:nvSpPr>
            <p:cNvPr id="49" name="Text Box 169">
              <a:extLst>
                <a:ext uri="{FF2B5EF4-FFF2-40B4-BE49-F238E27FC236}">
                  <a16:creationId xmlns:a16="http://schemas.microsoft.com/office/drawing/2014/main" id="{AF92FBD8-8549-9EF1-D6DF-7AD1E73B1D6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393605" y="4657290"/>
              <a:ext cx="907197" cy="1373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0000" tIns="46800" rIns="90000" bIns="46800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66CC00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SzPct val="7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it-IT" sz="1000" b="1"/>
                <a:t>server_2_2_1</a:t>
              </a:r>
            </a:p>
          </p:txBody>
        </p:sp>
        <p:sp>
          <p:nvSpPr>
            <p:cNvPr id="50" name="AutoShape 171">
              <a:extLst>
                <a:ext uri="{FF2B5EF4-FFF2-40B4-BE49-F238E27FC236}">
                  <a16:creationId xmlns:a16="http://schemas.microsoft.com/office/drawing/2014/main" id="{0018ED0E-F92A-C481-BFA1-50AEA7B2F3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91757" y="4306849"/>
              <a:ext cx="378624" cy="350441"/>
            </a:xfrm>
            <a:prstGeom prst="cube">
              <a:avLst>
                <a:gd name="adj" fmla="val 15116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66CC00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SzPct val="7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it-IT" altLang="it-IT" sz="1800">
                <a:latin typeface="Arial" panose="020B0604020202020204" pitchFamily="34" charset="0"/>
              </a:endParaRPr>
            </a:p>
          </p:txBody>
        </p:sp>
        <p:sp>
          <p:nvSpPr>
            <p:cNvPr id="51" name="mainfrm">
              <a:extLst>
                <a:ext uri="{FF2B5EF4-FFF2-40B4-BE49-F238E27FC236}">
                  <a16:creationId xmlns:a16="http://schemas.microsoft.com/office/drawing/2014/main" id="{80BD298D-C2A5-6A6E-792A-BD282572D336}"/>
                </a:ext>
              </a:extLst>
            </p:cNvPr>
            <p:cNvSpPr>
              <a:spLocks noEditPoints="1" noChangeArrowheads="1"/>
            </p:cNvSpPr>
            <p:nvPr/>
          </p:nvSpPr>
          <p:spPr bwMode="auto">
            <a:xfrm>
              <a:off x="10691757" y="4360763"/>
              <a:ext cx="324710" cy="296527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326 w 21600"/>
                <a:gd name="T25" fmla="*/ 22180 h 21600"/>
                <a:gd name="T26" fmla="*/ 21559 w 21600"/>
                <a:gd name="T27" fmla="*/ 27893 h 2160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1600" h="21600" extrusionOk="0">
                  <a:moveTo>
                    <a:pt x="21600" y="10885"/>
                  </a:moveTo>
                  <a:lnTo>
                    <a:pt x="21600" y="0"/>
                  </a:lnTo>
                  <a:lnTo>
                    <a:pt x="10634" y="0"/>
                  </a:lnTo>
                  <a:lnTo>
                    <a:pt x="0" y="0"/>
                  </a:lnTo>
                  <a:lnTo>
                    <a:pt x="0" y="10885"/>
                  </a:lnTo>
                  <a:lnTo>
                    <a:pt x="0" y="19729"/>
                  </a:lnTo>
                  <a:lnTo>
                    <a:pt x="1163" y="19729"/>
                  </a:lnTo>
                  <a:lnTo>
                    <a:pt x="1163" y="21600"/>
                  </a:lnTo>
                  <a:lnTo>
                    <a:pt x="10800" y="21600"/>
                  </a:lnTo>
                  <a:lnTo>
                    <a:pt x="20603" y="21600"/>
                  </a:lnTo>
                  <a:lnTo>
                    <a:pt x="20603" y="19729"/>
                  </a:lnTo>
                  <a:lnTo>
                    <a:pt x="21600" y="19729"/>
                  </a:lnTo>
                  <a:lnTo>
                    <a:pt x="21600" y="10885"/>
                  </a:lnTo>
                  <a:close/>
                </a:path>
                <a:path w="21600" h="21600" extrusionOk="0">
                  <a:moveTo>
                    <a:pt x="1163" y="19729"/>
                  </a:moveTo>
                  <a:lnTo>
                    <a:pt x="4320" y="19729"/>
                  </a:lnTo>
                  <a:lnTo>
                    <a:pt x="16449" y="19729"/>
                  </a:lnTo>
                  <a:lnTo>
                    <a:pt x="20603" y="19729"/>
                  </a:lnTo>
                  <a:lnTo>
                    <a:pt x="1163" y="19729"/>
                  </a:lnTo>
                  <a:moveTo>
                    <a:pt x="1495" y="2381"/>
                  </a:moveTo>
                  <a:lnTo>
                    <a:pt x="2160" y="2381"/>
                  </a:lnTo>
                  <a:lnTo>
                    <a:pt x="4985" y="2381"/>
                  </a:lnTo>
                  <a:lnTo>
                    <a:pt x="5982" y="2381"/>
                  </a:lnTo>
                  <a:lnTo>
                    <a:pt x="1495" y="2381"/>
                  </a:lnTo>
                  <a:lnTo>
                    <a:pt x="1495" y="3402"/>
                  </a:lnTo>
                  <a:lnTo>
                    <a:pt x="2160" y="3402"/>
                  </a:lnTo>
                  <a:lnTo>
                    <a:pt x="4985" y="3402"/>
                  </a:lnTo>
                  <a:lnTo>
                    <a:pt x="5982" y="3402"/>
                  </a:lnTo>
                  <a:lnTo>
                    <a:pt x="1495" y="3402"/>
                  </a:lnTo>
                  <a:lnTo>
                    <a:pt x="1495" y="4422"/>
                  </a:lnTo>
                  <a:lnTo>
                    <a:pt x="2160" y="4422"/>
                  </a:lnTo>
                  <a:lnTo>
                    <a:pt x="4985" y="4422"/>
                  </a:lnTo>
                  <a:lnTo>
                    <a:pt x="5982" y="4422"/>
                  </a:lnTo>
                  <a:lnTo>
                    <a:pt x="1495" y="4422"/>
                  </a:lnTo>
                  <a:lnTo>
                    <a:pt x="1495" y="5443"/>
                  </a:lnTo>
                  <a:lnTo>
                    <a:pt x="2160" y="5443"/>
                  </a:lnTo>
                  <a:lnTo>
                    <a:pt x="4985" y="5443"/>
                  </a:lnTo>
                  <a:lnTo>
                    <a:pt x="5982" y="5443"/>
                  </a:lnTo>
                  <a:lnTo>
                    <a:pt x="1495" y="5443"/>
                  </a:lnTo>
                  <a:lnTo>
                    <a:pt x="1495" y="6463"/>
                  </a:lnTo>
                  <a:lnTo>
                    <a:pt x="2160" y="6463"/>
                  </a:lnTo>
                  <a:lnTo>
                    <a:pt x="4985" y="6463"/>
                  </a:lnTo>
                  <a:lnTo>
                    <a:pt x="5982" y="6463"/>
                  </a:lnTo>
                  <a:lnTo>
                    <a:pt x="1495" y="6463"/>
                  </a:lnTo>
                  <a:lnTo>
                    <a:pt x="1495" y="7483"/>
                  </a:lnTo>
                  <a:lnTo>
                    <a:pt x="2160" y="7483"/>
                  </a:lnTo>
                  <a:lnTo>
                    <a:pt x="4985" y="7483"/>
                  </a:lnTo>
                  <a:lnTo>
                    <a:pt x="5982" y="7483"/>
                  </a:lnTo>
                  <a:lnTo>
                    <a:pt x="1495" y="7483"/>
                  </a:lnTo>
                  <a:lnTo>
                    <a:pt x="1495" y="8504"/>
                  </a:lnTo>
                  <a:lnTo>
                    <a:pt x="2160" y="8504"/>
                  </a:lnTo>
                  <a:lnTo>
                    <a:pt x="4985" y="8504"/>
                  </a:lnTo>
                  <a:lnTo>
                    <a:pt x="5982" y="8504"/>
                  </a:lnTo>
                  <a:lnTo>
                    <a:pt x="1495" y="8504"/>
                  </a:lnTo>
                  <a:lnTo>
                    <a:pt x="1495" y="9524"/>
                  </a:lnTo>
                  <a:lnTo>
                    <a:pt x="2160" y="9524"/>
                  </a:lnTo>
                  <a:lnTo>
                    <a:pt x="4985" y="9524"/>
                  </a:lnTo>
                  <a:lnTo>
                    <a:pt x="5982" y="9524"/>
                  </a:lnTo>
                  <a:lnTo>
                    <a:pt x="1495" y="9524"/>
                  </a:lnTo>
                  <a:lnTo>
                    <a:pt x="1495" y="10545"/>
                  </a:lnTo>
                  <a:lnTo>
                    <a:pt x="2160" y="10545"/>
                  </a:lnTo>
                  <a:lnTo>
                    <a:pt x="4985" y="10545"/>
                  </a:lnTo>
                  <a:lnTo>
                    <a:pt x="5982" y="10545"/>
                  </a:lnTo>
                  <a:lnTo>
                    <a:pt x="1495" y="10545"/>
                  </a:lnTo>
                  <a:lnTo>
                    <a:pt x="1495" y="11565"/>
                  </a:lnTo>
                  <a:lnTo>
                    <a:pt x="2160" y="11565"/>
                  </a:lnTo>
                  <a:lnTo>
                    <a:pt x="4985" y="11565"/>
                  </a:lnTo>
                  <a:lnTo>
                    <a:pt x="5982" y="11565"/>
                  </a:lnTo>
                  <a:lnTo>
                    <a:pt x="1495" y="11565"/>
                  </a:lnTo>
                  <a:lnTo>
                    <a:pt x="1495" y="12586"/>
                  </a:lnTo>
                  <a:lnTo>
                    <a:pt x="2160" y="12586"/>
                  </a:lnTo>
                  <a:lnTo>
                    <a:pt x="4985" y="12586"/>
                  </a:lnTo>
                  <a:lnTo>
                    <a:pt x="5982" y="12586"/>
                  </a:lnTo>
                  <a:lnTo>
                    <a:pt x="1495" y="12586"/>
                  </a:lnTo>
                  <a:lnTo>
                    <a:pt x="1495" y="13606"/>
                  </a:lnTo>
                  <a:lnTo>
                    <a:pt x="2160" y="13606"/>
                  </a:lnTo>
                  <a:lnTo>
                    <a:pt x="4985" y="13606"/>
                  </a:lnTo>
                  <a:lnTo>
                    <a:pt x="5982" y="13606"/>
                  </a:lnTo>
                  <a:lnTo>
                    <a:pt x="1495" y="13606"/>
                  </a:lnTo>
                  <a:lnTo>
                    <a:pt x="1495" y="14627"/>
                  </a:lnTo>
                  <a:lnTo>
                    <a:pt x="2160" y="14627"/>
                  </a:lnTo>
                  <a:lnTo>
                    <a:pt x="4985" y="14627"/>
                  </a:lnTo>
                  <a:lnTo>
                    <a:pt x="5982" y="14627"/>
                  </a:lnTo>
                  <a:lnTo>
                    <a:pt x="1495" y="14627"/>
                  </a:lnTo>
                  <a:lnTo>
                    <a:pt x="1495" y="15647"/>
                  </a:lnTo>
                  <a:lnTo>
                    <a:pt x="2160" y="15647"/>
                  </a:lnTo>
                  <a:lnTo>
                    <a:pt x="4985" y="15647"/>
                  </a:lnTo>
                  <a:lnTo>
                    <a:pt x="5982" y="15647"/>
                  </a:lnTo>
                  <a:lnTo>
                    <a:pt x="1495" y="15647"/>
                  </a:lnTo>
                  <a:lnTo>
                    <a:pt x="1495" y="16668"/>
                  </a:lnTo>
                  <a:lnTo>
                    <a:pt x="2160" y="16668"/>
                  </a:lnTo>
                  <a:lnTo>
                    <a:pt x="4985" y="16668"/>
                  </a:lnTo>
                  <a:lnTo>
                    <a:pt x="5982" y="16668"/>
                  </a:lnTo>
                  <a:lnTo>
                    <a:pt x="1495" y="16668"/>
                  </a:lnTo>
                  <a:lnTo>
                    <a:pt x="1495" y="17688"/>
                  </a:lnTo>
                  <a:lnTo>
                    <a:pt x="2160" y="17688"/>
                  </a:lnTo>
                  <a:lnTo>
                    <a:pt x="4985" y="17688"/>
                  </a:lnTo>
                  <a:lnTo>
                    <a:pt x="5982" y="17688"/>
                  </a:lnTo>
                  <a:lnTo>
                    <a:pt x="1495" y="17688"/>
                  </a:lnTo>
                  <a:moveTo>
                    <a:pt x="1994" y="19729"/>
                  </a:moveTo>
                  <a:lnTo>
                    <a:pt x="1994" y="20069"/>
                  </a:lnTo>
                  <a:lnTo>
                    <a:pt x="1994" y="21260"/>
                  </a:lnTo>
                  <a:lnTo>
                    <a:pt x="1994" y="21600"/>
                  </a:lnTo>
                  <a:lnTo>
                    <a:pt x="1994" y="19729"/>
                  </a:lnTo>
                  <a:lnTo>
                    <a:pt x="2658" y="19729"/>
                  </a:lnTo>
                  <a:lnTo>
                    <a:pt x="2658" y="20069"/>
                  </a:lnTo>
                  <a:lnTo>
                    <a:pt x="2658" y="21260"/>
                  </a:lnTo>
                  <a:lnTo>
                    <a:pt x="2658" y="21600"/>
                  </a:lnTo>
                  <a:lnTo>
                    <a:pt x="2658" y="19729"/>
                  </a:lnTo>
                  <a:lnTo>
                    <a:pt x="3489" y="19729"/>
                  </a:lnTo>
                  <a:lnTo>
                    <a:pt x="3489" y="20069"/>
                  </a:lnTo>
                  <a:lnTo>
                    <a:pt x="3489" y="21260"/>
                  </a:lnTo>
                  <a:lnTo>
                    <a:pt x="3489" y="21600"/>
                  </a:lnTo>
                  <a:lnTo>
                    <a:pt x="3489" y="19729"/>
                  </a:lnTo>
                  <a:lnTo>
                    <a:pt x="4320" y="19729"/>
                  </a:lnTo>
                  <a:lnTo>
                    <a:pt x="4320" y="20069"/>
                  </a:lnTo>
                  <a:lnTo>
                    <a:pt x="4320" y="21260"/>
                  </a:lnTo>
                  <a:lnTo>
                    <a:pt x="4320" y="21600"/>
                  </a:lnTo>
                  <a:lnTo>
                    <a:pt x="4320" y="19729"/>
                  </a:lnTo>
                  <a:lnTo>
                    <a:pt x="5151" y="19729"/>
                  </a:lnTo>
                  <a:lnTo>
                    <a:pt x="5151" y="20069"/>
                  </a:lnTo>
                  <a:lnTo>
                    <a:pt x="5151" y="21260"/>
                  </a:lnTo>
                  <a:lnTo>
                    <a:pt x="5151" y="21600"/>
                  </a:lnTo>
                  <a:lnTo>
                    <a:pt x="5151" y="19729"/>
                  </a:lnTo>
                  <a:lnTo>
                    <a:pt x="5982" y="19729"/>
                  </a:lnTo>
                  <a:lnTo>
                    <a:pt x="5982" y="20069"/>
                  </a:lnTo>
                  <a:lnTo>
                    <a:pt x="5982" y="21260"/>
                  </a:lnTo>
                  <a:lnTo>
                    <a:pt x="5982" y="21600"/>
                  </a:lnTo>
                  <a:lnTo>
                    <a:pt x="5982" y="19729"/>
                  </a:lnTo>
                  <a:lnTo>
                    <a:pt x="6812" y="19729"/>
                  </a:lnTo>
                  <a:lnTo>
                    <a:pt x="6812" y="20069"/>
                  </a:lnTo>
                  <a:lnTo>
                    <a:pt x="6812" y="21260"/>
                  </a:lnTo>
                  <a:lnTo>
                    <a:pt x="6812" y="21600"/>
                  </a:lnTo>
                  <a:lnTo>
                    <a:pt x="6812" y="19729"/>
                  </a:lnTo>
                  <a:lnTo>
                    <a:pt x="7643" y="19729"/>
                  </a:lnTo>
                  <a:lnTo>
                    <a:pt x="7643" y="20069"/>
                  </a:lnTo>
                  <a:lnTo>
                    <a:pt x="7643" y="21260"/>
                  </a:lnTo>
                  <a:lnTo>
                    <a:pt x="7643" y="21600"/>
                  </a:lnTo>
                  <a:lnTo>
                    <a:pt x="7643" y="19729"/>
                  </a:lnTo>
                  <a:lnTo>
                    <a:pt x="8474" y="19729"/>
                  </a:lnTo>
                  <a:lnTo>
                    <a:pt x="8474" y="20069"/>
                  </a:lnTo>
                  <a:lnTo>
                    <a:pt x="8474" y="21260"/>
                  </a:lnTo>
                  <a:lnTo>
                    <a:pt x="8474" y="21600"/>
                  </a:lnTo>
                  <a:lnTo>
                    <a:pt x="8474" y="19729"/>
                  </a:lnTo>
                  <a:lnTo>
                    <a:pt x="9305" y="19729"/>
                  </a:lnTo>
                  <a:lnTo>
                    <a:pt x="9305" y="20069"/>
                  </a:lnTo>
                  <a:lnTo>
                    <a:pt x="9305" y="21260"/>
                  </a:lnTo>
                  <a:lnTo>
                    <a:pt x="9305" y="21600"/>
                  </a:lnTo>
                  <a:lnTo>
                    <a:pt x="9305" y="19729"/>
                  </a:lnTo>
                  <a:lnTo>
                    <a:pt x="10135" y="19729"/>
                  </a:lnTo>
                  <a:lnTo>
                    <a:pt x="10135" y="20069"/>
                  </a:lnTo>
                  <a:lnTo>
                    <a:pt x="10135" y="21260"/>
                  </a:lnTo>
                  <a:lnTo>
                    <a:pt x="10135" y="21600"/>
                  </a:lnTo>
                  <a:lnTo>
                    <a:pt x="10135" y="19729"/>
                  </a:lnTo>
                  <a:lnTo>
                    <a:pt x="10966" y="19729"/>
                  </a:lnTo>
                  <a:lnTo>
                    <a:pt x="10966" y="20069"/>
                  </a:lnTo>
                  <a:lnTo>
                    <a:pt x="10966" y="21260"/>
                  </a:lnTo>
                  <a:lnTo>
                    <a:pt x="10966" y="21600"/>
                  </a:lnTo>
                  <a:lnTo>
                    <a:pt x="10966" y="19729"/>
                  </a:lnTo>
                  <a:lnTo>
                    <a:pt x="11797" y="19729"/>
                  </a:lnTo>
                  <a:lnTo>
                    <a:pt x="11797" y="20069"/>
                  </a:lnTo>
                  <a:lnTo>
                    <a:pt x="11797" y="21260"/>
                  </a:lnTo>
                  <a:lnTo>
                    <a:pt x="11797" y="21600"/>
                  </a:lnTo>
                  <a:lnTo>
                    <a:pt x="11797" y="19729"/>
                  </a:lnTo>
                  <a:lnTo>
                    <a:pt x="12462" y="19729"/>
                  </a:lnTo>
                  <a:lnTo>
                    <a:pt x="12462" y="20069"/>
                  </a:lnTo>
                  <a:lnTo>
                    <a:pt x="12462" y="21260"/>
                  </a:lnTo>
                  <a:lnTo>
                    <a:pt x="12462" y="21600"/>
                  </a:lnTo>
                  <a:lnTo>
                    <a:pt x="12462" y="19729"/>
                  </a:lnTo>
                  <a:lnTo>
                    <a:pt x="13292" y="19729"/>
                  </a:lnTo>
                  <a:lnTo>
                    <a:pt x="13292" y="20069"/>
                  </a:lnTo>
                  <a:lnTo>
                    <a:pt x="13292" y="21260"/>
                  </a:lnTo>
                  <a:lnTo>
                    <a:pt x="13292" y="21600"/>
                  </a:lnTo>
                  <a:lnTo>
                    <a:pt x="13292" y="19729"/>
                  </a:lnTo>
                  <a:lnTo>
                    <a:pt x="14123" y="19729"/>
                  </a:lnTo>
                  <a:lnTo>
                    <a:pt x="14123" y="20069"/>
                  </a:lnTo>
                  <a:lnTo>
                    <a:pt x="14123" y="21260"/>
                  </a:lnTo>
                  <a:lnTo>
                    <a:pt x="14123" y="21600"/>
                  </a:lnTo>
                  <a:lnTo>
                    <a:pt x="14123" y="19729"/>
                  </a:lnTo>
                  <a:lnTo>
                    <a:pt x="14954" y="19729"/>
                  </a:lnTo>
                  <a:lnTo>
                    <a:pt x="14954" y="20069"/>
                  </a:lnTo>
                  <a:lnTo>
                    <a:pt x="14954" y="21260"/>
                  </a:lnTo>
                  <a:lnTo>
                    <a:pt x="14954" y="21600"/>
                  </a:lnTo>
                  <a:lnTo>
                    <a:pt x="14954" y="19729"/>
                  </a:lnTo>
                  <a:lnTo>
                    <a:pt x="15785" y="19729"/>
                  </a:lnTo>
                  <a:lnTo>
                    <a:pt x="15785" y="20069"/>
                  </a:lnTo>
                  <a:lnTo>
                    <a:pt x="15785" y="21260"/>
                  </a:lnTo>
                  <a:lnTo>
                    <a:pt x="15785" y="21600"/>
                  </a:lnTo>
                  <a:lnTo>
                    <a:pt x="15785" y="19729"/>
                  </a:lnTo>
                  <a:lnTo>
                    <a:pt x="16615" y="19729"/>
                  </a:lnTo>
                  <a:lnTo>
                    <a:pt x="16615" y="20069"/>
                  </a:lnTo>
                  <a:lnTo>
                    <a:pt x="16615" y="21260"/>
                  </a:lnTo>
                  <a:lnTo>
                    <a:pt x="16615" y="21600"/>
                  </a:lnTo>
                  <a:lnTo>
                    <a:pt x="16615" y="19729"/>
                  </a:lnTo>
                  <a:lnTo>
                    <a:pt x="17446" y="19729"/>
                  </a:lnTo>
                  <a:lnTo>
                    <a:pt x="17446" y="20069"/>
                  </a:lnTo>
                  <a:lnTo>
                    <a:pt x="17446" y="21260"/>
                  </a:lnTo>
                  <a:lnTo>
                    <a:pt x="17446" y="21600"/>
                  </a:lnTo>
                  <a:lnTo>
                    <a:pt x="17446" y="19729"/>
                  </a:lnTo>
                  <a:lnTo>
                    <a:pt x="18277" y="19729"/>
                  </a:lnTo>
                  <a:lnTo>
                    <a:pt x="18277" y="20069"/>
                  </a:lnTo>
                  <a:lnTo>
                    <a:pt x="18277" y="21260"/>
                  </a:lnTo>
                  <a:lnTo>
                    <a:pt x="18277" y="21600"/>
                  </a:lnTo>
                  <a:lnTo>
                    <a:pt x="18277" y="19729"/>
                  </a:lnTo>
                  <a:lnTo>
                    <a:pt x="19108" y="19729"/>
                  </a:lnTo>
                  <a:lnTo>
                    <a:pt x="19108" y="20069"/>
                  </a:lnTo>
                  <a:lnTo>
                    <a:pt x="19108" y="21260"/>
                  </a:lnTo>
                  <a:lnTo>
                    <a:pt x="19108" y="21600"/>
                  </a:lnTo>
                  <a:lnTo>
                    <a:pt x="19108" y="19729"/>
                  </a:lnTo>
                  <a:lnTo>
                    <a:pt x="19938" y="19729"/>
                  </a:lnTo>
                  <a:lnTo>
                    <a:pt x="19938" y="20069"/>
                  </a:lnTo>
                  <a:lnTo>
                    <a:pt x="19938" y="21260"/>
                  </a:lnTo>
                  <a:lnTo>
                    <a:pt x="19938" y="21600"/>
                  </a:lnTo>
                  <a:lnTo>
                    <a:pt x="19938" y="19729"/>
                  </a:lnTo>
                  <a:moveTo>
                    <a:pt x="1495" y="1531"/>
                  </a:moveTo>
                  <a:lnTo>
                    <a:pt x="5982" y="1531"/>
                  </a:lnTo>
                  <a:lnTo>
                    <a:pt x="5982" y="18539"/>
                  </a:lnTo>
                  <a:lnTo>
                    <a:pt x="1495" y="18539"/>
                  </a:lnTo>
                  <a:lnTo>
                    <a:pt x="1495" y="1531"/>
                  </a:lnTo>
                  <a:moveTo>
                    <a:pt x="7311" y="1531"/>
                  </a:moveTo>
                  <a:lnTo>
                    <a:pt x="7975" y="1531"/>
                  </a:lnTo>
                  <a:lnTo>
                    <a:pt x="7975" y="8334"/>
                  </a:lnTo>
                  <a:lnTo>
                    <a:pt x="7311" y="8334"/>
                  </a:lnTo>
                  <a:lnTo>
                    <a:pt x="7311" y="1531"/>
                  </a:lnTo>
                  <a:moveTo>
                    <a:pt x="7145" y="9865"/>
                  </a:moveTo>
                  <a:lnTo>
                    <a:pt x="8142" y="9865"/>
                  </a:lnTo>
                  <a:lnTo>
                    <a:pt x="8142" y="10715"/>
                  </a:lnTo>
                  <a:lnTo>
                    <a:pt x="7145" y="10715"/>
                  </a:lnTo>
                  <a:lnTo>
                    <a:pt x="7145" y="9865"/>
                  </a:lnTo>
                  <a:moveTo>
                    <a:pt x="8972" y="1531"/>
                  </a:moveTo>
                  <a:lnTo>
                    <a:pt x="12462" y="1531"/>
                  </a:lnTo>
                  <a:lnTo>
                    <a:pt x="12462" y="5443"/>
                  </a:lnTo>
                  <a:lnTo>
                    <a:pt x="8972" y="5443"/>
                  </a:lnTo>
                  <a:lnTo>
                    <a:pt x="8972" y="1531"/>
                  </a:lnTo>
                  <a:moveTo>
                    <a:pt x="13625" y="1531"/>
                  </a:moveTo>
                  <a:lnTo>
                    <a:pt x="20271" y="1531"/>
                  </a:lnTo>
                  <a:lnTo>
                    <a:pt x="20271" y="5443"/>
                  </a:lnTo>
                  <a:lnTo>
                    <a:pt x="13625" y="5443"/>
                  </a:lnTo>
                  <a:lnTo>
                    <a:pt x="13625" y="1531"/>
                  </a:lnTo>
                  <a:moveTo>
                    <a:pt x="18609" y="6463"/>
                  </a:moveTo>
                  <a:lnTo>
                    <a:pt x="20437" y="6463"/>
                  </a:lnTo>
                  <a:lnTo>
                    <a:pt x="20437" y="10885"/>
                  </a:lnTo>
                  <a:lnTo>
                    <a:pt x="18609" y="10885"/>
                  </a:lnTo>
                  <a:lnTo>
                    <a:pt x="18609" y="6463"/>
                  </a:lnTo>
                </a:path>
              </a:pathLst>
            </a:custGeom>
            <a:solidFill>
              <a:srgbClr val="F5F1F1"/>
            </a:solidFill>
            <a:ln w="9525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52" name="Gruppo 599">
            <a:extLst>
              <a:ext uri="{FF2B5EF4-FFF2-40B4-BE49-F238E27FC236}">
                <a16:creationId xmlns:a16="http://schemas.microsoft.com/office/drawing/2014/main" id="{C48E6F48-CCA7-11F4-011B-8C1A366AE3D9}"/>
              </a:ext>
            </a:extLst>
          </p:cNvPr>
          <p:cNvGrpSpPr/>
          <p:nvPr/>
        </p:nvGrpSpPr>
        <p:grpSpPr>
          <a:xfrm>
            <a:off x="10169075" y="5442006"/>
            <a:ext cx="1640338" cy="882048"/>
            <a:chOff x="10393605" y="4306849"/>
            <a:chExt cx="907197" cy="487821"/>
          </a:xfrm>
        </p:grpSpPr>
        <p:sp>
          <p:nvSpPr>
            <p:cNvPr id="53" name="Text Box 169">
              <a:extLst>
                <a:ext uri="{FF2B5EF4-FFF2-40B4-BE49-F238E27FC236}">
                  <a16:creationId xmlns:a16="http://schemas.microsoft.com/office/drawing/2014/main" id="{EA8AF204-C938-0AE6-F813-80277BE1D8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393605" y="4657290"/>
              <a:ext cx="907197" cy="1373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0000" tIns="46800" rIns="90000" bIns="46800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66CC00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SzPct val="7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it-IT" sz="1000" b="1"/>
                <a:t>server_2_2_2</a:t>
              </a:r>
            </a:p>
          </p:txBody>
        </p:sp>
        <p:sp>
          <p:nvSpPr>
            <p:cNvPr id="54" name="AutoShape 171">
              <a:extLst>
                <a:ext uri="{FF2B5EF4-FFF2-40B4-BE49-F238E27FC236}">
                  <a16:creationId xmlns:a16="http://schemas.microsoft.com/office/drawing/2014/main" id="{63C4DFD8-26B0-A71B-6F54-04EE6C08A6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91757" y="4306849"/>
              <a:ext cx="378624" cy="350441"/>
            </a:xfrm>
            <a:prstGeom prst="cube">
              <a:avLst>
                <a:gd name="adj" fmla="val 15116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66CC00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SzPct val="7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it-IT" altLang="it-IT" sz="1800">
                <a:latin typeface="Arial" panose="020B0604020202020204" pitchFamily="34" charset="0"/>
              </a:endParaRPr>
            </a:p>
          </p:txBody>
        </p:sp>
        <p:sp>
          <p:nvSpPr>
            <p:cNvPr id="55" name="mainfrm">
              <a:extLst>
                <a:ext uri="{FF2B5EF4-FFF2-40B4-BE49-F238E27FC236}">
                  <a16:creationId xmlns:a16="http://schemas.microsoft.com/office/drawing/2014/main" id="{2F0B97D9-315A-982F-15C2-21C8C746ED5E}"/>
                </a:ext>
              </a:extLst>
            </p:cNvPr>
            <p:cNvSpPr>
              <a:spLocks noEditPoints="1" noChangeArrowheads="1"/>
            </p:cNvSpPr>
            <p:nvPr/>
          </p:nvSpPr>
          <p:spPr bwMode="auto">
            <a:xfrm>
              <a:off x="10691757" y="4360763"/>
              <a:ext cx="324710" cy="296527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326 w 21600"/>
                <a:gd name="T25" fmla="*/ 22180 h 21600"/>
                <a:gd name="T26" fmla="*/ 21559 w 21600"/>
                <a:gd name="T27" fmla="*/ 27893 h 2160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1600" h="21600" extrusionOk="0">
                  <a:moveTo>
                    <a:pt x="21600" y="10885"/>
                  </a:moveTo>
                  <a:lnTo>
                    <a:pt x="21600" y="0"/>
                  </a:lnTo>
                  <a:lnTo>
                    <a:pt x="10634" y="0"/>
                  </a:lnTo>
                  <a:lnTo>
                    <a:pt x="0" y="0"/>
                  </a:lnTo>
                  <a:lnTo>
                    <a:pt x="0" y="10885"/>
                  </a:lnTo>
                  <a:lnTo>
                    <a:pt x="0" y="19729"/>
                  </a:lnTo>
                  <a:lnTo>
                    <a:pt x="1163" y="19729"/>
                  </a:lnTo>
                  <a:lnTo>
                    <a:pt x="1163" y="21600"/>
                  </a:lnTo>
                  <a:lnTo>
                    <a:pt x="10800" y="21600"/>
                  </a:lnTo>
                  <a:lnTo>
                    <a:pt x="20603" y="21600"/>
                  </a:lnTo>
                  <a:lnTo>
                    <a:pt x="20603" y="19729"/>
                  </a:lnTo>
                  <a:lnTo>
                    <a:pt x="21600" y="19729"/>
                  </a:lnTo>
                  <a:lnTo>
                    <a:pt x="21600" y="10885"/>
                  </a:lnTo>
                  <a:close/>
                </a:path>
                <a:path w="21600" h="21600" extrusionOk="0">
                  <a:moveTo>
                    <a:pt x="1163" y="19729"/>
                  </a:moveTo>
                  <a:lnTo>
                    <a:pt x="4320" y="19729"/>
                  </a:lnTo>
                  <a:lnTo>
                    <a:pt x="16449" y="19729"/>
                  </a:lnTo>
                  <a:lnTo>
                    <a:pt x="20603" y="19729"/>
                  </a:lnTo>
                  <a:lnTo>
                    <a:pt x="1163" y="19729"/>
                  </a:lnTo>
                  <a:moveTo>
                    <a:pt x="1495" y="2381"/>
                  </a:moveTo>
                  <a:lnTo>
                    <a:pt x="2160" y="2381"/>
                  </a:lnTo>
                  <a:lnTo>
                    <a:pt x="4985" y="2381"/>
                  </a:lnTo>
                  <a:lnTo>
                    <a:pt x="5982" y="2381"/>
                  </a:lnTo>
                  <a:lnTo>
                    <a:pt x="1495" y="2381"/>
                  </a:lnTo>
                  <a:lnTo>
                    <a:pt x="1495" y="3402"/>
                  </a:lnTo>
                  <a:lnTo>
                    <a:pt x="2160" y="3402"/>
                  </a:lnTo>
                  <a:lnTo>
                    <a:pt x="4985" y="3402"/>
                  </a:lnTo>
                  <a:lnTo>
                    <a:pt x="5982" y="3402"/>
                  </a:lnTo>
                  <a:lnTo>
                    <a:pt x="1495" y="3402"/>
                  </a:lnTo>
                  <a:lnTo>
                    <a:pt x="1495" y="4422"/>
                  </a:lnTo>
                  <a:lnTo>
                    <a:pt x="2160" y="4422"/>
                  </a:lnTo>
                  <a:lnTo>
                    <a:pt x="4985" y="4422"/>
                  </a:lnTo>
                  <a:lnTo>
                    <a:pt x="5982" y="4422"/>
                  </a:lnTo>
                  <a:lnTo>
                    <a:pt x="1495" y="4422"/>
                  </a:lnTo>
                  <a:lnTo>
                    <a:pt x="1495" y="5443"/>
                  </a:lnTo>
                  <a:lnTo>
                    <a:pt x="2160" y="5443"/>
                  </a:lnTo>
                  <a:lnTo>
                    <a:pt x="4985" y="5443"/>
                  </a:lnTo>
                  <a:lnTo>
                    <a:pt x="5982" y="5443"/>
                  </a:lnTo>
                  <a:lnTo>
                    <a:pt x="1495" y="5443"/>
                  </a:lnTo>
                  <a:lnTo>
                    <a:pt x="1495" y="6463"/>
                  </a:lnTo>
                  <a:lnTo>
                    <a:pt x="2160" y="6463"/>
                  </a:lnTo>
                  <a:lnTo>
                    <a:pt x="4985" y="6463"/>
                  </a:lnTo>
                  <a:lnTo>
                    <a:pt x="5982" y="6463"/>
                  </a:lnTo>
                  <a:lnTo>
                    <a:pt x="1495" y="6463"/>
                  </a:lnTo>
                  <a:lnTo>
                    <a:pt x="1495" y="7483"/>
                  </a:lnTo>
                  <a:lnTo>
                    <a:pt x="2160" y="7483"/>
                  </a:lnTo>
                  <a:lnTo>
                    <a:pt x="4985" y="7483"/>
                  </a:lnTo>
                  <a:lnTo>
                    <a:pt x="5982" y="7483"/>
                  </a:lnTo>
                  <a:lnTo>
                    <a:pt x="1495" y="7483"/>
                  </a:lnTo>
                  <a:lnTo>
                    <a:pt x="1495" y="8504"/>
                  </a:lnTo>
                  <a:lnTo>
                    <a:pt x="2160" y="8504"/>
                  </a:lnTo>
                  <a:lnTo>
                    <a:pt x="4985" y="8504"/>
                  </a:lnTo>
                  <a:lnTo>
                    <a:pt x="5982" y="8504"/>
                  </a:lnTo>
                  <a:lnTo>
                    <a:pt x="1495" y="8504"/>
                  </a:lnTo>
                  <a:lnTo>
                    <a:pt x="1495" y="9524"/>
                  </a:lnTo>
                  <a:lnTo>
                    <a:pt x="2160" y="9524"/>
                  </a:lnTo>
                  <a:lnTo>
                    <a:pt x="4985" y="9524"/>
                  </a:lnTo>
                  <a:lnTo>
                    <a:pt x="5982" y="9524"/>
                  </a:lnTo>
                  <a:lnTo>
                    <a:pt x="1495" y="9524"/>
                  </a:lnTo>
                  <a:lnTo>
                    <a:pt x="1495" y="10545"/>
                  </a:lnTo>
                  <a:lnTo>
                    <a:pt x="2160" y="10545"/>
                  </a:lnTo>
                  <a:lnTo>
                    <a:pt x="4985" y="10545"/>
                  </a:lnTo>
                  <a:lnTo>
                    <a:pt x="5982" y="10545"/>
                  </a:lnTo>
                  <a:lnTo>
                    <a:pt x="1495" y="10545"/>
                  </a:lnTo>
                  <a:lnTo>
                    <a:pt x="1495" y="11565"/>
                  </a:lnTo>
                  <a:lnTo>
                    <a:pt x="2160" y="11565"/>
                  </a:lnTo>
                  <a:lnTo>
                    <a:pt x="4985" y="11565"/>
                  </a:lnTo>
                  <a:lnTo>
                    <a:pt x="5982" y="11565"/>
                  </a:lnTo>
                  <a:lnTo>
                    <a:pt x="1495" y="11565"/>
                  </a:lnTo>
                  <a:lnTo>
                    <a:pt x="1495" y="12586"/>
                  </a:lnTo>
                  <a:lnTo>
                    <a:pt x="2160" y="12586"/>
                  </a:lnTo>
                  <a:lnTo>
                    <a:pt x="4985" y="12586"/>
                  </a:lnTo>
                  <a:lnTo>
                    <a:pt x="5982" y="12586"/>
                  </a:lnTo>
                  <a:lnTo>
                    <a:pt x="1495" y="12586"/>
                  </a:lnTo>
                  <a:lnTo>
                    <a:pt x="1495" y="13606"/>
                  </a:lnTo>
                  <a:lnTo>
                    <a:pt x="2160" y="13606"/>
                  </a:lnTo>
                  <a:lnTo>
                    <a:pt x="4985" y="13606"/>
                  </a:lnTo>
                  <a:lnTo>
                    <a:pt x="5982" y="13606"/>
                  </a:lnTo>
                  <a:lnTo>
                    <a:pt x="1495" y="13606"/>
                  </a:lnTo>
                  <a:lnTo>
                    <a:pt x="1495" y="14627"/>
                  </a:lnTo>
                  <a:lnTo>
                    <a:pt x="2160" y="14627"/>
                  </a:lnTo>
                  <a:lnTo>
                    <a:pt x="4985" y="14627"/>
                  </a:lnTo>
                  <a:lnTo>
                    <a:pt x="5982" y="14627"/>
                  </a:lnTo>
                  <a:lnTo>
                    <a:pt x="1495" y="14627"/>
                  </a:lnTo>
                  <a:lnTo>
                    <a:pt x="1495" y="15647"/>
                  </a:lnTo>
                  <a:lnTo>
                    <a:pt x="2160" y="15647"/>
                  </a:lnTo>
                  <a:lnTo>
                    <a:pt x="4985" y="15647"/>
                  </a:lnTo>
                  <a:lnTo>
                    <a:pt x="5982" y="15647"/>
                  </a:lnTo>
                  <a:lnTo>
                    <a:pt x="1495" y="15647"/>
                  </a:lnTo>
                  <a:lnTo>
                    <a:pt x="1495" y="16668"/>
                  </a:lnTo>
                  <a:lnTo>
                    <a:pt x="2160" y="16668"/>
                  </a:lnTo>
                  <a:lnTo>
                    <a:pt x="4985" y="16668"/>
                  </a:lnTo>
                  <a:lnTo>
                    <a:pt x="5982" y="16668"/>
                  </a:lnTo>
                  <a:lnTo>
                    <a:pt x="1495" y="16668"/>
                  </a:lnTo>
                  <a:lnTo>
                    <a:pt x="1495" y="17688"/>
                  </a:lnTo>
                  <a:lnTo>
                    <a:pt x="2160" y="17688"/>
                  </a:lnTo>
                  <a:lnTo>
                    <a:pt x="4985" y="17688"/>
                  </a:lnTo>
                  <a:lnTo>
                    <a:pt x="5982" y="17688"/>
                  </a:lnTo>
                  <a:lnTo>
                    <a:pt x="1495" y="17688"/>
                  </a:lnTo>
                  <a:moveTo>
                    <a:pt x="1994" y="19729"/>
                  </a:moveTo>
                  <a:lnTo>
                    <a:pt x="1994" y="20069"/>
                  </a:lnTo>
                  <a:lnTo>
                    <a:pt x="1994" y="21260"/>
                  </a:lnTo>
                  <a:lnTo>
                    <a:pt x="1994" y="21600"/>
                  </a:lnTo>
                  <a:lnTo>
                    <a:pt x="1994" y="19729"/>
                  </a:lnTo>
                  <a:lnTo>
                    <a:pt x="2658" y="19729"/>
                  </a:lnTo>
                  <a:lnTo>
                    <a:pt x="2658" y="20069"/>
                  </a:lnTo>
                  <a:lnTo>
                    <a:pt x="2658" y="21260"/>
                  </a:lnTo>
                  <a:lnTo>
                    <a:pt x="2658" y="21600"/>
                  </a:lnTo>
                  <a:lnTo>
                    <a:pt x="2658" y="19729"/>
                  </a:lnTo>
                  <a:lnTo>
                    <a:pt x="3489" y="19729"/>
                  </a:lnTo>
                  <a:lnTo>
                    <a:pt x="3489" y="20069"/>
                  </a:lnTo>
                  <a:lnTo>
                    <a:pt x="3489" y="21260"/>
                  </a:lnTo>
                  <a:lnTo>
                    <a:pt x="3489" y="21600"/>
                  </a:lnTo>
                  <a:lnTo>
                    <a:pt x="3489" y="19729"/>
                  </a:lnTo>
                  <a:lnTo>
                    <a:pt x="4320" y="19729"/>
                  </a:lnTo>
                  <a:lnTo>
                    <a:pt x="4320" y="20069"/>
                  </a:lnTo>
                  <a:lnTo>
                    <a:pt x="4320" y="21260"/>
                  </a:lnTo>
                  <a:lnTo>
                    <a:pt x="4320" y="21600"/>
                  </a:lnTo>
                  <a:lnTo>
                    <a:pt x="4320" y="19729"/>
                  </a:lnTo>
                  <a:lnTo>
                    <a:pt x="5151" y="19729"/>
                  </a:lnTo>
                  <a:lnTo>
                    <a:pt x="5151" y="20069"/>
                  </a:lnTo>
                  <a:lnTo>
                    <a:pt x="5151" y="21260"/>
                  </a:lnTo>
                  <a:lnTo>
                    <a:pt x="5151" y="21600"/>
                  </a:lnTo>
                  <a:lnTo>
                    <a:pt x="5151" y="19729"/>
                  </a:lnTo>
                  <a:lnTo>
                    <a:pt x="5982" y="19729"/>
                  </a:lnTo>
                  <a:lnTo>
                    <a:pt x="5982" y="20069"/>
                  </a:lnTo>
                  <a:lnTo>
                    <a:pt x="5982" y="21260"/>
                  </a:lnTo>
                  <a:lnTo>
                    <a:pt x="5982" y="21600"/>
                  </a:lnTo>
                  <a:lnTo>
                    <a:pt x="5982" y="19729"/>
                  </a:lnTo>
                  <a:lnTo>
                    <a:pt x="6812" y="19729"/>
                  </a:lnTo>
                  <a:lnTo>
                    <a:pt x="6812" y="20069"/>
                  </a:lnTo>
                  <a:lnTo>
                    <a:pt x="6812" y="21260"/>
                  </a:lnTo>
                  <a:lnTo>
                    <a:pt x="6812" y="21600"/>
                  </a:lnTo>
                  <a:lnTo>
                    <a:pt x="6812" y="19729"/>
                  </a:lnTo>
                  <a:lnTo>
                    <a:pt x="7643" y="19729"/>
                  </a:lnTo>
                  <a:lnTo>
                    <a:pt x="7643" y="20069"/>
                  </a:lnTo>
                  <a:lnTo>
                    <a:pt x="7643" y="21260"/>
                  </a:lnTo>
                  <a:lnTo>
                    <a:pt x="7643" y="21600"/>
                  </a:lnTo>
                  <a:lnTo>
                    <a:pt x="7643" y="19729"/>
                  </a:lnTo>
                  <a:lnTo>
                    <a:pt x="8474" y="19729"/>
                  </a:lnTo>
                  <a:lnTo>
                    <a:pt x="8474" y="20069"/>
                  </a:lnTo>
                  <a:lnTo>
                    <a:pt x="8474" y="21260"/>
                  </a:lnTo>
                  <a:lnTo>
                    <a:pt x="8474" y="21600"/>
                  </a:lnTo>
                  <a:lnTo>
                    <a:pt x="8474" y="19729"/>
                  </a:lnTo>
                  <a:lnTo>
                    <a:pt x="9305" y="19729"/>
                  </a:lnTo>
                  <a:lnTo>
                    <a:pt x="9305" y="20069"/>
                  </a:lnTo>
                  <a:lnTo>
                    <a:pt x="9305" y="21260"/>
                  </a:lnTo>
                  <a:lnTo>
                    <a:pt x="9305" y="21600"/>
                  </a:lnTo>
                  <a:lnTo>
                    <a:pt x="9305" y="19729"/>
                  </a:lnTo>
                  <a:lnTo>
                    <a:pt x="10135" y="19729"/>
                  </a:lnTo>
                  <a:lnTo>
                    <a:pt x="10135" y="20069"/>
                  </a:lnTo>
                  <a:lnTo>
                    <a:pt x="10135" y="21260"/>
                  </a:lnTo>
                  <a:lnTo>
                    <a:pt x="10135" y="21600"/>
                  </a:lnTo>
                  <a:lnTo>
                    <a:pt x="10135" y="19729"/>
                  </a:lnTo>
                  <a:lnTo>
                    <a:pt x="10966" y="19729"/>
                  </a:lnTo>
                  <a:lnTo>
                    <a:pt x="10966" y="20069"/>
                  </a:lnTo>
                  <a:lnTo>
                    <a:pt x="10966" y="21260"/>
                  </a:lnTo>
                  <a:lnTo>
                    <a:pt x="10966" y="21600"/>
                  </a:lnTo>
                  <a:lnTo>
                    <a:pt x="10966" y="19729"/>
                  </a:lnTo>
                  <a:lnTo>
                    <a:pt x="11797" y="19729"/>
                  </a:lnTo>
                  <a:lnTo>
                    <a:pt x="11797" y="20069"/>
                  </a:lnTo>
                  <a:lnTo>
                    <a:pt x="11797" y="21260"/>
                  </a:lnTo>
                  <a:lnTo>
                    <a:pt x="11797" y="21600"/>
                  </a:lnTo>
                  <a:lnTo>
                    <a:pt x="11797" y="19729"/>
                  </a:lnTo>
                  <a:lnTo>
                    <a:pt x="12462" y="19729"/>
                  </a:lnTo>
                  <a:lnTo>
                    <a:pt x="12462" y="20069"/>
                  </a:lnTo>
                  <a:lnTo>
                    <a:pt x="12462" y="21260"/>
                  </a:lnTo>
                  <a:lnTo>
                    <a:pt x="12462" y="21600"/>
                  </a:lnTo>
                  <a:lnTo>
                    <a:pt x="12462" y="19729"/>
                  </a:lnTo>
                  <a:lnTo>
                    <a:pt x="13292" y="19729"/>
                  </a:lnTo>
                  <a:lnTo>
                    <a:pt x="13292" y="20069"/>
                  </a:lnTo>
                  <a:lnTo>
                    <a:pt x="13292" y="21260"/>
                  </a:lnTo>
                  <a:lnTo>
                    <a:pt x="13292" y="21600"/>
                  </a:lnTo>
                  <a:lnTo>
                    <a:pt x="13292" y="19729"/>
                  </a:lnTo>
                  <a:lnTo>
                    <a:pt x="14123" y="19729"/>
                  </a:lnTo>
                  <a:lnTo>
                    <a:pt x="14123" y="20069"/>
                  </a:lnTo>
                  <a:lnTo>
                    <a:pt x="14123" y="21260"/>
                  </a:lnTo>
                  <a:lnTo>
                    <a:pt x="14123" y="21600"/>
                  </a:lnTo>
                  <a:lnTo>
                    <a:pt x="14123" y="19729"/>
                  </a:lnTo>
                  <a:lnTo>
                    <a:pt x="14954" y="19729"/>
                  </a:lnTo>
                  <a:lnTo>
                    <a:pt x="14954" y="20069"/>
                  </a:lnTo>
                  <a:lnTo>
                    <a:pt x="14954" y="21260"/>
                  </a:lnTo>
                  <a:lnTo>
                    <a:pt x="14954" y="21600"/>
                  </a:lnTo>
                  <a:lnTo>
                    <a:pt x="14954" y="19729"/>
                  </a:lnTo>
                  <a:lnTo>
                    <a:pt x="15785" y="19729"/>
                  </a:lnTo>
                  <a:lnTo>
                    <a:pt x="15785" y="20069"/>
                  </a:lnTo>
                  <a:lnTo>
                    <a:pt x="15785" y="21260"/>
                  </a:lnTo>
                  <a:lnTo>
                    <a:pt x="15785" y="21600"/>
                  </a:lnTo>
                  <a:lnTo>
                    <a:pt x="15785" y="19729"/>
                  </a:lnTo>
                  <a:lnTo>
                    <a:pt x="16615" y="19729"/>
                  </a:lnTo>
                  <a:lnTo>
                    <a:pt x="16615" y="20069"/>
                  </a:lnTo>
                  <a:lnTo>
                    <a:pt x="16615" y="21260"/>
                  </a:lnTo>
                  <a:lnTo>
                    <a:pt x="16615" y="21600"/>
                  </a:lnTo>
                  <a:lnTo>
                    <a:pt x="16615" y="19729"/>
                  </a:lnTo>
                  <a:lnTo>
                    <a:pt x="17446" y="19729"/>
                  </a:lnTo>
                  <a:lnTo>
                    <a:pt x="17446" y="20069"/>
                  </a:lnTo>
                  <a:lnTo>
                    <a:pt x="17446" y="21260"/>
                  </a:lnTo>
                  <a:lnTo>
                    <a:pt x="17446" y="21600"/>
                  </a:lnTo>
                  <a:lnTo>
                    <a:pt x="17446" y="19729"/>
                  </a:lnTo>
                  <a:lnTo>
                    <a:pt x="18277" y="19729"/>
                  </a:lnTo>
                  <a:lnTo>
                    <a:pt x="18277" y="20069"/>
                  </a:lnTo>
                  <a:lnTo>
                    <a:pt x="18277" y="21260"/>
                  </a:lnTo>
                  <a:lnTo>
                    <a:pt x="18277" y="21600"/>
                  </a:lnTo>
                  <a:lnTo>
                    <a:pt x="18277" y="19729"/>
                  </a:lnTo>
                  <a:lnTo>
                    <a:pt x="19108" y="19729"/>
                  </a:lnTo>
                  <a:lnTo>
                    <a:pt x="19108" y="20069"/>
                  </a:lnTo>
                  <a:lnTo>
                    <a:pt x="19108" y="21260"/>
                  </a:lnTo>
                  <a:lnTo>
                    <a:pt x="19108" y="21600"/>
                  </a:lnTo>
                  <a:lnTo>
                    <a:pt x="19108" y="19729"/>
                  </a:lnTo>
                  <a:lnTo>
                    <a:pt x="19938" y="19729"/>
                  </a:lnTo>
                  <a:lnTo>
                    <a:pt x="19938" y="20069"/>
                  </a:lnTo>
                  <a:lnTo>
                    <a:pt x="19938" y="21260"/>
                  </a:lnTo>
                  <a:lnTo>
                    <a:pt x="19938" y="21600"/>
                  </a:lnTo>
                  <a:lnTo>
                    <a:pt x="19938" y="19729"/>
                  </a:lnTo>
                  <a:moveTo>
                    <a:pt x="1495" y="1531"/>
                  </a:moveTo>
                  <a:lnTo>
                    <a:pt x="5982" y="1531"/>
                  </a:lnTo>
                  <a:lnTo>
                    <a:pt x="5982" y="18539"/>
                  </a:lnTo>
                  <a:lnTo>
                    <a:pt x="1495" y="18539"/>
                  </a:lnTo>
                  <a:lnTo>
                    <a:pt x="1495" y="1531"/>
                  </a:lnTo>
                  <a:moveTo>
                    <a:pt x="7311" y="1531"/>
                  </a:moveTo>
                  <a:lnTo>
                    <a:pt x="7975" y="1531"/>
                  </a:lnTo>
                  <a:lnTo>
                    <a:pt x="7975" y="8334"/>
                  </a:lnTo>
                  <a:lnTo>
                    <a:pt x="7311" y="8334"/>
                  </a:lnTo>
                  <a:lnTo>
                    <a:pt x="7311" y="1531"/>
                  </a:lnTo>
                  <a:moveTo>
                    <a:pt x="7145" y="9865"/>
                  </a:moveTo>
                  <a:lnTo>
                    <a:pt x="8142" y="9865"/>
                  </a:lnTo>
                  <a:lnTo>
                    <a:pt x="8142" y="10715"/>
                  </a:lnTo>
                  <a:lnTo>
                    <a:pt x="7145" y="10715"/>
                  </a:lnTo>
                  <a:lnTo>
                    <a:pt x="7145" y="9865"/>
                  </a:lnTo>
                  <a:moveTo>
                    <a:pt x="8972" y="1531"/>
                  </a:moveTo>
                  <a:lnTo>
                    <a:pt x="12462" y="1531"/>
                  </a:lnTo>
                  <a:lnTo>
                    <a:pt x="12462" y="5443"/>
                  </a:lnTo>
                  <a:lnTo>
                    <a:pt x="8972" y="5443"/>
                  </a:lnTo>
                  <a:lnTo>
                    <a:pt x="8972" y="1531"/>
                  </a:lnTo>
                  <a:moveTo>
                    <a:pt x="13625" y="1531"/>
                  </a:moveTo>
                  <a:lnTo>
                    <a:pt x="20271" y="1531"/>
                  </a:lnTo>
                  <a:lnTo>
                    <a:pt x="20271" y="5443"/>
                  </a:lnTo>
                  <a:lnTo>
                    <a:pt x="13625" y="5443"/>
                  </a:lnTo>
                  <a:lnTo>
                    <a:pt x="13625" y="1531"/>
                  </a:lnTo>
                  <a:moveTo>
                    <a:pt x="18609" y="6463"/>
                  </a:moveTo>
                  <a:lnTo>
                    <a:pt x="20437" y="6463"/>
                  </a:lnTo>
                  <a:lnTo>
                    <a:pt x="20437" y="10885"/>
                  </a:lnTo>
                  <a:lnTo>
                    <a:pt x="18609" y="10885"/>
                  </a:lnTo>
                  <a:lnTo>
                    <a:pt x="18609" y="6463"/>
                  </a:lnTo>
                </a:path>
              </a:pathLst>
            </a:custGeom>
            <a:solidFill>
              <a:srgbClr val="F5F1F1"/>
            </a:solidFill>
            <a:ln w="9525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80" name="Line 71">
            <a:extLst>
              <a:ext uri="{FF2B5EF4-FFF2-40B4-BE49-F238E27FC236}">
                <a16:creationId xmlns:a16="http://schemas.microsoft.com/office/drawing/2014/main" id="{4872A124-5DAC-5FFC-961E-4C65914F974F}"/>
              </a:ext>
            </a:extLst>
          </p:cNvPr>
          <p:cNvSpPr>
            <a:spLocks noChangeShapeType="1"/>
          </p:cNvSpPr>
          <p:nvPr/>
        </p:nvSpPr>
        <p:spPr bwMode="auto">
          <a:xfrm rot="16200000" flipH="1">
            <a:off x="10217927" y="4618112"/>
            <a:ext cx="706498" cy="925274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endParaRPr lang="en-GB"/>
          </a:p>
        </p:txBody>
      </p:sp>
      <p:sp>
        <p:nvSpPr>
          <p:cNvPr id="81" name="Line 72">
            <a:extLst>
              <a:ext uri="{FF2B5EF4-FFF2-40B4-BE49-F238E27FC236}">
                <a16:creationId xmlns:a16="http://schemas.microsoft.com/office/drawing/2014/main" id="{A3F7B1D5-6C72-CC7F-B892-811E655560AE}"/>
              </a:ext>
            </a:extLst>
          </p:cNvPr>
          <p:cNvSpPr>
            <a:spLocks noChangeShapeType="1"/>
          </p:cNvSpPr>
          <p:nvPr/>
        </p:nvSpPr>
        <p:spPr bwMode="auto">
          <a:xfrm rot="16200000" flipH="1" flipV="1">
            <a:off x="9708718" y="5029914"/>
            <a:ext cx="676852" cy="131316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endParaRPr lang="en-GB"/>
          </a:p>
        </p:txBody>
      </p:sp>
      <p:grpSp>
        <p:nvGrpSpPr>
          <p:cNvPr id="494" name="Group 493">
            <a:extLst>
              <a:ext uri="{FF2B5EF4-FFF2-40B4-BE49-F238E27FC236}">
                <a16:creationId xmlns:a16="http://schemas.microsoft.com/office/drawing/2014/main" id="{529F4097-9F72-592C-D8AE-381A02222A19}"/>
              </a:ext>
            </a:extLst>
          </p:cNvPr>
          <p:cNvGrpSpPr/>
          <p:nvPr/>
        </p:nvGrpSpPr>
        <p:grpSpPr>
          <a:xfrm>
            <a:off x="7937719" y="4294853"/>
            <a:ext cx="809402" cy="463051"/>
            <a:chOff x="967835" y="2541918"/>
            <a:chExt cx="1426054" cy="463051"/>
          </a:xfrm>
        </p:grpSpPr>
        <p:grpSp>
          <p:nvGrpSpPr>
            <p:cNvPr id="495" name="Group 93">
              <a:extLst>
                <a:ext uri="{FF2B5EF4-FFF2-40B4-BE49-F238E27FC236}">
                  <a16:creationId xmlns:a16="http://schemas.microsoft.com/office/drawing/2014/main" id="{8FE21773-422A-BDB7-738A-EDA5C7DD6E1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67835" y="2541918"/>
              <a:ext cx="1426054" cy="463051"/>
              <a:chOff x="3312" y="2160"/>
              <a:chExt cx="960" cy="528"/>
            </a:xfrm>
          </p:grpSpPr>
          <p:grpSp>
            <p:nvGrpSpPr>
              <p:cNvPr id="497" name="Group 94">
                <a:extLst>
                  <a:ext uri="{FF2B5EF4-FFF2-40B4-BE49-F238E27FC236}">
                    <a16:creationId xmlns:a16="http://schemas.microsoft.com/office/drawing/2014/main" id="{8C67A9F4-3559-E871-AF0D-CE0989F8577F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3312" y="2160"/>
                <a:ext cx="960" cy="528"/>
                <a:chOff x="3312" y="2160"/>
                <a:chExt cx="960" cy="528"/>
              </a:xfrm>
            </p:grpSpPr>
            <p:sp>
              <p:nvSpPr>
                <p:cNvPr id="499" name="AutoShape 95">
                  <a:extLst>
                    <a:ext uri="{FF2B5EF4-FFF2-40B4-BE49-F238E27FC236}">
                      <a16:creationId xmlns:a16="http://schemas.microsoft.com/office/drawing/2014/main" id="{471D7256-D573-5749-5AF7-CCBC9DE1CA27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3312" y="2160"/>
                  <a:ext cx="960" cy="528"/>
                </a:xfrm>
                <a:prstGeom prst="can">
                  <a:avLst>
                    <a:gd name="adj" fmla="val 50000"/>
                  </a:avLst>
                </a:prstGeom>
                <a:gradFill rotWithShape="0">
                  <a:gsLst>
                    <a:gs pos="0">
                      <a:srgbClr val="002F5E"/>
                    </a:gs>
                    <a:gs pos="50000">
                      <a:srgbClr val="0066CC"/>
                    </a:gs>
                    <a:gs pos="100000">
                      <a:srgbClr val="002F5E"/>
                    </a:gs>
                  </a:gsLst>
                  <a:lin ang="0" scaled="1"/>
                </a:gradFill>
                <a:ln w="9525">
                  <a:solidFill>
                    <a:srgbClr val="819FFF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73025" tIns="36512" rIns="73025" bIns="36512" anchor="ctr"/>
                <a:lstStyle>
                  <a:lvl1pPr>
                    <a:spcBef>
                      <a:spcPct val="20000"/>
                    </a:spcBef>
                    <a:buClr>
                      <a:schemeClr val="tx2"/>
                    </a:buClr>
                    <a:buSzPct val="70000"/>
                    <a:buFont typeface="Wingdings" pitchFamily="2" charset="2"/>
                    <a:buChar char="n"/>
                    <a:defRPr sz="32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1"/>
                    </a:buClr>
                    <a:buSzPct val="70000"/>
                    <a:buFont typeface="Wingdings" pitchFamily="2" charset="2"/>
                    <a:buChar char="n"/>
                    <a:defRPr sz="28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66CC00"/>
                    </a:buClr>
                    <a:buSzPct val="7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SzPct val="70000"/>
                    <a:buFont typeface="Wingdings" pitchFamily="2" charset="2"/>
                    <a:buChar char="l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it-IT" altLang="it-IT" sz="1800">
                    <a:latin typeface="Arial" panose="020B0604020202020204" pitchFamily="34" charset="0"/>
                  </a:endParaRPr>
                </a:p>
              </p:txBody>
            </p:sp>
            <p:grpSp>
              <p:nvGrpSpPr>
                <p:cNvPr id="500" name="Group 96">
                  <a:extLst>
                    <a:ext uri="{FF2B5EF4-FFF2-40B4-BE49-F238E27FC236}">
                      <a16:creationId xmlns:a16="http://schemas.microsoft.com/office/drawing/2014/main" id="{88AFDC92-6DD2-78EC-C50A-9CBD09ED445E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3488" y="2193"/>
                  <a:ext cx="599" cy="207"/>
                  <a:chOff x="422" y="1632"/>
                  <a:chExt cx="829" cy="298"/>
                </a:xfrm>
              </p:grpSpPr>
              <p:grpSp>
                <p:nvGrpSpPr>
                  <p:cNvPr id="501" name="Group 97">
                    <a:extLst>
                      <a:ext uri="{FF2B5EF4-FFF2-40B4-BE49-F238E27FC236}">
                        <a16:creationId xmlns:a16="http://schemas.microsoft.com/office/drawing/2014/main" id="{D666A566-8BE2-9122-EBFC-E35E838118CE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422" y="1632"/>
                    <a:ext cx="822" cy="291"/>
                    <a:chOff x="422" y="1632"/>
                    <a:chExt cx="822" cy="291"/>
                  </a:xfrm>
                </p:grpSpPr>
                <p:sp>
                  <p:nvSpPr>
                    <p:cNvPr id="511" name="Freeform 98">
                      <a:extLst>
                        <a:ext uri="{FF2B5EF4-FFF2-40B4-BE49-F238E27FC236}">
                          <a16:creationId xmlns:a16="http://schemas.microsoft.com/office/drawing/2014/main" id="{577925E5-6BA2-9EF2-09F6-2B9716139BFF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51" y="1639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97 h 125"/>
                        <a:gd name="T2" fmla="*/ 87 w 393"/>
                        <a:gd name="T3" fmla="*/ 125 h 125"/>
                        <a:gd name="T4" fmla="*/ 298 w 393"/>
                        <a:gd name="T5" fmla="*/ 42 h 125"/>
                        <a:gd name="T6" fmla="*/ 393 w 393"/>
                        <a:gd name="T7" fmla="*/ 70 h 125"/>
                        <a:gd name="T8" fmla="*/ 342 w 393"/>
                        <a:gd name="T9" fmla="*/ 0 h 125"/>
                        <a:gd name="T10" fmla="*/ 94 w 393"/>
                        <a:gd name="T11" fmla="*/ 0 h 125"/>
                        <a:gd name="T12" fmla="*/ 196 w 393"/>
                        <a:gd name="T13" fmla="*/ 21 h 125"/>
                        <a:gd name="T14" fmla="*/ 0 w 393"/>
                        <a:gd name="T15" fmla="*/ 97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97"/>
                          </a:moveTo>
                          <a:lnTo>
                            <a:pt x="87" y="125"/>
                          </a:lnTo>
                          <a:lnTo>
                            <a:pt x="298" y="42"/>
                          </a:lnTo>
                          <a:lnTo>
                            <a:pt x="393" y="70"/>
                          </a:lnTo>
                          <a:lnTo>
                            <a:pt x="342" y="0"/>
                          </a:lnTo>
                          <a:lnTo>
                            <a:pt x="94" y="0"/>
                          </a:lnTo>
                          <a:lnTo>
                            <a:pt x="196" y="21"/>
                          </a:lnTo>
                          <a:lnTo>
                            <a:pt x="0" y="9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12" name="Freeform 99">
                      <a:extLst>
                        <a:ext uri="{FF2B5EF4-FFF2-40B4-BE49-F238E27FC236}">
                          <a16:creationId xmlns:a16="http://schemas.microsoft.com/office/drawing/2014/main" id="{A3480DEF-1263-F322-B303-FDA6EF1A7E69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51" y="1639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97 h 125"/>
                        <a:gd name="T2" fmla="*/ 87 w 393"/>
                        <a:gd name="T3" fmla="*/ 125 h 125"/>
                        <a:gd name="T4" fmla="*/ 298 w 393"/>
                        <a:gd name="T5" fmla="*/ 42 h 125"/>
                        <a:gd name="T6" fmla="*/ 393 w 393"/>
                        <a:gd name="T7" fmla="*/ 70 h 125"/>
                        <a:gd name="T8" fmla="*/ 342 w 393"/>
                        <a:gd name="T9" fmla="*/ 0 h 125"/>
                        <a:gd name="T10" fmla="*/ 94 w 393"/>
                        <a:gd name="T11" fmla="*/ 0 h 125"/>
                        <a:gd name="T12" fmla="*/ 196 w 393"/>
                        <a:gd name="T13" fmla="*/ 21 h 125"/>
                        <a:gd name="T14" fmla="*/ 0 w 393"/>
                        <a:gd name="T15" fmla="*/ 97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97"/>
                          </a:moveTo>
                          <a:lnTo>
                            <a:pt x="87" y="125"/>
                          </a:lnTo>
                          <a:lnTo>
                            <a:pt x="298" y="42"/>
                          </a:lnTo>
                          <a:lnTo>
                            <a:pt x="393" y="70"/>
                          </a:lnTo>
                          <a:lnTo>
                            <a:pt x="342" y="0"/>
                          </a:lnTo>
                          <a:lnTo>
                            <a:pt x="94" y="0"/>
                          </a:lnTo>
                          <a:lnTo>
                            <a:pt x="196" y="21"/>
                          </a:lnTo>
                          <a:lnTo>
                            <a:pt x="0" y="9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13" name="Freeform 100">
                      <a:extLst>
                        <a:ext uri="{FF2B5EF4-FFF2-40B4-BE49-F238E27FC236}">
                          <a16:creationId xmlns:a16="http://schemas.microsoft.com/office/drawing/2014/main" id="{5C7A817C-AC5F-0C10-127D-D2B39A920489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22" y="1785"/>
                      <a:ext cx="393" cy="132"/>
                    </a:xfrm>
                    <a:custGeom>
                      <a:avLst/>
                      <a:gdLst>
                        <a:gd name="T0" fmla="*/ 393 w 393"/>
                        <a:gd name="T1" fmla="*/ 28 h 132"/>
                        <a:gd name="T2" fmla="*/ 305 w 393"/>
                        <a:gd name="T3" fmla="*/ 0 h 132"/>
                        <a:gd name="T4" fmla="*/ 102 w 393"/>
                        <a:gd name="T5" fmla="*/ 83 h 132"/>
                        <a:gd name="T6" fmla="*/ 0 w 393"/>
                        <a:gd name="T7" fmla="*/ 55 h 132"/>
                        <a:gd name="T8" fmla="*/ 51 w 393"/>
                        <a:gd name="T9" fmla="*/ 132 h 132"/>
                        <a:gd name="T10" fmla="*/ 305 w 393"/>
                        <a:gd name="T11" fmla="*/ 132 h 132"/>
                        <a:gd name="T12" fmla="*/ 196 w 393"/>
                        <a:gd name="T13" fmla="*/ 104 h 132"/>
                        <a:gd name="T14" fmla="*/ 393 w 393"/>
                        <a:gd name="T15" fmla="*/ 28 h 132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32">
                          <a:moveTo>
                            <a:pt x="393" y="28"/>
                          </a:moveTo>
                          <a:lnTo>
                            <a:pt x="305" y="0"/>
                          </a:lnTo>
                          <a:lnTo>
                            <a:pt x="102" y="83"/>
                          </a:lnTo>
                          <a:lnTo>
                            <a:pt x="0" y="55"/>
                          </a:lnTo>
                          <a:lnTo>
                            <a:pt x="51" y="132"/>
                          </a:lnTo>
                          <a:lnTo>
                            <a:pt x="305" y="132"/>
                          </a:lnTo>
                          <a:lnTo>
                            <a:pt x="196" y="104"/>
                          </a:lnTo>
                          <a:lnTo>
                            <a:pt x="393" y="2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14" name="Freeform 101">
                      <a:extLst>
                        <a:ext uri="{FF2B5EF4-FFF2-40B4-BE49-F238E27FC236}">
                          <a16:creationId xmlns:a16="http://schemas.microsoft.com/office/drawing/2014/main" id="{19284D92-CCA5-4410-411C-C884A4074550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22" y="1785"/>
                      <a:ext cx="393" cy="132"/>
                    </a:xfrm>
                    <a:custGeom>
                      <a:avLst/>
                      <a:gdLst>
                        <a:gd name="T0" fmla="*/ 393 w 393"/>
                        <a:gd name="T1" fmla="*/ 28 h 132"/>
                        <a:gd name="T2" fmla="*/ 305 w 393"/>
                        <a:gd name="T3" fmla="*/ 0 h 132"/>
                        <a:gd name="T4" fmla="*/ 102 w 393"/>
                        <a:gd name="T5" fmla="*/ 83 h 132"/>
                        <a:gd name="T6" fmla="*/ 0 w 393"/>
                        <a:gd name="T7" fmla="*/ 55 h 132"/>
                        <a:gd name="T8" fmla="*/ 51 w 393"/>
                        <a:gd name="T9" fmla="*/ 132 h 132"/>
                        <a:gd name="T10" fmla="*/ 305 w 393"/>
                        <a:gd name="T11" fmla="*/ 132 h 132"/>
                        <a:gd name="T12" fmla="*/ 196 w 393"/>
                        <a:gd name="T13" fmla="*/ 104 h 132"/>
                        <a:gd name="T14" fmla="*/ 393 w 393"/>
                        <a:gd name="T15" fmla="*/ 28 h 132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32">
                          <a:moveTo>
                            <a:pt x="393" y="28"/>
                          </a:moveTo>
                          <a:lnTo>
                            <a:pt x="305" y="0"/>
                          </a:lnTo>
                          <a:lnTo>
                            <a:pt x="102" y="83"/>
                          </a:lnTo>
                          <a:lnTo>
                            <a:pt x="0" y="55"/>
                          </a:lnTo>
                          <a:lnTo>
                            <a:pt x="51" y="132"/>
                          </a:lnTo>
                          <a:lnTo>
                            <a:pt x="305" y="132"/>
                          </a:lnTo>
                          <a:lnTo>
                            <a:pt x="196" y="104"/>
                          </a:lnTo>
                          <a:lnTo>
                            <a:pt x="393" y="2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15" name="Freeform 102">
                      <a:extLst>
                        <a:ext uri="{FF2B5EF4-FFF2-40B4-BE49-F238E27FC236}">
                          <a16:creationId xmlns:a16="http://schemas.microsoft.com/office/drawing/2014/main" id="{75C088AD-40CA-F183-ACF4-EA09CDB92321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44" y="1632"/>
                      <a:ext cx="392" cy="125"/>
                    </a:xfrm>
                    <a:custGeom>
                      <a:avLst/>
                      <a:gdLst>
                        <a:gd name="T0" fmla="*/ 0 w 392"/>
                        <a:gd name="T1" fmla="*/ 28 h 125"/>
                        <a:gd name="T2" fmla="*/ 87 w 392"/>
                        <a:gd name="T3" fmla="*/ 0 h 125"/>
                        <a:gd name="T4" fmla="*/ 298 w 392"/>
                        <a:gd name="T5" fmla="*/ 77 h 125"/>
                        <a:gd name="T6" fmla="*/ 392 w 392"/>
                        <a:gd name="T7" fmla="*/ 56 h 125"/>
                        <a:gd name="T8" fmla="*/ 341 w 392"/>
                        <a:gd name="T9" fmla="*/ 125 h 125"/>
                        <a:gd name="T10" fmla="*/ 94 w 392"/>
                        <a:gd name="T11" fmla="*/ 125 h 125"/>
                        <a:gd name="T12" fmla="*/ 196 w 392"/>
                        <a:gd name="T13" fmla="*/ 104 h 125"/>
                        <a:gd name="T14" fmla="*/ 0 w 392"/>
                        <a:gd name="T15" fmla="*/ 28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2" h="125">
                          <a:moveTo>
                            <a:pt x="0" y="28"/>
                          </a:moveTo>
                          <a:lnTo>
                            <a:pt x="87" y="0"/>
                          </a:lnTo>
                          <a:lnTo>
                            <a:pt x="298" y="77"/>
                          </a:lnTo>
                          <a:lnTo>
                            <a:pt x="392" y="56"/>
                          </a:lnTo>
                          <a:lnTo>
                            <a:pt x="341" y="125"/>
                          </a:lnTo>
                          <a:lnTo>
                            <a:pt x="94" y="125"/>
                          </a:lnTo>
                          <a:lnTo>
                            <a:pt x="196" y="104"/>
                          </a:lnTo>
                          <a:lnTo>
                            <a:pt x="0" y="2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16" name="Freeform 103">
                      <a:extLst>
                        <a:ext uri="{FF2B5EF4-FFF2-40B4-BE49-F238E27FC236}">
                          <a16:creationId xmlns:a16="http://schemas.microsoft.com/office/drawing/2014/main" id="{018FAA59-B709-CAD3-2E65-1765196F889E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44" y="1632"/>
                      <a:ext cx="392" cy="125"/>
                    </a:xfrm>
                    <a:custGeom>
                      <a:avLst/>
                      <a:gdLst>
                        <a:gd name="T0" fmla="*/ 0 w 392"/>
                        <a:gd name="T1" fmla="*/ 28 h 125"/>
                        <a:gd name="T2" fmla="*/ 87 w 392"/>
                        <a:gd name="T3" fmla="*/ 0 h 125"/>
                        <a:gd name="T4" fmla="*/ 298 w 392"/>
                        <a:gd name="T5" fmla="*/ 77 h 125"/>
                        <a:gd name="T6" fmla="*/ 392 w 392"/>
                        <a:gd name="T7" fmla="*/ 56 h 125"/>
                        <a:gd name="T8" fmla="*/ 341 w 392"/>
                        <a:gd name="T9" fmla="*/ 125 h 125"/>
                        <a:gd name="T10" fmla="*/ 94 w 392"/>
                        <a:gd name="T11" fmla="*/ 125 h 125"/>
                        <a:gd name="T12" fmla="*/ 196 w 392"/>
                        <a:gd name="T13" fmla="*/ 104 h 125"/>
                        <a:gd name="T14" fmla="*/ 0 w 392"/>
                        <a:gd name="T15" fmla="*/ 28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2" h="125">
                          <a:moveTo>
                            <a:pt x="0" y="28"/>
                          </a:moveTo>
                          <a:lnTo>
                            <a:pt x="87" y="0"/>
                          </a:lnTo>
                          <a:lnTo>
                            <a:pt x="298" y="77"/>
                          </a:lnTo>
                          <a:lnTo>
                            <a:pt x="392" y="56"/>
                          </a:lnTo>
                          <a:lnTo>
                            <a:pt x="341" y="125"/>
                          </a:lnTo>
                          <a:lnTo>
                            <a:pt x="94" y="125"/>
                          </a:lnTo>
                          <a:lnTo>
                            <a:pt x="196" y="104"/>
                          </a:lnTo>
                          <a:lnTo>
                            <a:pt x="0" y="2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17" name="Freeform 104">
                      <a:extLst>
                        <a:ext uri="{FF2B5EF4-FFF2-40B4-BE49-F238E27FC236}">
                          <a16:creationId xmlns:a16="http://schemas.microsoft.com/office/drawing/2014/main" id="{BC7F45A0-15FD-381F-0453-59853D15B8D7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36" y="1799"/>
                      <a:ext cx="393" cy="124"/>
                    </a:xfrm>
                    <a:custGeom>
                      <a:avLst/>
                      <a:gdLst>
                        <a:gd name="T0" fmla="*/ 393 w 393"/>
                        <a:gd name="T1" fmla="*/ 97 h 124"/>
                        <a:gd name="T2" fmla="*/ 306 w 393"/>
                        <a:gd name="T3" fmla="*/ 124 h 124"/>
                        <a:gd name="T4" fmla="*/ 102 w 393"/>
                        <a:gd name="T5" fmla="*/ 41 h 124"/>
                        <a:gd name="T6" fmla="*/ 0 w 393"/>
                        <a:gd name="T7" fmla="*/ 69 h 124"/>
                        <a:gd name="T8" fmla="*/ 51 w 393"/>
                        <a:gd name="T9" fmla="*/ 0 h 124"/>
                        <a:gd name="T10" fmla="*/ 306 w 393"/>
                        <a:gd name="T11" fmla="*/ 0 h 124"/>
                        <a:gd name="T12" fmla="*/ 197 w 393"/>
                        <a:gd name="T13" fmla="*/ 21 h 124"/>
                        <a:gd name="T14" fmla="*/ 393 w 393"/>
                        <a:gd name="T15" fmla="*/ 97 h 12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4">
                          <a:moveTo>
                            <a:pt x="393" y="97"/>
                          </a:moveTo>
                          <a:lnTo>
                            <a:pt x="306" y="124"/>
                          </a:lnTo>
                          <a:lnTo>
                            <a:pt x="102" y="41"/>
                          </a:lnTo>
                          <a:lnTo>
                            <a:pt x="0" y="69"/>
                          </a:lnTo>
                          <a:lnTo>
                            <a:pt x="51" y="0"/>
                          </a:lnTo>
                          <a:lnTo>
                            <a:pt x="306" y="0"/>
                          </a:lnTo>
                          <a:lnTo>
                            <a:pt x="197" y="21"/>
                          </a:lnTo>
                          <a:lnTo>
                            <a:pt x="393" y="9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18" name="Freeform 105">
                      <a:extLst>
                        <a:ext uri="{FF2B5EF4-FFF2-40B4-BE49-F238E27FC236}">
                          <a16:creationId xmlns:a16="http://schemas.microsoft.com/office/drawing/2014/main" id="{00F0AFBE-0A21-515D-F066-1655E4EF2BBE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36" y="1799"/>
                      <a:ext cx="393" cy="124"/>
                    </a:xfrm>
                    <a:custGeom>
                      <a:avLst/>
                      <a:gdLst>
                        <a:gd name="T0" fmla="*/ 393 w 393"/>
                        <a:gd name="T1" fmla="*/ 97 h 124"/>
                        <a:gd name="T2" fmla="*/ 306 w 393"/>
                        <a:gd name="T3" fmla="*/ 124 h 124"/>
                        <a:gd name="T4" fmla="*/ 102 w 393"/>
                        <a:gd name="T5" fmla="*/ 41 h 124"/>
                        <a:gd name="T6" fmla="*/ 0 w 393"/>
                        <a:gd name="T7" fmla="*/ 69 h 124"/>
                        <a:gd name="T8" fmla="*/ 51 w 393"/>
                        <a:gd name="T9" fmla="*/ 0 h 124"/>
                        <a:gd name="T10" fmla="*/ 306 w 393"/>
                        <a:gd name="T11" fmla="*/ 0 h 124"/>
                        <a:gd name="T12" fmla="*/ 197 w 393"/>
                        <a:gd name="T13" fmla="*/ 21 h 124"/>
                        <a:gd name="T14" fmla="*/ 393 w 393"/>
                        <a:gd name="T15" fmla="*/ 97 h 12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4">
                          <a:moveTo>
                            <a:pt x="393" y="97"/>
                          </a:moveTo>
                          <a:lnTo>
                            <a:pt x="306" y="124"/>
                          </a:lnTo>
                          <a:lnTo>
                            <a:pt x="102" y="41"/>
                          </a:lnTo>
                          <a:lnTo>
                            <a:pt x="0" y="69"/>
                          </a:lnTo>
                          <a:lnTo>
                            <a:pt x="51" y="0"/>
                          </a:lnTo>
                          <a:lnTo>
                            <a:pt x="306" y="0"/>
                          </a:lnTo>
                          <a:lnTo>
                            <a:pt x="197" y="21"/>
                          </a:lnTo>
                          <a:lnTo>
                            <a:pt x="393" y="9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</p:grpSp>
              <p:grpSp>
                <p:nvGrpSpPr>
                  <p:cNvPr id="502" name="Group 106">
                    <a:extLst>
                      <a:ext uri="{FF2B5EF4-FFF2-40B4-BE49-F238E27FC236}">
                        <a16:creationId xmlns:a16="http://schemas.microsoft.com/office/drawing/2014/main" id="{CE66C8EB-8667-61CC-F751-51C9E7388294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429" y="1639"/>
                    <a:ext cx="822" cy="291"/>
                    <a:chOff x="429" y="1639"/>
                    <a:chExt cx="822" cy="291"/>
                  </a:xfrm>
                </p:grpSpPr>
                <p:sp>
                  <p:nvSpPr>
                    <p:cNvPr id="503" name="Freeform 107">
                      <a:extLst>
                        <a:ext uri="{FF2B5EF4-FFF2-40B4-BE49-F238E27FC236}">
                          <a16:creationId xmlns:a16="http://schemas.microsoft.com/office/drawing/2014/main" id="{4A5CEC05-A896-FBAA-B59D-26A9C051A5A6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58" y="1646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97 h 125"/>
                        <a:gd name="T2" fmla="*/ 87 w 393"/>
                        <a:gd name="T3" fmla="*/ 125 h 125"/>
                        <a:gd name="T4" fmla="*/ 298 w 393"/>
                        <a:gd name="T5" fmla="*/ 42 h 125"/>
                        <a:gd name="T6" fmla="*/ 393 w 393"/>
                        <a:gd name="T7" fmla="*/ 70 h 125"/>
                        <a:gd name="T8" fmla="*/ 342 w 393"/>
                        <a:gd name="T9" fmla="*/ 0 h 125"/>
                        <a:gd name="T10" fmla="*/ 95 w 393"/>
                        <a:gd name="T11" fmla="*/ 0 h 125"/>
                        <a:gd name="T12" fmla="*/ 197 w 393"/>
                        <a:gd name="T13" fmla="*/ 21 h 125"/>
                        <a:gd name="T14" fmla="*/ 0 w 393"/>
                        <a:gd name="T15" fmla="*/ 97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97"/>
                          </a:moveTo>
                          <a:lnTo>
                            <a:pt x="87" y="125"/>
                          </a:lnTo>
                          <a:lnTo>
                            <a:pt x="298" y="42"/>
                          </a:lnTo>
                          <a:lnTo>
                            <a:pt x="393" y="70"/>
                          </a:lnTo>
                          <a:lnTo>
                            <a:pt x="342" y="0"/>
                          </a:lnTo>
                          <a:lnTo>
                            <a:pt x="95" y="0"/>
                          </a:lnTo>
                          <a:lnTo>
                            <a:pt x="197" y="21"/>
                          </a:lnTo>
                          <a:lnTo>
                            <a:pt x="0" y="9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04" name="Freeform 108">
                      <a:extLst>
                        <a:ext uri="{FF2B5EF4-FFF2-40B4-BE49-F238E27FC236}">
                          <a16:creationId xmlns:a16="http://schemas.microsoft.com/office/drawing/2014/main" id="{C5069C86-CBE5-4402-7EDB-B335BC680568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58" y="1646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97 h 125"/>
                        <a:gd name="T2" fmla="*/ 87 w 393"/>
                        <a:gd name="T3" fmla="*/ 125 h 125"/>
                        <a:gd name="T4" fmla="*/ 298 w 393"/>
                        <a:gd name="T5" fmla="*/ 42 h 125"/>
                        <a:gd name="T6" fmla="*/ 393 w 393"/>
                        <a:gd name="T7" fmla="*/ 70 h 125"/>
                        <a:gd name="T8" fmla="*/ 342 w 393"/>
                        <a:gd name="T9" fmla="*/ 0 h 125"/>
                        <a:gd name="T10" fmla="*/ 95 w 393"/>
                        <a:gd name="T11" fmla="*/ 0 h 125"/>
                        <a:gd name="T12" fmla="*/ 197 w 393"/>
                        <a:gd name="T13" fmla="*/ 21 h 125"/>
                        <a:gd name="T14" fmla="*/ 0 w 393"/>
                        <a:gd name="T15" fmla="*/ 97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97"/>
                          </a:moveTo>
                          <a:lnTo>
                            <a:pt x="87" y="125"/>
                          </a:lnTo>
                          <a:lnTo>
                            <a:pt x="298" y="42"/>
                          </a:lnTo>
                          <a:lnTo>
                            <a:pt x="393" y="70"/>
                          </a:lnTo>
                          <a:lnTo>
                            <a:pt x="342" y="0"/>
                          </a:lnTo>
                          <a:lnTo>
                            <a:pt x="95" y="0"/>
                          </a:lnTo>
                          <a:lnTo>
                            <a:pt x="197" y="21"/>
                          </a:lnTo>
                          <a:lnTo>
                            <a:pt x="0" y="9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05" name="Freeform 109">
                      <a:extLst>
                        <a:ext uri="{FF2B5EF4-FFF2-40B4-BE49-F238E27FC236}">
                          <a16:creationId xmlns:a16="http://schemas.microsoft.com/office/drawing/2014/main" id="{ACB774E0-1658-C378-B561-5FD245234A76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29" y="1792"/>
                      <a:ext cx="393" cy="131"/>
                    </a:xfrm>
                    <a:custGeom>
                      <a:avLst/>
                      <a:gdLst>
                        <a:gd name="T0" fmla="*/ 393 w 393"/>
                        <a:gd name="T1" fmla="*/ 28 h 131"/>
                        <a:gd name="T2" fmla="*/ 306 w 393"/>
                        <a:gd name="T3" fmla="*/ 0 h 131"/>
                        <a:gd name="T4" fmla="*/ 102 w 393"/>
                        <a:gd name="T5" fmla="*/ 83 h 131"/>
                        <a:gd name="T6" fmla="*/ 0 w 393"/>
                        <a:gd name="T7" fmla="*/ 55 h 131"/>
                        <a:gd name="T8" fmla="*/ 51 w 393"/>
                        <a:gd name="T9" fmla="*/ 131 h 131"/>
                        <a:gd name="T10" fmla="*/ 306 w 393"/>
                        <a:gd name="T11" fmla="*/ 131 h 131"/>
                        <a:gd name="T12" fmla="*/ 196 w 393"/>
                        <a:gd name="T13" fmla="*/ 104 h 131"/>
                        <a:gd name="T14" fmla="*/ 393 w 393"/>
                        <a:gd name="T15" fmla="*/ 28 h 131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31">
                          <a:moveTo>
                            <a:pt x="393" y="28"/>
                          </a:moveTo>
                          <a:lnTo>
                            <a:pt x="306" y="0"/>
                          </a:lnTo>
                          <a:lnTo>
                            <a:pt x="102" y="83"/>
                          </a:lnTo>
                          <a:lnTo>
                            <a:pt x="0" y="55"/>
                          </a:lnTo>
                          <a:lnTo>
                            <a:pt x="51" y="131"/>
                          </a:lnTo>
                          <a:lnTo>
                            <a:pt x="306" y="131"/>
                          </a:lnTo>
                          <a:lnTo>
                            <a:pt x="196" y="104"/>
                          </a:lnTo>
                          <a:lnTo>
                            <a:pt x="393" y="28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06" name="Freeform 110">
                      <a:extLst>
                        <a:ext uri="{FF2B5EF4-FFF2-40B4-BE49-F238E27FC236}">
                          <a16:creationId xmlns:a16="http://schemas.microsoft.com/office/drawing/2014/main" id="{AFC197FC-B1FB-4257-2E40-EAA3EB0F3EBB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29" y="1792"/>
                      <a:ext cx="393" cy="131"/>
                    </a:xfrm>
                    <a:custGeom>
                      <a:avLst/>
                      <a:gdLst>
                        <a:gd name="T0" fmla="*/ 393 w 393"/>
                        <a:gd name="T1" fmla="*/ 28 h 131"/>
                        <a:gd name="T2" fmla="*/ 306 w 393"/>
                        <a:gd name="T3" fmla="*/ 0 h 131"/>
                        <a:gd name="T4" fmla="*/ 102 w 393"/>
                        <a:gd name="T5" fmla="*/ 83 h 131"/>
                        <a:gd name="T6" fmla="*/ 0 w 393"/>
                        <a:gd name="T7" fmla="*/ 55 h 131"/>
                        <a:gd name="T8" fmla="*/ 51 w 393"/>
                        <a:gd name="T9" fmla="*/ 131 h 131"/>
                        <a:gd name="T10" fmla="*/ 306 w 393"/>
                        <a:gd name="T11" fmla="*/ 131 h 131"/>
                        <a:gd name="T12" fmla="*/ 196 w 393"/>
                        <a:gd name="T13" fmla="*/ 104 h 131"/>
                        <a:gd name="T14" fmla="*/ 393 w 393"/>
                        <a:gd name="T15" fmla="*/ 28 h 131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31">
                          <a:moveTo>
                            <a:pt x="393" y="28"/>
                          </a:moveTo>
                          <a:lnTo>
                            <a:pt x="306" y="0"/>
                          </a:lnTo>
                          <a:lnTo>
                            <a:pt x="102" y="83"/>
                          </a:lnTo>
                          <a:lnTo>
                            <a:pt x="0" y="55"/>
                          </a:lnTo>
                          <a:lnTo>
                            <a:pt x="51" y="131"/>
                          </a:lnTo>
                          <a:lnTo>
                            <a:pt x="306" y="131"/>
                          </a:lnTo>
                          <a:lnTo>
                            <a:pt x="196" y="104"/>
                          </a:lnTo>
                          <a:lnTo>
                            <a:pt x="393" y="28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07" name="Freeform 111">
                      <a:extLst>
                        <a:ext uri="{FF2B5EF4-FFF2-40B4-BE49-F238E27FC236}">
                          <a16:creationId xmlns:a16="http://schemas.microsoft.com/office/drawing/2014/main" id="{CA3F0EE8-2B9A-ACB6-71DA-BCB27B5E2D61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51" y="1639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28 h 125"/>
                        <a:gd name="T2" fmla="*/ 87 w 393"/>
                        <a:gd name="T3" fmla="*/ 0 h 125"/>
                        <a:gd name="T4" fmla="*/ 298 w 393"/>
                        <a:gd name="T5" fmla="*/ 77 h 125"/>
                        <a:gd name="T6" fmla="*/ 393 w 393"/>
                        <a:gd name="T7" fmla="*/ 56 h 125"/>
                        <a:gd name="T8" fmla="*/ 342 w 393"/>
                        <a:gd name="T9" fmla="*/ 125 h 125"/>
                        <a:gd name="T10" fmla="*/ 94 w 393"/>
                        <a:gd name="T11" fmla="*/ 125 h 125"/>
                        <a:gd name="T12" fmla="*/ 196 w 393"/>
                        <a:gd name="T13" fmla="*/ 104 h 125"/>
                        <a:gd name="T14" fmla="*/ 0 w 393"/>
                        <a:gd name="T15" fmla="*/ 28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28"/>
                          </a:moveTo>
                          <a:lnTo>
                            <a:pt x="87" y="0"/>
                          </a:lnTo>
                          <a:lnTo>
                            <a:pt x="298" y="77"/>
                          </a:lnTo>
                          <a:lnTo>
                            <a:pt x="393" y="56"/>
                          </a:lnTo>
                          <a:lnTo>
                            <a:pt x="342" y="125"/>
                          </a:lnTo>
                          <a:lnTo>
                            <a:pt x="94" y="125"/>
                          </a:lnTo>
                          <a:lnTo>
                            <a:pt x="196" y="104"/>
                          </a:lnTo>
                          <a:lnTo>
                            <a:pt x="0" y="28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08" name="Freeform 112">
                      <a:extLst>
                        <a:ext uri="{FF2B5EF4-FFF2-40B4-BE49-F238E27FC236}">
                          <a16:creationId xmlns:a16="http://schemas.microsoft.com/office/drawing/2014/main" id="{80C906DD-4F1F-E64A-95F5-167822BD2DAE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51" y="1639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28 h 125"/>
                        <a:gd name="T2" fmla="*/ 87 w 393"/>
                        <a:gd name="T3" fmla="*/ 0 h 125"/>
                        <a:gd name="T4" fmla="*/ 298 w 393"/>
                        <a:gd name="T5" fmla="*/ 77 h 125"/>
                        <a:gd name="T6" fmla="*/ 393 w 393"/>
                        <a:gd name="T7" fmla="*/ 56 h 125"/>
                        <a:gd name="T8" fmla="*/ 342 w 393"/>
                        <a:gd name="T9" fmla="*/ 125 h 125"/>
                        <a:gd name="T10" fmla="*/ 94 w 393"/>
                        <a:gd name="T11" fmla="*/ 125 h 125"/>
                        <a:gd name="T12" fmla="*/ 196 w 393"/>
                        <a:gd name="T13" fmla="*/ 104 h 125"/>
                        <a:gd name="T14" fmla="*/ 0 w 393"/>
                        <a:gd name="T15" fmla="*/ 28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28"/>
                          </a:moveTo>
                          <a:lnTo>
                            <a:pt x="87" y="0"/>
                          </a:lnTo>
                          <a:lnTo>
                            <a:pt x="298" y="77"/>
                          </a:lnTo>
                          <a:lnTo>
                            <a:pt x="393" y="56"/>
                          </a:lnTo>
                          <a:lnTo>
                            <a:pt x="342" y="125"/>
                          </a:lnTo>
                          <a:lnTo>
                            <a:pt x="94" y="125"/>
                          </a:lnTo>
                          <a:lnTo>
                            <a:pt x="196" y="104"/>
                          </a:lnTo>
                          <a:lnTo>
                            <a:pt x="0" y="28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09" name="Freeform 113">
                      <a:extLst>
                        <a:ext uri="{FF2B5EF4-FFF2-40B4-BE49-F238E27FC236}">
                          <a16:creationId xmlns:a16="http://schemas.microsoft.com/office/drawing/2014/main" id="{1C4DFDCA-17CB-4F84-3E95-E827A1359E16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44" y="1806"/>
                      <a:ext cx="392" cy="124"/>
                    </a:xfrm>
                    <a:custGeom>
                      <a:avLst/>
                      <a:gdLst>
                        <a:gd name="T0" fmla="*/ 392 w 392"/>
                        <a:gd name="T1" fmla="*/ 97 h 124"/>
                        <a:gd name="T2" fmla="*/ 305 w 392"/>
                        <a:gd name="T3" fmla="*/ 124 h 124"/>
                        <a:gd name="T4" fmla="*/ 101 w 392"/>
                        <a:gd name="T5" fmla="*/ 41 h 124"/>
                        <a:gd name="T6" fmla="*/ 0 w 392"/>
                        <a:gd name="T7" fmla="*/ 69 h 124"/>
                        <a:gd name="T8" fmla="*/ 51 w 392"/>
                        <a:gd name="T9" fmla="*/ 0 h 124"/>
                        <a:gd name="T10" fmla="*/ 305 w 392"/>
                        <a:gd name="T11" fmla="*/ 0 h 124"/>
                        <a:gd name="T12" fmla="*/ 196 w 392"/>
                        <a:gd name="T13" fmla="*/ 20 h 124"/>
                        <a:gd name="T14" fmla="*/ 392 w 392"/>
                        <a:gd name="T15" fmla="*/ 97 h 12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2" h="124">
                          <a:moveTo>
                            <a:pt x="392" y="97"/>
                          </a:moveTo>
                          <a:lnTo>
                            <a:pt x="305" y="124"/>
                          </a:lnTo>
                          <a:lnTo>
                            <a:pt x="101" y="41"/>
                          </a:lnTo>
                          <a:lnTo>
                            <a:pt x="0" y="69"/>
                          </a:lnTo>
                          <a:lnTo>
                            <a:pt x="51" y="0"/>
                          </a:lnTo>
                          <a:lnTo>
                            <a:pt x="305" y="0"/>
                          </a:lnTo>
                          <a:lnTo>
                            <a:pt x="196" y="20"/>
                          </a:lnTo>
                          <a:lnTo>
                            <a:pt x="392" y="9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10" name="Freeform 114">
                      <a:extLst>
                        <a:ext uri="{FF2B5EF4-FFF2-40B4-BE49-F238E27FC236}">
                          <a16:creationId xmlns:a16="http://schemas.microsoft.com/office/drawing/2014/main" id="{A77880DD-F115-C470-27EE-B71FF57D87E7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44" y="1806"/>
                      <a:ext cx="392" cy="124"/>
                    </a:xfrm>
                    <a:custGeom>
                      <a:avLst/>
                      <a:gdLst>
                        <a:gd name="T0" fmla="*/ 392 w 392"/>
                        <a:gd name="T1" fmla="*/ 97 h 124"/>
                        <a:gd name="T2" fmla="*/ 305 w 392"/>
                        <a:gd name="T3" fmla="*/ 124 h 124"/>
                        <a:gd name="T4" fmla="*/ 101 w 392"/>
                        <a:gd name="T5" fmla="*/ 41 h 124"/>
                        <a:gd name="T6" fmla="*/ 0 w 392"/>
                        <a:gd name="T7" fmla="*/ 69 h 124"/>
                        <a:gd name="T8" fmla="*/ 51 w 392"/>
                        <a:gd name="T9" fmla="*/ 0 h 124"/>
                        <a:gd name="T10" fmla="*/ 305 w 392"/>
                        <a:gd name="T11" fmla="*/ 0 h 124"/>
                        <a:gd name="T12" fmla="*/ 196 w 392"/>
                        <a:gd name="T13" fmla="*/ 20 h 124"/>
                        <a:gd name="T14" fmla="*/ 392 w 392"/>
                        <a:gd name="T15" fmla="*/ 97 h 12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2" h="124">
                          <a:moveTo>
                            <a:pt x="392" y="97"/>
                          </a:moveTo>
                          <a:lnTo>
                            <a:pt x="305" y="124"/>
                          </a:lnTo>
                          <a:lnTo>
                            <a:pt x="101" y="41"/>
                          </a:lnTo>
                          <a:lnTo>
                            <a:pt x="0" y="69"/>
                          </a:lnTo>
                          <a:lnTo>
                            <a:pt x="51" y="0"/>
                          </a:lnTo>
                          <a:lnTo>
                            <a:pt x="305" y="0"/>
                          </a:lnTo>
                          <a:lnTo>
                            <a:pt x="196" y="20"/>
                          </a:lnTo>
                          <a:lnTo>
                            <a:pt x="392" y="9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</p:grpSp>
            </p:grpSp>
          </p:grpSp>
          <p:sp>
            <p:nvSpPr>
              <p:cNvPr id="498" name="WordArt 115">
                <a:extLst>
                  <a:ext uri="{FF2B5EF4-FFF2-40B4-BE49-F238E27FC236}">
                    <a16:creationId xmlns:a16="http://schemas.microsoft.com/office/drawing/2014/main" id="{57B7F1EC-4469-3900-26B2-82B32EA65F55}"/>
                  </a:ext>
                </a:extLst>
              </p:cNvPr>
              <p:cNvSpPr>
                <a:spLocks noChangeAspect="1" noChangeArrowheads="1" noChangeShapeType="1" noTextEdit="1"/>
              </p:cNvSpPr>
              <p:nvPr/>
            </p:nvSpPr>
            <p:spPr bwMode="auto">
              <a:xfrm>
                <a:off x="3360" y="2376"/>
                <a:ext cx="864" cy="259"/>
              </a:xfrm>
              <a:prstGeom prst="rect">
                <a:avLst/>
              </a:prstGeom>
            </p:spPr>
            <p:txBody>
              <a:bodyPr wrap="none" fromWordArt="1">
                <a:prstTxWarp prst="textCanDown">
                  <a:avLst>
                    <a:gd name="adj" fmla="val 33333"/>
                  </a:avLst>
                </a:prstTxWarp>
              </a:bodyPr>
              <a:lstStyle/>
              <a:p>
                <a:pPr algn="ctr"/>
                <a:endParaRPr lang="en-GB" sz="1400" kern="10">
                  <a:ln w="9525">
                    <a:solidFill>
                      <a:srgbClr val="FFFFFF"/>
                    </a:solidFill>
                    <a:round/>
                    <a:headEnd/>
                    <a:tailEnd/>
                  </a:ln>
                  <a:solidFill>
                    <a:srgbClr val="FFFFFF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  <p:sp>
          <p:nvSpPr>
            <p:cNvPr id="496" name="WordArt 68">
              <a:extLst>
                <a:ext uri="{FF2B5EF4-FFF2-40B4-BE49-F238E27FC236}">
                  <a16:creationId xmlns:a16="http://schemas.microsoft.com/office/drawing/2014/main" id="{3BB177C6-8C51-8771-33C2-54E28B655216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39138" y="2769321"/>
              <a:ext cx="1283449" cy="172505"/>
            </a:xfrm>
            <a:prstGeom prst="rect">
              <a:avLst/>
            </a:prstGeom>
          </p:spPr>
          <p:txBody>
            <a:bodyPr wrap="none" fromWordArt="1">
              <a:prstTxWarp prst="textCanDown">
                <a:avLst>
                  <a:gd name="adj" fmla="val 33333"/>
                </a:avLst>
              </a:prstTxWarp>
            </a:bodyPr>
            <a:lstStyle/>
            <a:p>
              <a:pPr algn="ctr"/>
              <a:r>
                <a:rPr lang="en-US" sz="1400" kern="10">
                  <a:ln w="9525">
                    <a:solidFill>
                      <a:srgbClr val="FFFFFF"/>
                    </a:solidFill>
                    <a:round/>
                    <a:headEnd/>
                    <a:tailEnd/>
                  </a:ln>
                  <a:solidFill>
                    <a:srgbClr val="FFFFFF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leaf_2_0_1</a:t>
              </a:r>
            </a:p>
          </p:txBody>
        </p:sp>
      </p:grpSp>
      <p:grpSp>
        <p:nvGrpSpPr>
          <p:cNvPr id="519" name="Group 518">
            <a:extLst>
              <a:ext uri="{FF2B5EF4-FFF2-40B4-BE49-F238E27FC236}">
                <a16:creationId xmlns:a16="http://schemas.microsoft.com/office/drawing/2014/main" id="{56E5D996-9C3B-D29E-BFBC-934230EEC893}"/>
              </a:ext>
            </a:extLst>
          </p:cNvPr>
          <p:cNvGrpSpPr/>
          <p:nvPr/>
        </p:nvGrpSpPr>
        <p:grpSpPr>
          <a:xfrm>
            <a:off x="9698798" y="4286084"/>
            <a:ext cx="809402" cy="463051"/>
            <a:chOff x="967835" y="2541918"/>
            <a:chExt cx="1426054" cy="463051"/>
          </a:xfrm>
        </p:grpSpPr>
        <p:grpSp>
          <p:nvGrpSpPr>
            <p:cNvPr id="520" name="Group 93">
              <a:extLst>
                <a:ext uri="{FF2B5EF4-FFF2-40B4-BE49-F238E27FC236}">
                  <a16:creationId xmlns:a16="http://schemas.microsoft.com/office/drawing/2014/main" id="{E7C47674-82B7-6D3D-F73A-7006BD2D4D82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67835" y="2541918"/>
              <a:ext cx="1426054" cy="463051"/>
              <a:chOff x="3312" y="2160"/>
              <a:chExt cx="960" cy="528"/>
            </a:xfrm>
          </p:grpSpPr>
          <p:grpSp>
            <p:nvGrpSpPr>
              <p:cNvPr id="522" name="Group 94">
                <a:extLst>
                  <a:ext uri="{FF2B5EF4-FFF2-40B4-BE49-F238E27FC236}">
                    <a16:creationId xmlns:a16="http://schemas.microsoft.com/office/drawing/2014/main" id="{65B90A01-2510-45E3-9253-67F006642250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3312" y="2160"/>
                <a:ext cx="960" cy="528"/>
                <a:chOff x="3312" y="2160"/>
                <a:chExt cx="960" cy="528"/>
              </a:xfrm>
            </p:grpSpPr>
            <p:sp>
              <p:nvSpPr>
                <p:cNvPr id="524" name="AutoShape 95">
                  <a:extLst>
                    <a:ext uri="{FF2B5EF4-FFF2-40B4-BE49-F238E27FC236}">
                      <a16:creationId xmlns:a16="http://schemas.microsoft.com/office/drawing/2014/main" id="{47CDC250-CB8B-F32E-53E0-DBF1EC38A0BE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3312" y="2160"/>
                  <a:ext cx="960" cy="528"/>
                </a:xfrm>
                <a:prstGeom prst="can">
                  <a:avLst>
                    <a:gd name="adj" fmla="val 50000"/>
                  </a:avLst>
                </a:prstGeom>
                <a:gradFill rotWithShape="0">
                  <a:gsLst>
                    <a:gs pos="0">
                      <a:srgbClr val="002F5E"/>
                    </a:gs>
                    <a:gs pos="50000">
                      <a:srgbClr val="0066CC"/>
                    </a:gs>
                    <a:gs pos="100000">
                      <a:srgbClr val="002F5E"/>
                    </a:gs>
                  </a:gsLst>
                  <a:lin ang="0" scaled="1"/>
                </a:gradFill>
                <a:ln w="9525">
                  <a:solidFill>
                    <a:srgbClr val="819FFF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73025" tIns="36512" rIns="73025" bIns="36512" anchor="ctr"/>
                <a:lstStyle>
                  <a:lvl1pPr>
                    <a:spcBef>
                      <a:spcPct val="20000"/>
                    </a:spcBef>
                    <a:buClr>
                      <a:schemeClr val="tx2"/>
                    </a:buClr>
                    <a:buSzPct val="70000"/>
                    <a:buFont typeface="Wingdings" pitchFamily="2" charset="2"/>
                    <a:buChar char="n"/>
                    <a:defRPr sz="32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1"/>
                    </a:buClr>
                    <a:buSzPct val="70000"/>
                    <a:buFont typeface="Wingdings" pitchFamily="2" charset="2"/>
                    <a:buChar char="n"/>
                    <a:defRPr sz="28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66CC00"/>
                    </a:buClr>
                    <a:buSzPct val="7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SzPct val="70000"/>
                    <a:buFont typeface="Wingdings" pitchFamily="2" charset="2"/>
                    <a:buChar char="l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it-IT" altLang="it-IT" sz="1800">
                    <a:latin typeface="Arial" panose="020B0604020202020204" pitchFamily="34" charset="0"/>
                  </a:endParaRPr>
                </a:p>
              </p:txBody>
            </p:sp>
            <p:grpSp>
              <p:nvGrpSpPr>
                <p:cNvPr id="525" name="Group 96">
                  <a:extLst>
                    <a:ext uri="{FF2B5EF4-FFF2-40B4-BE49-F238E27FC236}">
                      <a16:creationId xmlns:a16="http://schemas.microsoft.com/office/drawing/2014/main" id="{ACC869A5-9A8A-92BE-C477-067321A0D304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3488" y="2193"/>
                  <a:ext cx="599" cy="207"/>
                  <a:chOff x="422" y="1632"/>
                  <a:chExt cx="829" cy="298"/>
                </a:xfrm>
              </p:grpSpPr>
              <p:grpSp>
                <p:nvGrpSpPr>
                  <p:cNvPr id="526" name="Group 97">
                    <a:extLst>
                      <a:ext uri="{FF2B5EF4-FFF2-40B4-BE49-F238E27FC236}">
                        <a16:creationId xmlns:a16="http://schemas.microsoft.com/office/drawing/2014/main" id="{531E7745-3FF9-8D80-8928-5CDE0266EF9E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422" y="1632"/>
                    <a:ext cx="822" cy="291"/>
                    <a:chOff x="422" y="1632"/>
                    <a:chExt cx="822" cy="291"/>
                  </a:xfrm>
                </p:grpSpPr>
                <p:sp>
                  <p:nvSpPr>
                    <p:cNvPr id="536" name="Freeform 98">
                      <a:extLst>
                        <a:ext uri="{FF2B5EF4-FFF2-40B4-BE49-F238E27FC236}">
                          <a16:creationId xmlns:a16="http://schemas.microsoft.com/office/drawing/2014/main" id="{EB282FC8-2BA2-1D8D-1AB8-87F35A27E9E7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51" y="1639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97 h 125"/>
                        <a:gd name="T2" fmla="*/ 87 w 393"/>
                        <a:gd name="T3" fmla="*/ 125 h 125"/>
                        <a:gd name="T4" fmla="*/ 298 w 393"/>
                        <a:gd name="T5" fmla="*/ 42 h 125"/>
                        <a:gd name="T6" fmla="*/ 393 w 393"/>
                        <a:gd name="T7" fmla="*/ 70 h 125"/>
                        <a:gd name="T8" fmla="*/ 342 w 393"/>
                        <a:gd name="T9" fmla="*/ 0 h 125"/>
                        <a:gd name="T10" fmla="*/ 94 w 393"/>
                        <a:gd name="T11" fmla="*/ 0 h 125"/>
                        <a:gd name="T12" fmla="*/ 196 w 393"/>
                        <a:gd name="T13" fmla="*/ 21 h 125"/>
                        <a:gd name="T14" fmla="*/ 0 w 393"/>
                        <a:gd name="T15" fmla="*/ 97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97"/>
                          </a:moveTo>
                          <a:lnTo>
                            <a:pt x="87" y="125"/>
                          </a:lnTo>
                          <a:lnTo>
                            <a:pt x="298" y="42"/>
                          </a:lnTo>
                          <a:lnTo>
                            <a:pt x="393" y="70"/>
                          </a:lnTo>
                          <a:lnTo>
                            <a:pt x="342" y="0"/>
                          </a:lnTo>
                          <a:lnTo>
                            <a:pt x="94" y="0"/>
                          </a:lnTo>
                          <a:lnTo>
                            <a:pt x="196" y="21"/>
                          </a:lnTo>
                          <a:lnTo>
                            <a:pt x="0" y="9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37" name="Freeform 99">
                      <a:extLst>
                        <a:ext uri="{FF2B5EF4-FFF2-40B4-BE49-F238E27FC236}">
                          <a16:creationId xmlns:a16="http://schemas.microsoft.com/office/drawing/2014/main" id="{D58CBAEB-0152-BF71-9206-FE3CD2D1CAF0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51" y="1639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97 h 125"/>
                        <a:gd name="T2" fmla="*/ 87 w 393"/>
                        <a:gd name="T3" fmla="*/ 125 h 125"/>
                        <a:gd name="T4" fmla="*/ 298 w 393"/>
                        <a:gd name="T5" fmla="*/ 42 h 125"/>
                        <a:gd name="T6" fmla="*/ 393 w 393"/>
                        <a:gd name="T7" fmla="*/ 70 h 125"/>
                        <a:gd name="T8" fmla="*/ 342 w 393"/>
                        <a:gd name="T9" fmla="*/ 0 h 125"/>
                        <a:gd name="T10" fmla="*/ 94 w 393"/>
                        <a:gd name="T11" fmla="*/ 0 h 125"/>
                        <a:gd name="T12" fmla="*/ 196 w 393"/>
                        <a:gd name="T13" fmla="*/ 21 h 125"/>
                        <a:gd name="T14" fmla="*/ 0 w 393"/>
                        <a:gd name="T15" fmla="*/ 97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97"/>
                          </a:moveTo>
                          <a:lnTo>
                            <a:pt x="87" y="125"/>
                          </a:lnTo>
                          <a:lnTo>
                            <a:pt x="298" y="42"/>
                          </a:lnTo>
                          <a:lnTo>
                            <a:pt x="393" y="70"/>
                          </a:lnTo>
                          <a:lnTo>
                            <a:pt x="342" y="0"/>
                          </a:lnTo>
                          <a:lnTo>
                            <a:pt x="94" y="0"/>
                          </a:lnTo>
                          <a:lnTo>
                            <a:pt x="196" y="21"/>
                          </a:lnTo>
                          <a:lnTo>
                            <a:pt x="0" y="9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38" name="Freeform 100">
                      <a:extLst>
                        <a:ext uri="{FF2B5EF4-FFF2-40B4-BE49-F238E27FC236}">
                          <a16:creationId xmlns:a16="http://schemas.microsoft.com/office/drawing/2014/main" id="{71B1A71D-6896-C5B5-65AF-05D0A106FC2A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22" y="1785"/>
                      <a:ext cx="393" cy="132"/>
                    </a:xfrm>
                    <a:custGeom>
                      <a:avLst/>
                      <a:gdLst>
                        <a:gd name="T0" fmla="*/ 393 w 393"/>
                        <a:gd name="T1" fmla="*/ 28 h 132"/>
                        <a:gd name="T2" fmla="*/ 305 w 393"/>
                        <a:gd name="T3" fmla="*/ 0 h 132"/>
                        <a:gd name="T4" fmla="*/ 102 w 393"/>
                        <a:gd name="T5" fmla="*/ 83 h 132"/>
                        <a:gd name="T6" fmla="*/ 0 w 393"/>
                        <a:gd name="T7" fmla="*/ 55 h 132"/>
                        <a:gd name="T8" fmla="*/ 51 w 393"/>
                        <a:gd name="T9" fmla="*/ 132 h 132"/>
                        <a:gd name="T10" fmla="*/ 305 w 393"/>
                        <a:gd name="T11" fmla="*/ 132 h 132"/>
                        <a:gd name="T12" fmla="*/ 196 w 393"/>
                        <a:gd name="T13" fmla="*/ 104 h 132"/>
                        <a:gd name="T14" fmla="*/ 393 w 393"/>
                        <a:gd name="T15" fmla="*/ 28 h 132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32">
                          <a:moveTo>
                            <a:pt x="393" y="28"/>
                          </a:moveTo>
                          <a:lnTo>
                            <a:pt x="305" y="0"/>
                          </a:lnTo>
                          <a:lnTo>
                            <a:pt x="102" y="83"/>
                          </a:lnTo>
                          <a:lnTo>
                            <a:pt x="0" y="55"/>
                          </a:lnTo>
                          <a:lnTo>
                            <a:pt x="51" y="132"/>
                          </a:lnTo>
                          <a:lnTo>
                            <a:pt x="305" y="132"/>
                          </a:lnTo>
                          <a:lnTo>
                            <a:pt x="196" y="104"/>
                          </a:lnTo>
                          <a:lnTo>
                            <a:pt x="393" y="2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39" name="Freeform 101">
                      <a:extLst>
                        <a:ext uri="{FF2B5EF4-FFF2-40B4-BE49-F238E27FC236}">
                          <a16:creationId xmlns:a16="http://schemas.microsoft.com/office/drawing/2014/main" id="{F8C0CD60-14A7-F119-7EBB-6E8B8DFD6B21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22" y="1785"/>
                      <a:ext cx="393" cy="132"/>
                    </a:xfrm>
                    <a:custGeom>
                      <a:avLst/>
                      <a:gdLst>
                        <a:gd name="T0" fmla="*/ 393 w 393"/>
                        <a:gd name="T1" fmla="*/ 28 h 132"/>
                        <a:gd name="T2" fmla="*/ 305 w 393"/>
                        <a:gd name="T3" fmla="*/ 0 h 132"/>
                        <a:gd name="T4" fmla="*/ 102 w 393"/>
                        <a:gd name="T5" fmla="*/ 83 h 132"/>
                        <a:gd name="T6" fmla="*/ 0 w 393"/>
                        <a:gd name="T7" fmla="*/ 55 h 132"/>
                        <a:gd name="T8" fmla="*/ 51 w 393"/>
                        <a:gd name="T9" fmla="*/ 132 h 132"/>
                        <a:gd name="T10" fmla="*/ 305 w 393"/>
                        <a:gd name="T11" fmla="*/ 132 h 132"/>
                        <a:gd name="T12" fmla="*/ 196 w 393"/>
                        <a:gd name="T13" fmla="*/ 104 h 132"/>
                        <a:gd name="T14" fmla="*/ 393 w 393"/>
                        <a:gd name="T15" fmla="*/ 28 h 132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32">
                          <a:moveTo>
                            <a:pt x="393" y="28"/>
                          </a:moveTo>
                          <a:lnTo>
                            <a:pt x="305" y="0"/>
                          </a:lnTo>
                          <a:lnTo>
                            <a:pt x="102" y="83"/>
                          </a:lnTo>
                          <a:lnTo>
                            <a:pt x="0" y="55"/>
                          </a:lnTo>
                          <a:lnTo>
                            <a:pt x="51" y="132"/>
                          </a:lnTo>
                          <a:lnTo>
                            <a:pt x="305" y="132"/>
                          </a:lnTo>
                          <a:lnTo>
                            <a:pt x="196" y="104"/>
                          </a:lnTo>
                          <a:lnTo>
                            <a:pt x="393" y="2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40" name="Freeform 102">
                      <a:extLst>
                        <a:ext uri="{FF2B5EF4-FFF2-40B4-BE49-F238E27FC236}">
                          <a16:creationId xmlns:a16="http://schemas.microsoft.com/office/drawing/2014/main" id="{422ABFEA-805E-C6E3-4C10-79C2F094FF99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44" y="1632"/>
                      <a:ext cx="392" cy="125"/>
                    </a:xfrm>
                    <a:custGeom>
                      <a:avLst/>
                      <a:gdLst>
                        <a:gd name="T0" fmla="*/ 0 w 392"/>
                        <a:gd name="T1" fmla="*/ 28 h 125"/>
                        <a:gd name="T2" fmla="*/ 87 w 392"/>
                        <a:gd name="T3" fmla="*/ 0 h 125"/>
                        <a:gd name="T4" fmla="*/ 298 w 392"/>
                        <a:gd name="T5" fmla="*/ 77 h 125"/>
                        <a:gd name="T6" fmla="*/ 392 w 392"/>
                        <a:gd name="T7" fmla="*/ 56 h 125"/>
                        <a:gd name="T8" fmla="*/ 341 w 392"/>
                        <a:gd name="T9" fmla="*/ 125 h 125"/>
                        <a:gd name="T10" fmla="*/ 94 w 392"/>
                        <a:gd name="T11" fmla="*/ 125 h 125"/>
                        <a:gd name="T12" fmla="*/ 196 w 392"/>
                        <a:gd name="T13" fmla="*/ 104 h 125"/>
                        <a:gd name="T14" fmla="*/ 0 w 392"/>
                        <a:gd name="T15" fmla="*/ 28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2" h="125">
                          <a:moveTo>
                            <a:pt x="0" y="28"/>
                          </a:moveTo>
                          <a:lnTo>
                            <a:pt x="87" y="0"/>
                          </a:lnTo>
                          <a:lnTo>
                            <a:pt x="298" y="77"/>
                          </a:lnTo>
                          <a:lnTo>
                            <a:pt x="392" y="56"/>
                          </a:lnTo>
                          <a:lnTo>
                            <a:pt x="341" y="125"/>
                          </a:lnTo>
                          <a:lnTo>
                            <a:pt x="94" y="125"/>
                          </a:lnTo>
                          <a:lnTo>
                            <a:pt x="196" y="104"/>
                          </a:lnTo>
                          <a:lnTo>
                            <a:pt x="0" y="2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41" name="Freeform 103">
                      <a:extLst>
                        <a:ext uri="{FF2B5EF4-FFF2-40B4-BE49-F238E27FC236}">
                          <a16:creationId xmlns:a16="http://schemas.microsoft.com/office/drawing/2014/main" id="{AE03BCD5-41FD-B908-412B-7D6ACF5CFBD4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44" y="1632"/>
                      <a:ext cx="392" cy="125"/>
                    </a:xfrm>
                    <a:custGeom>
                      <a:avLst/>
                      <a:gdLst>
                        <a:gd name="T0" fmla="*/ 0 w 392"/>
                        <a:gd name="T1" fmla="*/ 28 h 125"/>
                        <a:gd name="T2" fmla="*/ 87 w 392"/>
                        <a:gd name="T3" fmla="*/ 0 h 125"/>
                        <a:gd name="T4" fmla="*/ 298 w 392"/>
                        <a:gd name="T5" fmla="*/ 77 h 125"/>
                        <a:gd name="T6" fmla="*/ 392 w 392"/>
                        <a:gd name="T7" fmla="*/ 56 h 125"/>
                        <a:gd name="T8" fmla="*/ 341 w 392"/>
                        <a:gd name="T9" fmla="*/ 125 h 125"/>
                        <a:gd name="T10" fmla="*/ 94 w 392"/>
                        <a:gd name="T11" fmla="*/ 125 h 125"/>
                        <a:gd name="T12" fmla="*/ 196 w 392"/>
                        <a:gd name="T13" fmla="*/ 104 h 125"/>
                        <a:gd name="T14" fmla="*/ 0 w 392"/>
                        <a:gd name="T15" fmla="*/ 28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2" h="125">
                          <a:moveTo>
                            <a:pt x="0" y="28"/>
                          </a:moveTo>
                          <a:lnTo>
                            <a:pt x="87" y="0"/>
                          </a:lnTo>
                          <a:lnTo>
                            <a:pt x="298" y="77"/>
                          </a:lnTo>
                          <a:lnTo>
                            <a:pt x="392" y="56"/>
                          </a:lnTo>
                          <a:lnTo>
                            <a:pt x="341" y="125"/>
                          </a:lnTo>
                          <a:lnTo>
                            <a:pt x="94" y="125"/>
                          </a:lnTo>
                          <a:lnTo>
                            <a:pt x="196" y="104"/>
                          </a:lnTo>
                          <a:lnTo>
                            <a:pt x="0" y="2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42" name="Freeform 104">
                      <a:extLst>
                        <a:ext uri="{FF2B5EF4-FFF2-40B4-BE49-F238E27FC236}">
                          <a16:creationId xmlns:a16="http://schemas.microsoft.com/office/drawing/2014/main" id="{AA964F1F-87C0-1567-82AC-4A199A9FEF0C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36" y="1799"/>
                      <a:ext cx="393" cy="124"/>
                    </a:xfrm>
                    <a:custGeom>
                      <a:avLst/>
                      <a:gdLst>
                        <a:gd name="T0" fmla="*/ 393 w 393"/>
                        <a:gd name="T1" fmla="*/ 97 h 124"/>
                        <a:gd name="T2" fmla="*/ 306 w 393"/>
                        <a:gd name="T3" fmla="*/ 124 h 124"/>
                        <a:gd name="T4" fmla="*/ 102 w 393"/>
                        <a:gd name="T5" fmla="*/ 41 h 124"/>
                        <a:gd name="T6" fmla="*/ 0 w 393"/>
                        <a:gd name="T7" fmla="*/ 69 h 124"/>
                        <a:gd name="T8" fmla="*/ 51 w 393"/>
                        <a:gd name="T9" fmla="*/ 0 h 124"/>
                        <a:gd name="T10" fmla="*/ 306 w 393"/>
                        <a:gd name="T11" fmla="*/ 0 h 124"/>
                        <a:gd name="T12" fmla="*/ 197 w 393"/>
                        <a:gd name="T13" fmla="*/ 21 h 124"/>
                        <a:gd name="T14" fmla="*/ 393 w 393"/>
                        <a:gd name="T15" fmla="*/ 97 h 12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4">
                          <a:moveTo>
                            <a:pt x="393" y="97"/>
                          </a:moveTo>
                          <a:lnTo>
                            <a:pt x="306" y="124"/>
                          </a:lnTo>
                          <a:lnTo>
                            <a:pt x="102" y="41"/>
                          </a:lnTo>
                          <a:lnTo>
                            <a:pt x="0" y="69"/>
                          </a:lnTo>
                          <a:lnTo>
                            <a:pt x="51" y="0"/>
                          </a:lnTo>
                          <a:lnTo>
                            <a:pt x="306" y="0"/>
                          </a:lnTo>
                          <a:lnTo>
                            <a:pt x="197" y="21"/>
                          </a:lnTo>
                          <a:lnTo>
                            <a:pt x="393" y="9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43" name="Freeform 105">
                      <a:extLst>
                        <a:ext uri="{FF2B5EF4-FFF2-40B4-BE49-F238E27FC236}">
                          <a16:creationId xmlns:a16="http://schemas.microsoft.com/office/drawing/2014/main" id="{9D3B0E2D-AD63-CCA3-B1B7-CDD92B1EBEE5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36" y="1799"/>
                      <a:ext cx="393" cy="124"/>
                    </a:xfrm>
                    <a:custGeom>
                      <a:avLst/>
                      <a:gdLst>
                        <a:gd name="T0" fmla="*/ 393 w 393"/>
                        <a:gd name="T1" fmla="*/ 97 h 124"/>
                        <a:gd name="T2" fmla="*/ 306 w 393"/>
                        <a:gd name="T3" fmla="*/ 124 h 124"/>
                        <a:gd name="T4" fmla="*/ 102 w 393"/>
                        <a:gd name="T5" fmla="*/ 41 h 124"/>
                        <a:gd name="T6" fmla="*/ 0 w 393"/>
                        <a:gd name="T7" fmla="*/ 69 h 124"/>
                        <a:gd name="T8" fmla="*/ 51 w 393"/>
                        <a:gd name="T9" fmla="*/ 0 h 124"/>
                        <a:gd name="T10" fmla="*/ 306 w 393"/>
                        <a:gd name="T11" fmla="*/ 0 h 124"/>
                        <a:gd name="T12" fmla="*/ 197 w 393"/>
                        <a:gd name="T13" fmla="*/ 21 h 124"/>
                        <a:gd name="T14" fmla="*/ 393 w 393"/>
                        <a:gd name="T15" fmla="*/ 97 h 12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4">
                          <a:moveTo>
                            <a:pt x="393" y="97"/>
                          </a:moveTo>
                          <a:lnTo>
                            <a:pt x="306" y="124"/>
                          </a:lnTo>
                          <a:lnTo>
                            <a:pt x="102" y="41"/>
                          </a:lnTo>
                          <a:lnTo>
                            <a:pt x="0" y="69"/>
                          </a:lnTo>
                          <a:lnTo>
                            <a:pt x="51" y="0"/>
                          </a:lnTo>
                          <a:lnTo>
                            <a:pt x="306" y="0"/>
                          </a:lnTo>
                          <a:lnTo>
                            <a:pt x="197" y="21"/>
                          </a:lnTo>
                          <a:lnTo>
                            <a:pt x="393" y="9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</p:grpSp>
              <p:grpSp>
                <p:nvGrpSpPr>
                  <p:cNvPr id="527" name="Group 106">
                    <a:extLst>
                      <a:ext uri="{FF2B5EF4-FFF2-40B4-BE49-F238E27FC236}">
                        <a16:creationId xmlns:a16="http://schemas.microsoft.com/office/drawing/2014/main" id="{CC26E5BE-7DCC-E8EE-8A25-B69640AA7555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429" y="1639"/>
                    <a:ext cx="822" cy="291"/>
                    <a:chOff x="429" y="1639"/>
                    <a:chExt cx="822" cy="291"/>
                  </a:xfrm>
                </p:grpSpPr>
                <p:sp>
                  <p:nvSpPr>
                    <p:cNvPr id="528" name="Freeform 107">
                      <a:extLst>
                        <a:ext uri="{FF2B5EF4-FFF2-40B4-BE49-F238E27FC236}">
                          <a16:creationId xmlns:a16="http://schemas.microsoft.com/office/drawing/2014/main" id="{6345C708-774F-2F3A-FA63-378396F44960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58" y="1646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97 h 125"/>
                        <a:gd name="T2" fmla="*/ 87 w 393"/>
                        <a:gd name="T3" fmla="*/ 125 h 125"/>
                        <a:gd name="T4" fmla="*/ 298 w 393"/>
                        <a:gd name="T5" fmla="*/ 42 h 125"/>
                        <a:gd name="T6" fmla="*/ 393 w 393"/>
                        <a:gd name="T7" fmla="*/ 70 h 125"/>
                        <a:gd name="T8" fmla="*/ 342 w 393"/>
                        <a:gd name="T9" fmla="*/ 0 h 125"/>
                        <a:gd name="T10" fmla="*/ 95 w 393"/>
                        <a:gd name="T11" fmla="*/ 0 h 125"/>
                        <a:gd name="T12" fmla="*/ 197 w 393"/>
                        <a:gd name="T13" fmla="*/ 21 h 125"/>
                        <a:gd name="T14" fmla="*/ 0 w 393"/>
                        <a:gd name="T15" fmla="*/ 97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97"/>
                          </a:moveTo>
                          <a:lnTo>
                            <a:pt x="87" y="125"/>
                          </a:lnTo>
                          <a:lnTo>
                            <a:pt x="298" y="42"/>
                          </a:lnTo>
                          <a:lnTo>
                            <a:pt x="393" y="70"/>
                          </a:lnTo>
                          <a:lnTo>
                            <a:pt x="342" y="0"/>
                          </a:lnTo>
                          <a:lnTo>
                            <a:pt x="95" y="0"/>
                          </a:lnTo>
                          <a:lnTo>
                            <a:pt x="197" y="21"/>
                          </a:lnTo>
                          <a:lnTo>
                            <a:pt x="0" y="9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29" name="Freeform 108">
                      <a:extLst>
                        <a:ext uri="{FF2B5EF4-FFF2-40B4-BE49-F238E27FC236}">
                          <a16:creationId xmlns:a16="http://schemas.microsoft.com/office/drawing/2014/main" id="{F5F013D2-2594-13FE-F287-6CC788D6B6B3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58" y="1646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97 h 125"/>
                        <a:gd name="T2" fmla="*/ 87 w 393"/>
                        <a:gd name="T3" fmla="*/ 125 h 125"/>
                        <a:gd name="T4" fmla="*/ 298 w 393"/>
                        <a:gd name="T5" fmla="*/ 42 h 125"/>
                        <a:gd name="T6" fmla="*/ 393 w 393"/>
                        <a:gd name="T7" fmla="*/ 70 h 125"/>
                        <a:gd name="T8" fmla="*/ 342 w 393"/>
                        <a:gd name="T9" fmla="*/ 0 h 125"/>
                        <a:gd name="T10" fmla="*/ 95 w 393"/>
                        <a:gd name="T11" fmla="*/ 0 h 125"/>
                        <a:gd name="T12" fmla="*/ 197 w 393"/>
                        <a:gd name="T13" fmla="*/ 21 h 125"/>
                        <a:gd name="T14" fmla="*/ 0 w 393"/>
                        <a:gd name="T15" fmla="*/ 97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97"/>
                          </a:moveTo>
                          <a:lnTo>
                            <a:pt x="87" y="125"/>
                          </a:lnTo>
                          <a:lnTo>
                            <a:pt x="298" y="42"/>
                          </a:lnTo>
                          <a:lnTo>
                            <a:pt x="393" y="70"/>
                          </a:lnTo>
                          <a:lnTo>
                            <a:pt x="342" y="0"/>
                          </a:lnTo>
                          <a:lnTo>
                            <a:pt x="95" y="0"/>
                          </a:lnTo>
                          <a:lnTo>
                            <a:pt x="197" y="21"/>
                          </a:lnTo>
                          <a:lnTo>
                            <a:pt x="0" y="9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30" name="Freeform 109">
                      <a:extLst>
                        <a:ext uri="{FF2B5EF4-FFF2-40B4-BE49-F238E27FC236}">
                          <a16:creationId xmlns:a16="http://schemas.microsoft.com/office/drawing/2014/main" id="{731F4E6B-ADE6-DCCE-A3FB-883D9A8C9E7E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29" y="1792"/>
                      <a:ext cx="393" cy="131"/>
                    </a:xfrm>
                    <a:custGeom>
                      <a:avLst/>
                      <a:gdLst>
                        <a:gd name="T0" fmla="*/ 393 w 393"/>
                        <a:gd name="T1" fmla="*/ 28 h 131"/>
                        <a:gd name="T2" fmla="*/ 306 w 393"/>
                        <a:gd name="T3" fmla="*/ 0 h 131"/>
                        <a:gd name="T4" fmla="*/ 102 w 393"/>
                        <a:gd name="T5" fmla="*/ 83 h 131"/>
                        <a:gd name="T6" fmla="*/ 0 w 393"/>
                        <a:gd name="T7" fmla="*/ 55 h 131"/>
                        <a:gd name="T8" fmla="*/ 51 w 393"/>
                        <a:gd name="T9" fmla="*/ 131 h 131"/>
                        <a:gd name="T10" fmla="*/ 306 w 393"/>
                        <a:gd name="T11" fmla="*/ 131 h 131"/>
                        <a:gd name="T12" fmla="*/ 196 w 393"/>
                        <a:gd name="T13" fmla="*/ 104 h 131"/>
                        <a:gd name="T14" fmla="*/ 393 w 393"/>
                        <a:gd name="T15" fmla="*/ 28 h 131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31">
                          <a:moveTo>
                            <a:pt x="393" y="28"/>
                          </a:moveTo>
                          <a:lnTo>
                            <a:pt x="306" y="0"/>
                          </a:lnTo>
                          <a:lnTo>
                            <a:pt x="102" y="83"/>
                          </a:lnTo>
                          <a:lnTo>
                            <a:pt x="0" y="55"/>
                          </a:lnTo>
                          <a:lnTo>
                            <a:pt x="51" y="131"/>
                          </a:lnTo>
                          <a:lnTo>
                            <a:pt x="306" y="131"/>
                          </a:lnTo>
                          <a:lnTo>
                            <a:pt x="196" y="104"/>
                          </a:lnTo>
                          <a:lnTo>
                            <a:pt x="393" y="28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31" name="Freeform 110">
                      <a:extLst>
                        <a:ext uri="{FF2B5EF4-FFF2-40B4-BE49-F238E27FC236}">
                          <a16:creationId xmlns:a16="http://schemas.microsoft.com/office/drawing/2014/main" id="{1F338F02-ECFD-2FF3-5B1B-870F202BA1F3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29" y="1792"/>
                      <a:ext cx="393" cy="131"/>
                    </a:xfrm>
                    <a:custGeom>
                      <a:avLst/>
                      <a:gdLst>
                        <a:gd name="T0" fmla="*/ 393 w 393"/>
                        <a:gd name="T1" fmla="*/ 28 h 131"/>
                        <a:gd name="T2" fmla="*/ 306 w 393"/>
                        <a:gd name="T3" fmla="*/ 0 h 131"/>
                        <a:gd name="T4" fmla="*/ 102 w 393"/>
                        <a:gd name="T5" fmla="*/ 83 h 131"/>
                        <a:gd name="T6" fmla="*/ 0 w 393"/>
                        <a:gd name="T7" fmla="*/ 55 h 131"/>
                        <a:gd name="T8" fmla="*/ 51 w 393"/>
                        <a:gd name="T9" fmla="*/ 131 h 131"/>
                        <a:gd name="T10" fmla="*/ 306 w 393"/>
                        <a:gd name="T11" fmla="*/ 131 h 131"/>
                        <a:gd name="T12" fmla="*/ 196 w 393"/>
                        <a:gd name="T13" fmla="*/ 104 h 131"/>
                        <a:gd name="T14" fmla="*/ 393 w 393"/>
                        <a:gd name="T15" fmla="*/ 28 h 131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31">
                          <a:moveTo>
                            <a:pt x="393" y="28"/>
                          </a:moveTo>
                          <a:lnTo>
                            <a:pt x="306" y="0"/>
                          </a:lnTo>
                          <a:lnTo>
                            <a:pt x="102" y="83"/>
                          </a:lnTo>
                          <a:lnTo>
                            <a:pt x="0" y="55"/>
                          </a:lnTo>
                          <a:lnTo>
                            <a:pt x="51" y="131"/>
                          </a:lnTo>
                          <a:lnTo>
                            <a:pt x="306" y="131"/>
                          </a:lnTo>
                          <a:lnTo>
                            <a:pt x="196" y="104"/>
                          </a:lnTo>
                          <a:lnTo>
                            <a:pt x="393" y="28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32" name="Freeform 111">
                      <a:extLst>
                        <a:ext uri="{FF2B5EF4-FFF2-40B4-BE49-F238E27FC236}">
                          <a16:creationId xmlns:a16="http://schemas.microsoft.com/office/drawing/2014/main" id="{9102B357-0773-7EEC-9D37-7AD9B0D373F6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51" y="1639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28 h 125"/>
                        <a:gd name="T2" fmla="*/ 87 w 393"/>
                        <a:gd name="T3" fmla="*/ 0 h 125"/>
                        <a:gd name="T4" fmla="*/ 298 w 393"/>
                        <a:gd name="T5" fmla="*/ 77 h 125"/>
                        <a:gd name="T6" fmla="*/ 393 w 393"/>
                        <a:gd name="T7" fmla="*/ 56 h 125"/>
                        <a:gd name="T8" fmla="*/ 342 w 393"/>
                        <a:gd name="T9" fmla="*/ 125 h 125"/>
                        <a:gd name="T10" fmla="*/ 94 w 393"/>
                        <a:gd name="T11" fmla="*/ 125 h 125"/>
                        <a:gd name="T12" fmla="*/ 196 w 393"/>
                        <a:gd name="T13" fmla="*/ 104 h 125"/>
                        <a:gd name="T14" fmla="*/ 0 w 393"/>
                        <a:gd name="T15" fmla="*/ 28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28"/>
                          </a:moveTo>
                          <a:lnTo>
                            <a:pt x="87" y="0"/>
                          </a:lnTo>
                          <a:lnTo>
                            <a:pt x="298" y="77"/>
                          </a:lnTo>
                          <a:lnTo>
                            <a:pt x="393" y="56"/>
                          </a:lnTo>
                          <a:lnTo>
                            <a:pt x="342" y="125"/>
                          </a:lnTo>
                          <a:lnTo>
                            <a:pt x="94" y="125"/>
                          </a:lnTo>
                          <a:lnTo>
                            <a:pt x="196" y="104"/>
                          </a:lnTo>
                          <a:lnTo>
                            <a:pt x="0" y="28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33" name="Freeform 112">
                      <a:extLst>
                        <a:ext uri="{FF2B5EF4-FFF2-40B4-BE49-F238E27FC236}">
                          <a16:creationId xmlns:a16="http://schemas.microsoft.com/office/drawing/2014/main" id="{B36DFA6A-8FFD-D8C7-61B4-865D6B487B53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51" y="1639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28 h 125"/>
                        <a:gd name="T2" fmla="*/ 87 w 393"/>
                        <a:gd name="T3" fmla="*/ 0 h 125"/>
                        <a:gd name="T4" fmla="*/ 298 w 393"/>
                        <a:gd name="T5" fmla="*/ 77 h 125"/>
                        <a:gd name="T6" fmla="*/ 393 w 393"/>
                        <a:gd name="T7" fmla="*/ 56 h 125"/>
                        <a:gd name="T8" fmla="*/ 342 w 393"/>
                        <a:gd name="T9" fmla="*/ 125 h 125"/>
                        <a:gd name="T10" fmla="*/ 94 w 393"/>
                        <a:gd name="T11" fmla="*/ 125 h 125"/>
                        <a:gd name="T12" fmla="*/ 196 w 393"/>
                        <a:gd name="T13" fmla="*/ 104 h 125"/>
                        <a:gd name="T14" fmla="*/ 0 w 393"/>
                        <a:gd name="T15" fmla="*/ 28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28"/>
                          </a:moveTo>
                          <a:lnTo>
                            <a:pt x="87" y="0"/>
                          </a:lnTo>
                          <a:lnTo>
                            <a:pt x="298" y="77"/>
                          </a:lnTo>
                          <a:lnTo>
                            <a:pt x="393" y="56"/>
                          </a:lnTo>
                          <a:lnTo>
                            <a:pt x="342" y="125"/>
                          </a:lnTo>
                          <a:lnTo>
                            <a:pt x="94" y="125"/>
                          </a:lnTo>
                          <a:lnTo>
                            <a:pt x="196" y="104"/>
                          </a:lnTo>
                          <a:lnTo>
                            <a:pt x="0" y="28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34" name="Freeform 113">
                      <a:extLst>
                        <a:ext uri="{FF2B5EF4-FFF2-40B4-BE49-F238E27FC236}">
                          <a16:creationId xmlns:a16="http://schemas.microsoft.com/office/drawing/2014/main" id="{764AE27D-53D1-EE71-EE37-B707F8003FE9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44" y="1806"/>
                      <a:ext cx="392" cy="124"/>
                    </a:xfrm>
                    <a:custGeom>
                      <a:avLst/>
                      <a:gdLst>
                        <a:gd name="T0" fmla="*/ 392 w 392"/>
                        <a:gd name="T1" fmla="*/ 97 h 124"/>
                        <a:gd name="T2" fmla="*/ 305 w 392"/>
                        <a:gd name="T3" fmla="*/ 124 h 124"/>
                        <a:gd name="T4" fmla="*/ 101 w 392"/>
                        <a:gd name="T5" fmla="*/ 41 h 124"/>
                        <a:gd name="T6" fmla="*/ 0 w 392"/>
                        <a:gd name="T7" fmla="*/ 69 h 124"/>
                        <a:gd name="T8" fmla="*/ 51 w 392"/>
                        <a:gd name="T9" fmla="*/ 0 h 124"/>
                        <a:gd name="T10" fmla="*/ 305 w 392"/>
                        <a:gd name="T11" fmla="*/ 0 h 124"/>
                        <a:gd name="T12" fmla="*/ 196 w 392"/>
                        <a:gd name="T13" fmla="*/ 20 h 124"/>
                        <a:gd name="T14" fmla="*/ 392 w 392"/>
                        <a:gd name="T15" fmla="*/ 97 h 12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2" h="124">
                          <a:moveTo>
                            <a:pt x="392" y="97"/>
                          </a:moveTo>
                          <a:lnTo>
                            <a:pt x="305" y="124"/>
                          </a:lnTo>
                          <a:lnTo>
                            <a:pt x="101" y="41"/>
                          </a:lnTo>
                          <a:lnTo>
                            <a:pt x="0" y="69"/>
                          </a:lnTo>
                          <a:lnTo>
                            <a:pt x="51" y="0"/>
                          </a:lnTo>
                          <a:lnTo>
                            <a:pt x="305" y="0"/>
                          </a:lnTo>
                          <a:lnTo>
                            <a:pt x="196" y="20"/>
                          </a:lnTo>
                          <a:lnTo>
                            <a:pt x="392" y="9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35" name="Freeform 114">
                      <a:extLst>
                        <a:ext uri="{FF2B5EF4-FFF2-40B4-BE49-F238E27FC236}">
                          <a16:creationId xmlns:a16="http://schemas.microsoft.com/office/drawing/2014/main" id="{67B6C3F7-82EF-436E-E1D1-E94FC8A340F9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44" y="1806"/>
                      <a:ext cx="392" cy="124"/>
                    </a:xfrm>
                    <a:custGeom>
                      <a:avLst/>
                      <a:gdLst>
                        <a:gd name="T0" fmla="*/ 392 w 392"/>
                        <a:gd name="T1" fmla="*/ 97 h 124"/>
                        <a:gd name="T2" fmla="*/ 305 w 392"/>
                        <a:gd name="T3" fmla="*/ 124 h 124"/>
                        <a:gd name="T4" fmla="*/ 101 w 392"/>
                        <a:gd name="T5" fmla="*/ 41 h 124"/>
                        <a:gd name="T6" fmla="*/ 0 w 392"/>
                        <a:gd name="T7" fmla="*/ 69 h 124"/>
                        <a:gd name="T8" fmla="*/ 51 w 392"/>
                        <a:gd name="T9" fmla="*/ 0 h 124"/>
                        <a:gd name="T10" fmla="*/ 305 w 392"/>
                        <a:gd name="T11" fmla="*/ 0 h 124"/>
                        <a:gd name="T12" fmla="*/ 196 w 392"/>
                        <a:gd name="T13" fmla="*/ 20 h 124"/>
                        <a:gd name="T14" fmla="*/ 392 w 392"/>
                        <a:gd name="T15" fmla="*/ 97 h 12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2" h="124">
                          <a:moveTo>
                            <a:pt x="392" y="97"/>
                          </a:moveTo>
                          <a:lnTo>
                            <a:pt x="305" y="124"/>
                          </a:lnTo>
                          <a:lnTo>
                            <a:pt x="101" y="41"/>
                          </a:lnTo>
                          <a:lnTo>
                            <a:pt x="0" y="69"/>
                          </a:lnTo>
                          <a:lnTo>
                            <a:pt x="51" y="0"/>
                          </a:lnTo>
                          <a:lnTo>
                            <a:pt x="305" y="0"/>
                          </a:lnTo>
                          <a:lnTo>
                            <a:pt x="196" y="20"/>
                          </a:lnTo>
                          <a:lnTo>
                            <a:pt x="392" y="9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</p:grpSp>
            </p:grpSp>
          </p:grpSp>
          <p:sp>
            <p:nvSpPr>
              <p:cNvPr id="523" name="WordArt 115">
                <a:extLst>
                  <a:ext uri="{FF2B5EF4-FFF2-40B4-BE49-F238E27FC236}">
                    <a16:creationId xmlns:a16="http://schemas.microsoft.com/office/drawing/2014/main" id="{39FE0DD3-C062-C4AA-2B21-AD87CF95899D}"/>
                  </a:ext>
                </a:extLst>
              </p:cNvPr>
              <p:cNvSpPr>
                <a:spLocks noChangeAspect="1" noChangeArrowheads="1" noChangeShapeType="1" noTextEdit="1"/>
              </p:cNvSpPr>
              <p:nvPr/>
            </p:nvSpPr>
            <p:spPr bwMode="auto">
              <a:xfrm>
                <a:off x="3360" y="2376"/>
                <a:ext cx="864" cy="259"/>
              </a:xfrm>
              <a:prstGeom prst="rect">
                <a:avLst/>
              </a:prstGeom>
            </p:spPr>
            <p:txBody>
              <a:bodyPr wrap="none" fromWordArt="1">
                <a:prstTxWarp prst="textCanDown">
                  <a:avLst>
                    <a:gd name="adj" fmla="val 33333"/>
                  </a:avLst>
                </a:prstTxWarp>
              </a:bodyPr>
              <a:lstStyle/>
              <a:p>
                <a:pPr algn="ctr"/>
                <a:endParaRPr lang="en-GB" sz="1400" kern="10">
                  <a:ln w="9525">
                    <a:solidFill>
                      <a:srgbClr val="FFFFFF"/>
                    </a:solidFill>
                    <a:round/>
                    <a:headEnd/>
                    <a:tailEnd/>
                  </a:ln>
                  <a:solidFill>
                    <a:srgbClr val="FFFFFF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  <p:sp>
          <p:nvSpPr>
            <p:cNvPr id="521" name="WordArt 68">
              <a:extLst>
                <a:ext uri="{FF2B5EF4-FFF2-40B4-BE49-F238E27FC236}">
                  <a16:creationId xmlns:a16="http://schemas.microsoft.com/office/drawing/2014/main" id="{96E1F0F0-E045-0F94-1D31-2378E928C2D8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39138" y="2769321"/>
              <a:ext cx="1283449" cy="172505"/>
            </a:xfrm>
            <a:prstGeom prst="rect">
              <a:avLst/>
            </a:prstGeom>
          </p:spPr>
          <p:txBody>
            <a:bodyPr wrap="none" fromWordArt="1">
              <a:prstTxWarp prst="textCanDown">
                <a:avLst>
                  <a:gd name="adj" fmla="val 33333"/>
                </a:avLst>
              </a:prstTxWarp>
            </a:bodyPr>
            <a:lstStyle/>
            <a:p>
              <a:pPr algn="ctr"/>
              <a:r>
                <a:rPr lang="en-US" sz="1400" kern="10">
                  <a:ln w="9525">
                    <a:solidFill>
                      <a:srgbClr val="FFFFFF"/>
                    </a:solidFill>
                    <a:round/>
                    <a:headEnd/>
                    <a:tailEnd/>
                  </a:ln>
                  <a:solidFill>
                    <a:srgbClr val="FFFFFF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leaf_2_0_2</a:t>
              </a:r>
            </a:p>
          </p:txBody>
        </p:sp>
      </p:grpSp>
      <p:sp>
        <p:nvSpPr>
          <p:cNvPr id="11" name="Oval 152">
            <a:extLst>
              <a:ext uri="{FF2B5EF4-FFF2-40B4-BE49-F238E27FC236}">
                <a16:creationId xmlns:a16="http://schemas.microsoft.com/office/drawing/2014/main" id="{0E531A0E-5901-3303-B045-55ED2A0ACB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77205" y="3878420"/>
            <a:ext cx="220690" cy="220690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it-IT" altLang="it-IT" sz="1200">
                <a:latin typeface="Tahoma" panose="020B0604030504040204" pitchFamily="34" charset="0"/>
              </a:rPr>
              <a:t>A</a:t>
            </a:r>
          </a:p>
        </p:txBody>
      </p:sp>
      <p:sp>
        <p:nvSpPr>
          <p:cNvPr id="12" name="Oval 152">
            <a:extLst>
              <a:ext uri="{FF2B5EF4-FFF2-40B4-BE49-F238E27FC236}">
                <a16:creationId xmlns:a16="http://schemas.microsoft.com/office/drawing/2014/main" id="{281FFFAF-7253-AF57-C296-BBFB9DEF96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71818" y="5022656"/>
            <a:ext cx="220690" cy="220690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it-IT" altLang="it-IT" sz="1200">
                <a:latin typeface="Tahoma" panose="020B0604030504040204" pitchFamily="34" charset="0"/>
              </a:rPr>
              <a:t>C</a:t>
            </a:r>
          </a:p>
        </p:txBody>
      </p:sp>
      <p:sp>
        <p:nvSpPr>
          <p:cNvPr id="13" name="Oval 152">
            <a:extLst>
              <a:ext uri="{FF2B5EF4-FFF2-40B4-BE49-F238E27FC236}">
                <a16:creationId xmlns:a16="http://schemas.microsoft.com/office/drawing/2014/main" id="{E9B766FE-A358-143B-A4E5-65E9949421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40062" y="5045317"/>
            <a:ext cx="220690" cy="220690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it-IT" altLang="it-IT" sz="1200">
                <a:latin typeface="Tahoma" panose="020B0604030504040204" pitchFamily="34" charset="0"/>
              </a:rPr>
              <a:t>U</a:t>
            </a:r>
          </a:p>
        </p:txBody>
      </p:sp>
      <p:sp>
        <p:nvSpPr>
          <p:cNvPr id="14" name="Oval 152">
            <a:extLst>
              <a:ext uri="{FF2B5EF4-FFF2-40B4-BE49-F238E27FC236}">
                <a16:creationId xmlns:a16="http://schemas.microsoft.com/office/drawing/2014/main" id="{23BBE6AA-09DC-AD32-EE15-DA37C489F7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54726" y="5058203"/>
            <a:ext cx="220690" cy="220690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it-IT" altLang="it-IT" sz="1200">
                <a:latin typeface="Tahoma" panose="020B0604030504040204" pitchFamily="34" charset="0"/>
              </a:rPr>
              <a:t>V</a:t>
            </a:r>
          </a:p>
        </p:txBody>
      </p:sp>
      <p:sp>
        <p:nvSpPr>
          <p:cNvPr id="56" name="Oval 152">
            <a:extLst>
              <a:ext uri="{FF2B5EF4-FFF2-40B4-BE49-F238E27FC236}">
                <a16:creationId xmlns:a16="http://schemas.microsoft.com/office/drawing/2014/main" id="{A7A6B4BB-B28E-8499-43B1-A8996CF792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30911" y="5049781"/>
            <a:ext cx="220690" cy="220690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it-IT" altLang="it-IT" sz="1200">
                <a:latin typeface="Tahoma" panose="020B0604030504040204" pitchFamily="34" charset="0"/>
              </a:rPr>
              <a:t>Z</a:t>
            </a:r>
          </a:p>
        </p:txBody>
      </p:sp>
      <p:sp>
        <p:nvSpPr>
          <p:cNvPr id="57" name="Oval 152">
            <a:extLst>
              <a:ext uri="{FF2B5EF4-FFF2-40B4-BE49-F238E27FC236}">
                <a16:creationId xmlns:a16="http://schemas.microsoft.com/office/drawing/2014/main" id="{85652DA6-1FF0-5F37-5754-23E1B18006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35118" y="5061018"/>
            <a:ext cx="220690" cy="220690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it-IT" altLang="it-IT" sz="1200">
                <a:latin typeface="Tahoma" panose="020B0604030504040204" pitchFamily="34" charset="0"/>
              </a:rPr>
              <a:t>M</a:t>
            </a:r>
          </a:p>
        </p:txBody>
      </p:sp>
      <p:sp>
        <p:nvSpPr>
          <p:cNvPr id="58" name="Oval 152">
            <a:extLst>
              <a:ext uri="{FF2B5EF4-FFF2-40B4-BE49-F238E27FC236}">
                <a16:creationId xmlns:a16="http://schemas.microsoft.com/office/drawing/2014/main" id="{36F3D578-7493-D920-3C96-B9F21368DA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01941" y="5061018"/>
            <a:ext cx="220690" cy="220690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it-IT" altLang="it-IT" sz="1200">
                <a:latin typeface="Tahoma" panose="020B0604030504040204" pitchFamily="34" charset="0"/>
              </a:rPr>
              <a:t>F</a:t>
            </a:r>
          </a:p>
        </p:txBody>
      </p:sp>
      <p:sp>
        <p:nvSpPr>
          <p:cNvPr id="59" name="Oval 152">
            <a:extLst>
              <a:ext uri="{FF2B5EF4-FFF2-40B4-BE49-F238E27FC236}">
                <a16:creationId xmlns:a16="http://schemas.microsoft.com/office/drawing/2014/main" id="{0014F35F-24D0-545A-CA48-7ECDC7E57E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02425" y="5061018"/>
            <a:ext cx="220690" cy="220690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it-IT" altLang="it-IT" sz="1200">
                <a:latin typeface="Tahoma" panose="020B0604030504040204" pitchFamily="34" charset="0"/>
              </a:rPr>
              <a:t>P</a:t>
            </a:r>
          </a:p>
        </p:txBody>
      </p:sp>
      <p:sp>
        <p:nvSpPr>
          <p:cNvPr id="60" name="Oval 152">
            <a:extLst>
              <a:ext uri="{FF2B5EF4-FFF2-40B4-BE49-F238E27FC236}">
                <a16:creationId xmlns:a16="http://schemas.microsoft.com/office/drawing/2014/main" id="{4004762E-BB60-DA7E-D6A3-76B8B11899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04467" y="5061018"/>
            <a:ext cx="220690" cy="220690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it-IT" altLang="it-IT" sz="1200">
                <a:latin typeface="Tahoma" panose="020B0604030504040204" pitchFamily="34" charset="0"/>
              </a:rPr>
              <a:t>W</a:t>
            </a:r>
          </a:p>
        </p:txBody>
      </p:sp>
      <p:sp>
        <p:nvSpPr>
          <p:cNvPr id="61" name="Oval 152">
            <a:extLst>
              <a:ext uri="{FF2B5EF4-FFF2-40B4-BE49-F238E27FC236}">
                <a16:creationId xmlns:a16="http://schemas.microsoft.com/office/drawing/2014/main" id="{F064A61D-3604-FFA3-0B3D-440B5C350A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70792" y="3868647"/>
            <a:ext cx="220690" cy="220690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it-IT" altLang="it-IT" sz="1200">
                <a:latin typeface="Tahoma" panose="020B0604030504040204" pitchFamily="34" charset="0"/>
              </a:rPr>
              <a:t>O</a:t>
            </a:r>
          </a:p>
        </p:txBody>
      </p:sp>
      <p:sp>
        <p:nvSpPr>
          <p:cNvPr id="62" name="Oval 152">
            <a:extLst>
              <a:ext uri="{FF2B5EF4-FFF2-40B4-BE49-F238E27FC236}">
                <a16:creationId xmlns:a16="http://schemas.microsoft.com/office/drawing/2014/main" id="{463DD614-E96D-FF22-3B43-027FB1EA5C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88414" y="3719194"/>
            <a:ext cx="220690" cy="220690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it-IT" altLang="it-IT" sz="1200">
                <a:latin typeface="Tahoma" panose="020B0604030504040204" pitchFamily="34" charset="0"/>
              </a:rPr>
              <a:t>L</a:t>
            </a:r>
          </a:p>
        </p:txBody>
      </p:sp>
      <p:sp>
        <p:nvSpPr>
          <p:cNvPr id="63" name="Oval 152">
            <a:extLst>
              <a:ext uri="{FF2B5EF4-FFF2-40B4-BE49-F238E27FC236}">
                <a16:creationId xmlns:a16="http://schemas.microsoft.com/office/drawing/2014/main" id="{1EC67C28-E4C7-800F-D639-2F21F66286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30721" y="3715978"/>
            <a:ext cx="220690" cy="220690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it-IT" altLang="it-IT" sz="1200">
                <a:latin typeface="Tahoma" panose="020B0604030504040204" pitchFamily="34" charset="0"/>
              </a:rPr>
              <a:t>N</a:t>
            </a:r>
          </a:p>
        </p:txBody>
      </p:sp>
      <p:sp>
        <p:nvSpPr>
          <p:cNvPr id="64" name="Oval 152">
            <a:extLst>
              <a:ext uri="{FF2B5EF4-FFF2-40B4-BE49-F238E27FC236}">
                <a16:creationId xmlns:a16="http://schemas.microsoft.com/office/drawing/2014/main" id="{192DE401-22E8-79AC-203F-F947F47AD7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55" y="3851328"/>
            <a:ext cx="220690" cy="220690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it-IT" altLang="it-IT" sz="1200">
                <a:latin typeface="Tahoma" panose="020B0604030504040204" pitchFamily="34" charset="0"/>
              </a:rPr>
              <a:t>K</a:t>
            </a:r>
          </a:p>
        </p:txBody>
      </p:sp>
      <p:sp>
        <p:nvSpPr>
          <p:cNvPr id="65" name="Oval 152">
            <a:extLst>
              <a:ext uri="{FF2B5EF4-FFF2-40B4-BE49-F238E27FC236}">
                <a16:creationId xmlns:a16="http://schemas.microsoft.com/office/drawing/2014/main" id="{3A69174D-6674-ACEC-DF95-16BF7AF590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81936" y="3876552"/>
            <a:ext cx="220690" cy="220690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it-IT" altLang="it-IT" sz="1200">
                <a:latin typeface="Tahoma" panose="020B0604030504040204" pitchFamily="34" charset="0"/>
              </a:rPr>
              <a:t>E</a:t>
            </a:r>
          </a:p>
        </p:txBody>
      </p:sp>
      <p:sp>
        <p:nvSpPr>
          <p:cNvPr id="66" name="Oval 152">
            <a:extLst>
              <a:ext uri="{FF2B5EF4-FFF2-40B4-BE49-F238E27FC236}">
                <a16:creationId xmlns:a16="http://schemas.microsoft.com/office/drawing/2014/main" id="{FA92A806-49DD-55C9-0A7F-71DA53C188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78209" y="3742007"/>
            <a:ext cx="220690" cy="220690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it-IT" altLang="it-IT" sz="1200">
                <a:latin typeface="Tahoma" panose="020B0604030504040204" pitchFamily="34" charset="0"/>
              </a:rPr>
              <a:t>B</a:t>
            </a:r>
          </a:p>
        </p:txBody>
      </p:sp>
      <p:sp>
        <p:nvSpPr>
          <p:cNvPr id="67" name="Oval 152">
            <a:extLst>
              <a:ext uri="{FF2B5EF4-FFF2-40B4-BE49-F238E27FC236}">
                <a16:creationId xmlns:a16="http://schemas.microsoft.com/office/drawing/2014/main" id="{DF9141B7-A411-649D-E0E6-D418A539DF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6672" y="3725790"/>
            <a:ext cx="220690" cy="220690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it-IT" altLang="it-IT" sz="1200">
                <a:latin typeface="Tahoma" panose="020B0604030504040204" pitchFamily="34" charset="0"/>
              </a:rPr>
              <a:t>D</a:t>
            </a:r>
          </a:p>
        </p:txBody>
      </p:sp>
      <p:sp>
        <p:nvSpPr>
          <p:cNvPr id="71" name="Oval 152">
            <a:extLst>
              <a:ext uri="{FF2B5EF4-FFF2-40B4-BE49-F238E27FC236}">
                <a16:creationId xmlns:a16="http://schemas.microsoft.com/office/drawing/2014/main" id="{20E49329-7A50-6BD8-0576-26F93460AD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26803" y="2692898"/>
            <a:ext cx="220690" cy="220690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it-IT" altLang="it-IT" sz="1200">
                <a:latin typeface="Tahoma" panose="020B0604030504040204" pitchFamily="34" charset="0"/>
              </a:rPr>
              <a:t>Q</a:t>
            </a:r>
          </a:p>
        </p:txBody>
      </p:sp>
      <p:sp>
        <p:nvSpPr>
          <p:cNvPr id="72" name="Oval 152">
            <a:extLst>
              <a:ext uri="{FF2B5EF4-FFF2-40B4-BE49-F238E27FC236}">
                <a16:creationId xmlns:a16="http://schemas.microsoft.com/office/drawing/2014/main" id="{27B4E168-8D90-396A-FB4D-4110B0715A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22335" y="2692898"/>
            <a:ext cx="220690" cy="220690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it-IT" altLang="it-IT" sz="1200">
                <a:latin typeface="Tahoma" panose="020B0604030504040204" pitchFamily="34" charset="0"/>
              </a:rPr>
              <a:t>R</a:t>
            </a:r>
          </a:p>
        </p:txBody>
      </p:sp>
      <p:sp>
        <p:nvSpPr>
          <p:cNvPr id="73" name="Oval 152">
            <a:extLst>
              <a:ext uri="{FF2B5EF4-FFF2-40B4-BE49-F238E27FC236}">
                <a16:creationId xmlns:a16="http://schemas.microsoft.com/office/drawing/2014/main" id="{6168C1A6-FC45-CA40-428A-2BCE39E4D0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60251" y="2709923"/>
            <a:ext cx="220690" cy="220690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it-IT" altLang="it-IT" sz="1200">
                <a:latin typeface="Tahoma" panose="020B0604030504040204" pitchFamily="34" charset="0"/>
              </a:rPr>
              <a:t>S</a:t>
            </a:r>
          </a:p>
        </p:txBody>
      </p:sp>
      <p:sp>
        <p:nvSpPr>
          <p:cNvPr id="74" name="Oval 152">
            <a:extLst>
              <a:ext uri="{FF2B5EF4-FFF2-40B4-BE49-F238E27FC236}">
                <a16:creationId xmlns:a16="http://schemas.microsoft.com/office/drawing/2014/main" id="{0A63A091-9090-4DAE-4BB1-B9FFA488A8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84753" y="2585469"/>
            <a:ext cx="220690" cy="220690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it-IT" altLang="it-IT" sz="1200">
                <a:latin typeface="Tahoma" panose="020B0604030504040204" pitchFamily="34" charset="0"/>
              </a:rPr>
              <a:t>T</a:t>
            </a:r>
          </a:p>
        </p:txBody>
      </p:sp>
      <p:sp>
        <p:nvSpPr>
          <p:cNvPr id="75" name="Line 66">
            <a:extLst>
              <a:ext uri="{FF2B5EF4-FFF2-40B4-BE49-F238E27FC236}">
                <a16:creationId xmlns:a16="http://schemas.microsoft.com/office/drawing/2014/main" id="{BD68AB9A-2925-3E8E-EB97-91662965B2C3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244272" y="2114931"/>
            <a:ext cx="229998" cy="560989"/>
          </a:xfrm>
          <a:prstGeom prst="line">
            <a:avLst/>
          </a:prstGeom>
          <a:noFill/>
          <a:ln w="19050">
            <a:solidFill>
              <a:srgbClr val="5F5F5F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it-IT"/>
          </a:p>
        </p:txBody>
      </p:sp>
      <p:sp>
        <p:nvSpPr>
          <p:cNvPr id="76" name="Text Box 136">
            <a:extLst>
              <a:ext uri="{FF2B5EF4-FFF2-40B4-BE49-F238E27FC236}">
                <a16:creationId xmlns:a16="http://schemas.microsoft.com/office/drawing/2014/main" id="{A92CD0A5-F0B9-99A7-1454-EDCBE0A8ED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97804" y="1997467"/>
            <a:ext cx="1107996" cy="246221"/>
          </a:xfrm>
          <a:prstGeom prst="rect">
            <a:avLst/>
          </a:prstGeom>
          <a:solidFill>
            <a:schemeClr val="bg1"/>
          </a:solidFill>
          <a:ln w="9525">
            <a:solidFill>
              <a:srgbClr val="5F5F5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it-IT" altLang="it-IT" sz="1000" b="1">
                <a:latin typeface="Courier New" panose="02070309020205020404" pitchFamily="49" charset="0"/>
              </a:rPr>
              <a:t>10.0.0.16/30</a:t>
            </a:r>
          </a:p>
        </p:txBody>
      </p:sp>
      <p:sp>
        <p:nvSpPr>
          <p:cNvPr id="77" name="Line 66">
            <a:extLst>
              <a:ext uri="{FF2B5EF4-FFF2-40B4-BE49-F238E27FC236}">
                <a16:creationId xmlns:a16="http://schemas.microsoft.com/office/drawing/2014/main" id="{3FCFF5DF-F46E-E99C-35C9-1014BCBD2515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1848873" y="3978336"/>
            <a:ext cx="719883" cy="6791"/>
          </a:xfrm>
          <a:prstGeom prst="line">
            <a:avLst/>
          </a:prstGeom>
          <a:noFill/>
          <a:ln w="19050">
            <a:solidFill>
              <a:srgbClr val="5F5F5F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it-IT"/>
          </a:p>
        </p:txBody>
      </p:sp>
      <p:sp>
        <p:nvSpPr>
          <p:cNvPr id="78" name="Text Box 136">
            <a:extLst>
              <a:ext uri="{FF2B5EF4-FFF2-40B4-BE49-F238E27FC236}">
                <a16:creationId xmlns:a16="http://schemas.microsoft.com/office/drawing/2014/main" id="{2FBA2EC3-1B5C-84A4-7145-474E834D9D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0209" y="3851021"/>
            <a:ext cx="1143801" cy="246221"/>
          </a:xfrm>
          <a:prstGeom prst="rect">
            <a:avLst/>
          </a:prstGeom>
          <a:solidFill>
            <a:schemeClr val="bg1"/>
          </a:solidFill>
          <a:ln w="9525">
            <a:solidFill>
              <a:srgbClr val="5F5F5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it-IT" altLang="it-IT" sz="1000" b="1">
                <a:latin typeface="Courier New" panose="02070309020205020404" pitchFamily="49" charset="0"/>
              </a:rPr>
              <a:t>10.0.0.0/30</a:t>
            </a:r>
          </a:p>
        </p:txBody>
      </p:sp>
      <p:sp>
        <p:nvSpPr>
          <p:cNvPr id="79" name="Line 66">
            <a:extLst>
              <a:ext uri="{FF2B5EF4-FFF2-40B4-BE49-F238E27FC236}">
                <a16:creationId xmlns:a16="http://schemas.microsoft.com/office/drawing/2014/main" id="{C849CFDD-BD53-BBBA-7804-CEE40B8E8E74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1876953" y="3675295"/>
            <a:ext cx="1275978" cy="134689"/>
          </a:xfrm>
          <a:prstGeom prst="line">
            <a:avLst/>
          </a:prstGeom>
          <a:noFill/>
          <a:ln w="19050">
            <a:solidFill>
              <a:srgbClr val="5F5F5F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it-IT"/>
          </a:p>
        </p:txBody>
      </p:sp>
      <p:sp>
        <p:nvSpPr>
          <p:cNvPr id="82" name="Text Box 136">
            <a:extLst>
              <a:ext uri="{FF2B5EF4-FFF2-40B4-BE49-F238E27FC236}">
                <a16:creationId xmlns:a16="http://schemas.microsoft.com/office/drawing/2014/main" id="{6FD6A500-74DE-90F4-31F8-995A1075A2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0209" y="3514828"/>
            <a:ext cx="1143801" cy="246221"/>
          </a:xfrm>
          <a:prstGeom prst="rect">
            <a:avLst/>
          </a:prstGeom>
          <a:solidFill>
            <a:schemeClr val="bg1"/>
          </a:solidFill>
          <a:ln w="9525">
            <a:solidFill>
              <a:srgbClr val="5F5F5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it-IT" altLang="it-IT" sz="1000" b="1">
                <a:latin typeface="Courier New" panose="02070309020205020404" pitchFamily="49" charset="0"/>
              </a:rPr>
              <a:t>10.0.0.12/30</a:t>
            </a:r>
          </a:p>
        </p:txBody>
      </p:sp>
      <p:sp>
        <p:nvSpPr>
          <p:cNvPr id="83" name="Text Box 136">
            <a:extLst>
              <a:ext uri="{FF2B5EF4-FFF2-40B4-BE49-F238E27FC236}">
                <a16:creationId xmlns:a16="http://schemas.microsoft.com/office/drawing/2014/main" id="{40EE37B0-D47B-17D4-1A0B-427090C563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26304" y="3981040"/>
            <a:ext cx="1143801" cy="246221"/>
          </a:xfrm>
          <a:prstGeom prst="rect">
            <a:avLst/>
          </a:prstGeom>
          <a:solidFill>
            <a:schemeClr val="bg1"/>
          </a:solidFill>
          <a:ln w="9525">
            <a:solidFill>
              <a:srgbClr val="5F5F5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it-IT" altLang="it-IT" sz="1000" b="1">
                <a:latin typeface="Courier New" panose="02070309020205020404" pitchFamily="49" charset="0"/>
              </a:rPr>
              <a:t>10.0.0.8/30</a:t>
            </a:r>
          </a:p>
        </p:txBody>
      </p:sp>
      <p:sp>
        <p:nvSpPr>
          <p:cNvPr id="84" name="Text Box 136">
            <a:extLst>
              <a:ext uri="{FF2B5EF4-FFF2-40B4-BE49-F238E27FC236}">
                <a16:creationId xmlns:a16="http://schemas.microsoft.com/office/drawing/2014/main" id="{31FCC369-B5BF-C471-E566-738A62160C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26304" y="3644847"/>
            <a:ext cx="1143801" cy="246221"/>
          </a:xfrm>
          <a:prstGeom prst="rect">
            <a:avLst/>
          </a:prstGeom>
          <a:solidFill>
            <a:schemeClr val="bg1"/>
          </a:solidFill>
          <a:ln w="9525">
            <a:solidFill>
              <a:srgbClr val="5F5F5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it-IT" altLang="it-IT" sz="1000" b="1">
                <a:latin typeface="Courier New" panose="02070309020205020404" pitchFamily="49" charset="0"/>
              </a:rPr>
              <a:t>10.0.0.4/30</a:t>
            </a:r>
          </a:p>
        </p:txBody>
      </p:sp>
      <p:sp>
        <p:nvSpPr>
          <p:cNvPr id="86" name="Line 66">
            <a:extLst>
              <a:ext uri="{FF2B5EF4-FFF2-40B4-BE49-F238E27FC236}">
                <a16:creationId xmlns:a16="http://schemas.microsoft.com/office/drawing/2014/main" id="{3AE899FD-B24E-7894-7F65-CC033B05165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010844" y="3766747"/>
            <a:ext cx="1115459" cy="92097"/>
          </a:xfrm>
          <a:prstGeom prst="line">
            <a:avLst/>
          </a:prstGeom>
          <a:noFill/>
          <a:ln w="19050">
            <a:solidFill>
              <a:srgbClr val="5F5F5F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it-IT"/>
          </a:p>
        </p:txBody>
      </p:sp>
      <p:sp>
        <p:nvSpPr>
          <p:cNvPr id="87" name="Line 66">
            <a:extLst>
              <a:ext uri="{FF2B5EF4-FFF2-40B4-BE49-F238E27FC236}">
                <a16:creationId xmlns:a16="http://schemas.microsoft.com/office/drawing/2014/main" id="{07685D75-359D-27AB-852E-FF5AB4B736D5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535782" y="3998904"/>
            <a:ext cx="583910" cy="92096"/>
          </a:xfrm>
          <a:prstGeom prst="line">
            <a:avLst/>
          </a:prstGeom>
          <a:noFill/>
          <a:ln w="19050">
            <a:solidFill>
              <a:srgbClr val="5F5F5F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it-IT"/>
          </a:p>
        </p:txBody>
      </p:sp>
      <p:sp>
        <p:nvSpPr>
          <p:cNvPr id="90" name="Line 66">
            <a:extLst>
              <a:ext uri="{FF2B5EF4-FFF2-40B4-BE49-F238E27FC236}">
                <a16:creationId xmlns:a16="http://schemas.microsoft.com/office/drawing/2014/main" id="{3B78A6FB-3F0D-7F4D-354D-2391D287480E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7480475" y="3769912"/>
            <a:ext cx="1140943" cy="38020"/>
          </a:xfrm>
          <a:prstGeom prst="line">
            <a:avLst/>
          </a:prstGeom>
          <a:noFill/>
          <a:ln w="19050">
            <a:solidFill>
              <a:srgbClr val="5F5F5F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it-IT"/>
          </a:p>
        </p:txBody>
      </p:sp>
      <p:sp>
        <p:nvSpPr>
          <p:cNvPr id="89" name="Text Box 136">
            <a:extLst>
              <a:ext uri="{FF2B5EF4-FFF2-40B4-BE49-F238E27FC236}">
                <a16:creationId xmlns:a16="http://schemas.microsoft.com/office/drawing/2014/main" id="{3F044437-BC49-EE56-7BE4-584CF8FD17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73336" y="3640727"/>
            <a:ext cx="1143801" cy="246221"/>
          </a:xfrm>
          <a:prstGeom prst="rect">
            <a:avLst/>
          </a:prstGeom>
          <a:solidFill>
            <a:schemeClr val="bg1"/>
          </a:solidFill>
          <a:ln w="9525">
            <a:solidFill>
              <a:srgbClr val="5F5F5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it-IT" altLang="it-IT" sz="1000" b="1">
                <a:latin typeface="Courier New" panose="02070309020205020404" pitchFamily="49" charset="0"/>
              </a:rPr>
              <a:t>10.0.0.44/30</a:t>
            </a:r>
          </a:p>
        </p:txBody>
      </p:sp>
      <p:sp>
        <p:nvSpPr>
          <p:cNvPr id="91" name="Line 66">
            <a:extLst>
              <a:ext uri="{FF2B5EF4-FFF2-40B4-BE49-F238E27FC236}">
                <a16:creationId xmlns:a16="http://schemas.microsoft.com/office/drawing/2014/main" id="{B0264338-E6C8-30E1-0709-E2D24B8AC35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443298" y="3958992"/>
            <a:ext cx="768932" cy="137877"/>
          </a:xfrm>
          <a:prstGeom prst="line">
            <a:avLst/>
          </a:prstGeom>
          <a:noFill/>
          <a:ln w="19050">
            <a:solidFill>
              <a:srgbClr val="5F5F5F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it-IT"/>
          </a:p>
        </p:txBody>
      </p:sp>
      <p:sp>
        <p:nvSpPr>
          <p:cNvPr id="88" name="Text Box 136">
            <a:extLst>
              <a:ext uri="{FF2B5EF4-FFF2-40B4-BE49-F238E27FC236}">
                <a16:creationId xmlns:a16="http://schemas.microsoft.com/office/drawing/2014/main" id="{26C0EFEE-4166-E270-4FF0-B4C538ED9C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73336" y="3976920"/>
            <a:ext cx="1143801" cy="246221"/>
          </a:xfrm>
          <a:prstGeom prst="rect">
            <a:avLst/>
          </a:prstGeom>
          <a:solidFill>
            <a:schemeClr val="bg1"/>
          </a:solidFill>
          <a:ln w="9525">
            <a:solidFill>
              <a:srgbClr val="5F5F5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it-IT" altLang="it-IT" sz="1000" b="1">
                <a:latin typeface="Courier New" panose="02070309020205020404" pitchFamily="49" charset="0"/>
              </a:rPr>
              <a:t>10.0.0.32/30</a:t>
            </a:r>
          </a:p>
        </p:txBody>
      </p:sp>
      <p:sp>
        <p:nvSpPr>
          <p:cNvPr id="358" name="Text Box 136">
            <a:extLst>
              <a:ext uri="{FF2B5EF4-FFF2-40B4-BE49-F238E27FC236}">
                <a16:creationId xmlns:a16="http://schemas.microsoft.com/office/drawing/2014/main" id="{D2435B83-AA84-FB50-50F4-0A5C036F3B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90138" y="3944072"/>
            <a:ext cx="1143801" cy="246221"/>
          </a:xfrm>
          <a:prstGeom prst="rect">
            <a:avLst/>
          </a:prstGeom>
          <a:solidFill>
            <a:schemeClr val="bg1"/>
          </a:solidFill>
          <a:ln w="9525">
            <a:solidFill>
              <a:srgbClr val="5F5F5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it-IT" altLang="it-IT" sz="1000" b="1">
                <a:latin typeface="Courier New" panose="02070309020205020404" pitchFamily="49" charset="0"/>
              </a:rPr>
              <a:t>10.0.0.40/30</a:t>
            </a:r>
          </a:p>
        </p:txBody>
      </p:sp>
      <p:sp>
        <p:nvSpPr>
          <p:cNvPr id="359" name="Text Box 136">
            <a:extLst>
              <a:ext uri="{FF2B5EF4-FFF2-40B4-BE49-F238E27FC236}">
                <a16:creationId xmlns:a16="http://schemas.microsoft.com/office/drawing/2014/main" id="{92F8F28C-291B-A0CE-0E5B-2FF977B8BE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90138" y="3607879"/>
            <a:ext cx="1143801" cy="246221"/>
          </a:xfrm>
          <a:prstGeom prst="rect">
            <a:avLst/>
          </a:prstGeom>
          <a:solidFill>
            <a:schemeClr val="bg1"/>
          </a:solidFill>
          <a:ln w="9525">
            <a:solidFill>
              <a:srgbClr val="5F5F5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it-IT" altLang="it-IT" sz="1000" b="1">
                <a:latin typeface="Courier New" panose="02070309020205020404" pitchFamily="49" charset="0"/>
              </a:rPr>
              <a:t>10.0.0.36/30</a:t>
            </a:r>
          </a:p>
        </p:txBody>
      </p:sp>
      <p:sp>
        <p:nvSpPr>
          <p:cNvPr id="360" name="Line 66">
            <a:extLst>
              <a:ext uri="{FF2B5EF4-FFF2-40B4-BE49-F238E27FC236}">
                <a16:creationId xmlns:a16="http://schemas.microsoft.com/office/drawing/2014/main" id="{586493DC-2E84-0C25-3852-09C55AEBC23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674678" y="3729779"/>
            <a:ext cx="1115459" cy="92097"/>
          </a:xfrm>
          <a:prstGeom prst="line">
            <a:avLst/>
          </a:prstGeom>
          <a:noFill/>
          <a:ln w="19050">
            <a:solidFill>
              <a:srgbClr val="5F5F5F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it-IT"/>
          </a:p>
        </p:txBody>
      </p:sp>
      <p:sp>
        <p:nvSpPr>
          <p:cNvPr id="361" name="Line 66">
            <a:extLst>
              <a:ext uri="{FF2B5EF4-FFF2-40B4-BE49-F238E27FC236}">
                <a16:creationId xmlns:a16="http://schemas.microsoft.com/office/drawing/2014/main" id="{3417D6A8-71A8-F5C9-DAF3-BC06C77FE7BD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10199616" y="3961936"/>
            <a:ext cx="583910" cy="92096"/>
          </a:xfrm>
          <a:prstGeom prst="line">
            <a:avLst/>
          </a:prstGeom>
          <a:noFill/>
          <a:ln w="19050">
            <a:solidFill>
              <a:srgbClr val="5F5F5F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it-IT"/>
          </a:p>
        </p:txBody>
      </p:sp>
      <p:sp>
        <p:nvSpPr>
          <p:cNvPr id="364" name="Line 66">
            <a:extLst>
              <a:ext uri="{FF2B5EF4-FFF2-40B4-BE49-F238E27FC236}">
                <a16:creationId xmlns:a16="http://schemas.microsoft.com/office/drawing/2014/main" id="{7636B2E1-8276-B455-EED3-54368F8772C9}"/>
              </a:ext>
            </a:extLst>
          </p:cNvPr>
          <p:cNvSpPr>
            <a:spLocks noChangeShapeType="1"/>
          </p:cNvSpPr>
          <p:nvPr/>
        </p:nvSpPr>
        <p:spPr bwMode="auto">
          <a:xfrm>
            <a:off x="3230421" y="1417637"/>
            <a:ext cx="1373775" cy="1430693"/>
          </a:xfrm>
          <a:prstGeom prst="line">
            <a:avLst/>
          </a:prstGeom>
          <a:noFill/>
          <a:ln w="19050">
            <a:solidFill>
              <a:srgbClr val="5F5F5F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it-IT"/>
          </a:p>
        </p:txBody>
      </p:sp>
      <p:sp>
        <p:nvSpPr>
          <p:cNvPr id="363" name="Text Box 136">
            <a:extLst>
              <a:ext uri="{FF2B5EF4-FFF2-40B4-BE49-F238E27FC236}">
                <a16:creationId xmlns:a16="http://schemas.microsoft.com/office/drawing/2014/main" id="{C0C8AF48-603E-8069-F308-2EBDFBD6FD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83118" y="1296645"/>
            <a:ext cx="1143801" cy="246221"/>
          </a:xfrm>
          <a:prstGeom prst="rect">
            <a:avLst/>
          </a:prstGeom>
          <a:solidFill>
            <a:schemeClr val="bg1"/>
          </a:solidFill>
          <a:ln w="9525">
            <a:solidFill>
              <a:srgbClr val="5F5F5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it-IT" altLang="it-IT" sz="1000" b="1">
                <a:latin typeface="Courier New" panose="02070309020205020404" pitchFamily="49" charset="0"/>
              </a:rPr>
              <a:t>10.0.0.24/30</a:t>
            </a:r>
          </a:p>
        </p:txBody>
      </p:sp>
      <p:sp>
        <p:nvSpPr>
          <p:cNvPr id="365" name="Text Box 136">
            <a:extLst>
              <a:ext uri="{FF2B5EF4-FFF2-40B4-BE49-F238E27FC236}">
                <a16:creationId xmlns:a16="http://schemas.microsoft.com/office/drawing/2014/main" id="{62CE4736-95C7-F862-1866-E0206B970C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88826" y="1646999"/>
            <a:ext cx="1107996" cy="246221"/>
          </a:xfrm>
          <a:prstGeom prst="rect">
            <a:avLst/>
          </a:prstGeom>
          <a:solidFill>
            <a:schemeClr val="bg1"/>
          </a:solidFill>
          <a:ln w="9525">
            <a:solidFill>
              <a:srgbClr val="5F5F5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it-IT" altLang="it-IT" sz="1000" b="1">
                <a:latin typeface="Courier New" panose="02070309020205020404" pitchFamily="49" charset="0"/>
              </a:rPr>
              <a:t>10.0.0.20/30</a:t>
            </a:r>
          </a:p>
        </p:txBody>
      </p:sp>
      <p:sp>
        <p:nvSpPr>
          <p:cNvPr id="366" name="Line 66">
            <a:extLst>
              <a:ext uri="{FF2B5EF4-FFF2-40B4-BE49-F238E27FC236}">
                <a16:creationId xmlns:a16="http://schemas.microsoft.com/office/drawing/2014/main" id="{8AA6BE32-4836-D1D5-D41D-6CE050D183B4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235294" y="1767190"/>
            <a:ext cx="672168" cy="885553"/>
          </a:xfrm>
          <a:prstGeom prst="line">
            <a:avLst/>
          </a:prstGeom>
          <a:noFill/>
          <a:ln w="19050">
            <a:solidFill>
              <a:srgbClr val="5F5F5F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it-IT"/>
          </a:p>
        </p:txBody>
      </p:sp>
      <p:sp>
        <p:nvSpPr>
          <p:cNvPr id="85" name="Line 66">
            <a:extLst>
              <a:ext uri="{FF2B5EF4-FFF2-40B4-BE49-F238E27FC236}">
                <a16:creationId xmlns:a16="http://schemas.microsoft.com/office/drawing/2014/main" id="{76AEF4CD-1D27-6C13-C3B3-7031CB86064B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225548" y="1093520"/>
            <a:ext cx="1825949" cy="1663064"/>
          </a:xfrm>
          <a:prstGeom prst="line">
            <a:avLst/>
          </a:prstGeom>
          <a:noFill/>
          <a:ln w="19050">
            <a:solidFill>
              <a:srgbClr val="5F5F5F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it-IT"/>
          </a:p>
        </p:txBody>
      </p:sp>
      <p:sp>
        <p:nvSpPr>
          <p:cNvPr id="362" name="Text Box 136">
            <a:extLst>
              <a:ext uri="{FF2B5EF4-FFF2-40B4-BE49-F238E27FC236}">
                <a16:creationId xmlns:a16="http://schemas.microsoft.com/office/drawing/2014/main" id="{1CDF425F-517E-5EB6-BC02-F1F06EBEDE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83117" y="973893"/>
            <a:ext cx="1143801" cy="246221"/>
          </a:xfrm>
          <a:prstGeom prst="rect">
            <a:avLst/>
          </a:prstGeom>
          <a:solidFill>
            <a:schemeClr val="bg1"/>
          </a:solidFill>
          <a:ln w="9525">
            <a:solidFill>
              <a:srgbClr val="5F5F5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it-IT" altLang="it-IT" sz="1000" b="1">
                <a:latin typeface="Courier New" panose="02070309020205020404" pitchFamily="49" charset="0"/>
              </a:rPr>
              <a:t>10.0.0.28/30</a:t>
            </a:r>
          </a:p>
        </p:txBody>
      </p:sp>
      <p:sp>
        <p:nvSpPr>
          <p:cNvPr id="640" name="Text Box 136">
            <a:extLst>
              <a:ext uri="{FF2B5EF4-FFF2-40B4-BE49-F238E27FC236}">
                <a16:creationId xmlns:a16="http://schemas.microsoft.com/office/drawing/2014/main" id="{93B3FD85-7946-5474-EBCF-A344DCA80E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94553" y="2115199"/>
            <a:ext cx="1146468" cy="253916"/>
          </a:xfrm>
          <a:prstGeom prst="rect">
            <a:avLst/>
          </a:prstGeom>
          <a:solidFill>
            <a:schemeClr val="bg1"/>
          </a:solidFill>
          <a:ln w="9525">
            <a:solidFill>
              <a:srgbClr val="5F5F5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it-IT" altLang="it-IT" sz="1000" b="1">
                <a:latin typeface="Courier New" panose="02070309020205020404" pitchFamily="49" charset="0"/>
              </a:rPr>
              <a:t>10.0.0.60/30</a:t>
            </a:r>
          </a:p>
        </p:txBody>
      </p:sp>
      <p:sp>
        <p:nvSpPr>
          <p:cNvPr id="641" name="Text Box 136">
            <a:extLst>
              <a:ext uri="{FF2B5EF4-FFF2-40B4-BE49-F238E27FC236}">
                <a16:creationId xmlns:a16="http://schemas.microsoft.com/office/drawing/2014/main" id="{5D56AEA1-F106-90AB-5A05-2714963F21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79867" y="1418224"/>
            <a:ext cx="1143801" cy="246221"/>
          </a:xfrm>
          <a:prstGeom prst="rect">
            <a:avLst/>
          </a:prstGeom>
          <a:solidFill>
            <a:schemeClr val="bg1"/>
          </a:solidFill>
          <a:ln w="9525">
            <a:solidFill>
              <a:srgbClr val="5F5F5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it-IT" altLang="it-IT" sz="1000" b="1">
                <a:latin typeface="Courier New" panose="02070309020205020404" pitchFamily="49" charset="0"/>
              </a:rPr>
              <a:t>10.0.0.52/30</a:t>
            </a:r>
          </a:p>
        </p:txBody>
      </p:sp>
      <p:sp>
        <p:nvSpPr>
          <p:cNvPr id="642" name="Text Box 136">
            <a:extLst>
              <a:ext uri="{FF2B5EF4-FFF2-40B4-BE49-F238E27FC236}">
                <a16:creationId xmlns:a16="http://schemas.microsoft.com/office/drawing/2014/main" id="{7F238FAA-63D1-C292-1F66-F9A1519C35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85575" y="1764731"/>
            <a:ext cx="1146468" cy="253916"/>
          </a:xfrm>
          <a:prstGeom prst="rect">
            <a:avLst/>
          </a:prstGeom>
          <a:solidFill>
            <a:schemeClr val="bg1"/>
          </a:solidFill>
          <a:ln w="9525">
            <a:solidFill>
              <a:srgbClr val="5F5F5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it-IT" altLang="it-IT" sz="1000" b="1">
                <a:latin typeface="Courier New" panose="02070309020205020404" pitchFamily="49" charset="0"/>
              </a:rPr>
              <a:t>10.0.0.56/30</a:t>
            </a:r>
          </a:p>
        </p:txBody>
      </p:sp>
      <p:sp>
        <p:nvSpPr>
          <p:cNvPr id="644" name="Line 66">
            <a:extLst>
              <a:ext uri="{FF2B5EF4-FFF2-40B4-BE49-F238E27FC236}">
                <a16:creationId xmlns:a16="http://schemas.microsoft.com/office/drawing/2014/main" id="{5B963558-BC2A-D9E0-0093-F12259A0A94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421788" y="1215339"/>
            <a:ext cx="2073081" cy="1507934"/>
          </a:xfrm>
          <a:prstGeom prst="line">
            <a:avLst/>
          </a:prstGeom>
          <a:noFill/>
          <a:ln w="19050">
            <a:solidFill>
              <a:srgbClr val="5F5F5F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it-IT"/>
          </a:p>
        </p:txBody>
      </p:sp>
      <p:sp>
        <p:nvSpPr>
          <p:cNvPr id="643" name="Text Box 136">
            <a:extLst>
              <a:ext uri="{FF2B5EF4-FFF2-40B4-BE49-F238E27FC236}">
                <a16:creationId xmlns:a16="http://schemas.microsoft.com/office/drawing/2014/main" id="{7A894FFB-AD3A-D852-48E4-0F72B06ACB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79867" y="1093520"/>
            <a:ext cx="1143801" cy="246221"/>
          </a:xfrm>
          <a:prstGeom prst="rect">
            <a:avLst/>
          </a:prstGeom>
          <a:solidFill>
            <a:schemeClr val="bg1"/>
          </a:solidFill>
          <a:ln w="9525">
            <a:solidFill>
              <a:srgbClr val="5F5F5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it-IT" altLang="it-IT" sz="1000" b="1">
                <a:latin typeface="Courier New" panose="02070309020205020404" pitchFamily="49" charset="0"/>
              </a:rPr>
              <a:t>10.0.0.48/30</a:t>
            </a:r>
          </a:p>
        </p:txBody>
      </p:sp>
      <p:sp>
        <p:nvSpPr>
          <p:cNvPr id="92" name="Text Box 136">
            <a:extLst>
              <a:ext uri="{FF2B5EF4-FFF2-40B4-BE49-F238E27FC236}">
                <a16:creationId xmlns:a16="http://schemas.microsoft.com/office/drawing/2014/main" id="{2FF98CA3-70A3-2653-1B7B-63FEF52CC3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8738" y="4795330"/>
            <a:ext cx="1143801" cy="246221"/>
          </a:xfrm>
          <a:prstGeom prst="rect">
            <a:avLst/>
          </a:prstGeom>
          <a:solidFill>
            <a:schemeClr val="bg1"/>
          </a:solidFill>
          <a:ln w="9525">
            <a:solidFill>
              <a:srgbClr val="5F5F5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it-IT" altLang="it-IT" sz="1000" b="1">
                <a:latin typeface="Courier New" panose="02070309020205020404" pitchFamily="49" charset="0"/>
              </a:rPr>
              <a:t>201.1.1.0/24</a:t>
            </a:r>
          </a:p>
        </p:txBody>
      </p:sp>
      <p:sp>
        <p:nvSpPr>
          <p:cNvPr id="93" name="Text Box 136">
            <a:extLst>
              <a:ext uri="{FF2B5EF4-FFF2-40B4-BE49-F238E27FC236}">
                <a16:creationId xmlns:a16="http://schemas.microsoft.com/office/drawing/2014/main" id="{EF9EA49A-F315-D6A1-2532-06B97EE149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8737" y="4469933"/>
            <a:ext cx="1143801" cy="246221"/>
          </a:xfrm>
          <a:prstGeom prst="rect">
            <a:avLst/>
          </a:prstGeom>
          <a:solidFill>
            <a:schemeClr val="bg1"/>
          </a:solidFill>
          <a:ln w="9525">
            <a:solidFill>
              <a:srgbClr val="5F5F5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it-IT" altLang="it-IT" sz="1000" b="1">
                <a:latin typeface="Courier New" panose="02070309020205020404" pitchFamily="49" charset="0"/>
              </a:rPr>
              <a:t>201.1.2.0/24</a:t>
            </a:r>
          </a:p>
        </p:txBody>
      </p:sp>
      <p:sp>
        <p:nvSpPr>
          <p:cNvPr id="94" name="Text Box 136">
            <a:extLst>
              <a:ext uri="{FF2B5EF4-FFF2-40B4-BE49-F238E27FC236}">
                <a16:creationId xmlns:a16="http://schemas.microsoft.com/office/drawing/2014/main" id="{C54B59BB-7397-045A-BDBD-65693C0A79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42720" y="4795330"/>
            <a:ext cx="1143801" cy="246221"/>
          </a:xfrm>
          <a:prstGeom prst="rect">
            <a:avLst/>
          </a:prstGeom>
          <a:solidFill>
            <a:schemeClr val="bg1"/>
          </a:solidFill>
          <a:ln w="9525">
            <a:solidFill>
              <a:srgbClr val="5F5F5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it-IT" altLang="it-IT" sz="1000" b="1">
                <a:latin typeface="Courier New" panose="02070309020205020404" pitchFamily="49" charset="0"/>
              </a:rPr>
              <a:t>201.2.2.0/24</a:t>
            </a:r>
          </a:p>
        </p:txBody>
      </p:sp>
      <p:sp>
        <p:nvSpPr>
          <p:cNvPr id="95" name="Text Box 136">
            <a:extLst>
              <a:ext uri="{FF2B5EF4-FFF2-40B4-BE49-F238E27FC236}">
                <a16:creationId xmlns:a16="http://schemas.microsoft.com/office/drawing/2014/main" id="{68D484DD-FC45-DC76-73A2-7CC91AE5D1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48226" y="4478093"/>
            <a:ext cx="1138295" cy="246221"/>
          </a:xfrm>
          <a:prstGeom prst="rect">
            <a:avLst/>
          </a:prstGeom>
          <a:solidFill>
            <a:schemeClr val="bg1"/>
          </a:solidFill>
          <a:ln w="9525">
            <a:solidFill>
              <a:srgbClr val="5F5F5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it-IT" altLang="it-IT" sz="1000" b="1">
                <a:latin typeface="Courier New" panose="02070309020205020404" pitchFamily="49" charset="0"/>
              </a:rPr>
              <a:t>201.2.1.0/24</a:t>
            </a:r>
          </a:p>
        </p:txBody>
      </p:sp>
      <p:sp>
        <p:nvSpPr>
          <p:cNvPr id="98" name="Text Box 136">
            <a:extLst>
              <a:ext uri="{FF2B5EF4-FFF2-40B4-BE49-F238E27FC236}">
                <a16:creationId xmlns:a16="http://schemas.microsoft.com/office/drawing/2014/main" id="{02C0D50E-4980-DB48-BAF0-69BE09082C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11042" y="4689505"/>
            <a:ext cx="1143801" cy="246221"/>
          </a:xfrm>
          <a:prstGeom prst="rect">
            <a:avLst/>
          </a:prstGeom>
          <a:solidFill>
            <a:schemeClr val="bg1"/>
          </a:solidFill>
          <a:ln w="9525">
            <a:solidFill>
              <a:srgbClr val="5F5F5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it-IT" altLang="it-IT" sz="1000" b="1">
                <a:latin typeface="Courier New" panose="02070309020205020404" pitchFamily="49" charset="0"/>
              </a:rPr>
              <a:t>202.2.2.0/24</a:t>
            </a:r>
          </a:p>
        </p:txBody>
      </p:sp>
      <p:sp>
        <p:nvSpPr>
          <p:cNvPr id="99" name="Text Box 136">
            <a:extLst>
              <a:ext uri="{FF2B5EF4-FFF2-40B4-BE49-F238E27FC236}">
                <a16:creationId xmlns:a16="http://schemas.microsoft.com/office/drawing/2014/main" id="{DBA66AB4-A2D0-A1C4-CE89-6B23E39819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11042" y="4353312"/>
            <a:ext cx="1143801" cy="246221"/>
          </a:xfrm>
          <a:prstGeom prst="rect">
            <a:avLst/>
          </a:prstGeom>
          <a:solidFill>
            <a:schemeClr val="bg1"/>
          </a:solidFill>
          <a:ln w="9525">
            <a:solidFill>
              <a:srgbClr val="5F5F5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it-IT" altLang="it-IT" sz="1000" b="1">
                <a:latin typeface="Courier New" panose="02070309020205020404" pitchFamily="49" charset="0"/>
              </a:rPr>
              <a:t>202.2.1.0/24</a:t>
            </a:r>
          </a:p>
        </p:txBody>
      </p:sp>
      <p:sp>
        <p:nvSpPr>
          <p:cNvPr id="68" name="Oval 152">
            <a:extLst>
              <a:ext uri="{FF2B5EF4-FFF2-40B4-BE49-F238E27FC236}">
                <a16:creationId xmlns:a16="http://schemas.microsoft.com/office/drawing/2014/main" id="{8E45E782-54BC-C5C9-DE1E-5632006B08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03710" y="2723273"/>
            <a:ext cx="220690" cy="220690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it-IT" altLang="it-IT" sz="1200">
                <a:latin typeface="Tahoma" panose="020B0604030504040204" pitchFamily="34" charset="0"/>
              </a:rPr>
              <a:t>I</a:t>
            </a:r>
          </a:p>
        </p:txBody>
      </p:sp>
      <p:sp>
        <p:nvSpPr>
          <p:cNvPr id="3" name="Oval 152">
            <a:extLst>
              <a:ext uri="{FF2B5EF4-FFF2-40B4-BE49-F238E27FC236}">
                <a16:creationId xmlns:a16="http://schemas.microsoft.com/office/drawing/2014/main" id="{3ACC3D8B-1BA0-101E-7354-3840BA14BE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79268" y="2680185"/>
            <a:ext cx="220690" cy="220690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it-IT" altLang="it-IT" sz="1200">
                <a:latin typeface="Tahoma" panose="020B0604030504040204" pitchFamily="34" charset="0"/>
              </a:rPr>
              <a:t>G</a:t>
            </a:r>
          </a:p>
        </p:txBody>
      </p:sp>
      <p:sp>
        <p:nvSpPr>
          <p:cNvPr id="69" name="Oval 152">
            <a:extLst>
              <a:ext uri="{FF2B5EF4-FFF2-40B4-BE49-F238E27FC236}">
                <a16:creationId xmlns:a16="http://schemas.microsoft.com/office/drawing/2014/main" id="{1CC15DE0-E45E-7F69-CFCF-8554FEC93B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3300" y="2667335"/>
            <a:ext cx="220690" cy="220690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it-IT" altLang="it-IT" sz="1200">
                <a:latin typeface="Tahoma" panose="020B0604030504040204" pitchFamily="34" charset="0"/>
              </a:rPr>
              <a:t>H</a:t>
            </a:r>
          </a:p>
        </p:txBody>
      </p:sp>
      <p:sp>
        <p:nvSpPr>
          <p:cNvPr id="70" name="Oval 152">
            <a:extLst>
              <a:ext uri="{FF2B5EF4-FFF2-40B4-BE49-F238E27FC236}">
                <a16:creationId xmlns:a16="http://schemas.microsoft.com/office/drawing/2014/main" id="{922F9BE5-82DC-B506-98F8-2EDD2E6CD2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87250" y="2751110"/>
            <a:ext cx="220690" cy="220690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it-IT" altLang="it-IT" sz="1200">
                <a:latin typeface="Tahoma" panose="020B0604030504040204" pitchFamily="34" charset="0"/>
              </a:rPr>
              <a:t>J</a:t>
            </a:r>
          </a:p>
        </p:txBody>
      </p:sp>
      <p:sp>
        <p:nvSpPr>
          <p:cNvPr id="104" name="Text Box 136">
            <a:extLst>
              <a:ext uri="{FF2B5EF4-FFF2-40B4-BE49-F238E27FC236}">
                <a16:creationId xmlns:a16="http://schemas.microsoft.com/office/drawing/2014/main" id="{77EFD616-AD58-D67C-D77F-9923D36EBD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64011" y="4795330"/>
            <a:ext cx="1143801" cy="246221"/>
          </a:xfrm>
          <a:prstGeom prst="rect">
            <a:avLst/>
          </a:prstGeom>
          <a:solidFill>
            <a:schemeClr val="bg1"/>
          </a:solidFill>
          <a:ln w="9525">
            <a:solidFill>
              <a:srgbClr val="5F5F5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it-IT" altLang="it-IT" sz="1000" b="1">
                <a:latin typeface="Courier New" panose="02070309020205020404" pitchFamily="49" charset="0"/>
              </a:rPr>
              <a:t>202.1.1.0/24</a:t>
            </a:r>
          </a:p>
        </p:txBody>
      </p:sp>
      <p:sp>
        <p:nvSpPr>
          <p:cNvPr id="105" name="Text Box 136">
            <a:extLst>
              <a:ext uri="{FF2B5EF4-FFF2-40B4-BE49-F238E27FC236}">
                <a16:creationId xmlns:a16="http://schemas.microsoft.com/office/drawing/2014/main" id="{0E44A5D3-6A7F-8000-D57A-A18FD7C8F4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69517" y="4478093"/>
            <a:ext cx="1138295" cy="246221"/>
          </a:xfrm>
          <a:prstGeom prst="rect">
            <a:avLst/>
          </a:prstGeom>
          <a:solidFill>
            <a:schemeClr val="bg1"/>
          </a:solidFill>
          <a:ln w="9525">
            <a:solidFill>
              <a:srgbClr val="5F5F5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it-IT" altLang="it-IT" sz="1000" b="1">
                <a:latin typeface="Courier New" panose="02070309020205020404" pitchFamily="49" charset="0"/>
              </a:rPr>
              <a:t>202.1.2.0/24</a:t>
            </a:r>
          </a:p>
        </p:txBody>
      </p:sp>
      <p:sp>
        <p:nvSpPr>
          <p:cNvPr id="111" name="Text Box 137">
            <a:extLst>
              <a:ext uri="{FF2B5EF4-FFF2-40B4-BE49-F238E27FC236}">
                <a16:creationId xmlns:a16="http://schemas.microsoft.com/office/drawing/2014/main" id="{53458C67-4585-93B5-86C5-2A253725A0D2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 rot="16200000">
            <a:off x="2856086" y="4400017"/>
            <a:ext cx="789058" cy="2539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it-IT" altLang="it-IT" sz="1050" b="1">
                <a:latin typeface="Tahoma" panose="020B0604030504040204" pitchFamily="34" charset="0"/>
              </a:rPr>
              <a:t>AS64512</a:t>
            </a:r>
          </a:p>
        </p:txBody>
      </p:sp>
      <p:sp>
        <p:nvSpPr>
          <p:cNvPr id="115" name="Text Box 137">
            <a:extLst>
              <a:ext uri="{FF2B5EF4-FFF2-40B4-BE49-F238E27FC236}">
                <a16:creationId xmlns:a16="http://schemas.microsoft.com/office/drawing/2014/main" id="{BAB9F476-636F-4B7E-5F76-054DCB709E7B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3127118" y="3037817"/>
            <a:ext cx="91110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it-IT" altLang="it-IT" sz="1200" b="1">
                <a:latin typeface="Tahoma" panose="020B0604030504040204" pitchFamily="34" charset="0"/>
              </a:rPr>
              <a:t>AS64514</a:t>
            </a:r>
            <a:endParaRPr lang="it-IT" altLang="it-IT" sz="1400" b="1">
              <a:latin typeface="Tahoma" panose="020B0604030504040204" pitchFamily="34" charset="0"/>
            </a:endParaRPr>
          </a:p>
        </p:txBody>
      </p:sp>
      <p:sp>
        <p:nvSpPr>
          <p:cNvPr id="118" name="Text Box 137">
            <a:extLst>
              <a:ext uri="{FF2B5EF4-FFF2-40B4-BE49-F238E27FC236}">
                <a16:creationId xmlns:a16="http://schemas.microsoft.com/office/drawing/2014/main" id="{17F1E283-A496-BAA2-5039-BD133BB28D59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 rot="16200000">
            <a:off x="3428216" y="4410945"/>
            <a:ext cx="789058" cy="2539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it-IT" altLang="it-IT" sz="1050" b="1">
                <a:latin typeface="Tahoma" panose="020B0604030504040204" pitchFamily="34" charset="0"/>
              </a:rPr>
              <a:t>AS64513</a:t>
            </a:r>
          </a:p>
        </p:txBody>
      </p:sp>
      <p:sp>
        <p:nvSpPr>
          <p:cNvPr id="119" name="Text Box 137">
            <a:extLst>
              <a:ext uri="{FF2B5EF4-FFF2-40B4-BE49-F238E27FC236}">
                <a16:creationId xmlns:a16="http://schemas.microsoft.com/office/drawing/2014/main" id="{23A3C373-A3FE-BA82-021B-5B76134BE6FB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 rot="16200000">
            <a:off x="8515159" y="4398958"/>
            <a:ext cx="789058" cy="2539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it-IT" altLang="it-IT" sz="1050" b="1">
                <a:latin typeface="Tahoma" panose="020B0604030504040204" pitchFamily="34" charset="0"/>
              </a:rPr>
              <a:t>AS64515</a:t>
            </a:r>
          </a:p>
        </p:txBody>
      </p:sp>
      <p:sp>
        <p:nvSpPr>
          <p:cNvPr id="594" name="Text Box 137">
            <a:extLst>
              <a:ext uri="{FF2B5EF4-FFF2-40B4-BE49-F238E27FC236}">
                <a16:creationId xmlns:a16="http://schemas.microsoft.com/office/drawing/2014/main" id="{3AC9C338-B215-0F52-ABF8-B8BF6CFD9BC0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 rot="16200000">
            <a:off x="9113662" y="4389755"/>
            <a:ext cx="789058" cy="2539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it-IT" altLang="it-IT" sz="1050" b="1">
                <a:latin typeface="Tahoma" panose="020B0604030504040204" pitchFamily="34" charset="0"/>
              </a:rPr>
              <a:t>AS64516</a:t>
            </a:r>
          </a:p>
        </p:txBody>
      </p:sp>
      <p:sp>
        <p:nvSpPr>
          <p:cNvPr id="595" name="Text Box 137">
            <a:extLst>
              <a:ext uri="{FF2B5EF4-FFF2-40B4-BE49-F238E27FC236}">
                <a16:creationId xmlns:a16="http://schemas.microsoft.com/office/drawing/2014/main" id="{77794D50-3902-1125-5E63-EAA85CB61F2A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8784848" y="3075870"/>
            <a:ext cx="877163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it-IT" altLang="it-IT" sz="1200" b="1">
                <a:latin typeface="Tahoma" panose="020B0604030504040204" pitchFamily="34" charset="0"/>
              </a:rPr>
              <a:t>AS64517</a:t>
            </a:r>
            <a:endParaRPr lang="it-IT" altLang="it-IT" sz="1400" b="1">
              <a:latin typeface="Tahoma" panose="020B0604030504040204" pitchFamily="34" charset="0"/>
            </a:endParaRPr>
          </a:p>
        </p:txBody>
      </p:sp>
      <p:sp>
        <p:nvSpPr>
          <p:cNvPr id="596" name="Text Box 137">
            <a:extLst>
              <a:ext uri="{FF2B5EF4-FFF2-40B4-BE49-F238E27FC236}">
                <a16:creationId xmlns:a16="http://schemas.microsoft.com/office/drawing/2014/main" id="{4E4BF079-2B3E-0FDA-3056-007A50FD9911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5641810" y="1438067"/>
            <a:ext cx="877163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it-IT" altLang="it-IT" sz="1200" b="1">
                <a:latin typeface="Tahoma" panose="020B0604030504040204" pitchFamily="34" charset="0"/>
              </a:rPr>
              <a:t>AS64518</a:t>
            </a:r>
            <a:endParaRPr lang="it-IT" altLang="it-IT" sz="1400" b="1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189809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36A50-B6D9-F38F-4881-9E2CDF857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ToF</a:t>
            </a:r>
            <a:r>
              <a:rPr lang="it-IT" dirty="0"/>
              <a:t> </a:t>
            </a:r>
            <a:r>
              <a:rPr lang="it-IT" err="1"/>
              <a:t>configuration</a:t>
            </a:r>
            <a:r>
              <a:rPr lang="it-IT" dirty="0"/>
              <a:t> </a:t>
            </a:r>
            <a:r>
              <a:rPr lang="it-IT" dirty="0" err="1"/>
              <a:t>example</a:t>
            </a:r>
            <a:endParaRPr lang="it-IT" dirty="0"/>
          </a:p>
        </p:txBody>
      </p:sp>
      <p:grpSp>
        <p:nvGrpSpPr>
          <p:cNvPr id="5" name="Group 15">
            <a:extLst>
              <a:ext uri="{FF2B5EF4-FFF2-40B4-BE49-F238E27FC236}">
                <a16:creationId xmlns:a16="http://schemas.microsoft.com/office/drawing/2014/main" id="{7C896500-F33B-AFBA-F977-CC460B45AE73}"/>
              </a:ext>
            </a:extLst>
          </p:cNvPr>
          <p:cNvGrpSpPr>
            <a:grpSpLocks/>
          </p:cNvGrpSpPr>
          <p:nvPr/>
        </p:nvGrpSpPr>
        <p:grpSpPr bwMode="auto">
          <a:xfrm>
            <a:off x="685800" y="1143000"/>
            <a:ext cx="5181510" cy="5105402"/>
            <a:chOff x="126" y="2432"/>
            <a:chExt cx="6855" cy="3216"/>
          </a:xfrm>
        </p:grpSpPr>
        <p:sp>
          <p:nvSpPr>
            <p:cNvPr id="6" name="AutoShape 5">
              <a:extLst>
                <a:ext uri="{FF2B5EF4-FFF2-40B4-BE49-F238E27FC236}">
                  <a16:creationId xmlns:a16="http://schemas.microsoft.com/office/drawing/2014/main" id="{9AF2F3C9-C460-88B7-B7F5-1E98FBAFE7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6" y="2614"/>
              <a:ext cx="6855" cy="3034"/>
            </a:xfrm>
            <a:prstGeom prst="foldedCorner">
              <a:avLst>
                <a:gd name="adj" fmla="val 8278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66CC00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SzPct val="7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router </a:t>
              </a:r>
              <a:r>
                <a:rPr lang="en-US" altLang="it-IT" sz="1600" b="1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bgp</a:t>
              </a:r>
              <a:r>
                <a:rPr lang="en-US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64518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timers </a:t>
              </a:r>
              <a:r>
                <a:rPr lang="en-US" altLang="it-IT" sz="1600" b="1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bgp</a:t>
              </a:r>
              <a:r>
                <a:rPr lang="en-US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3 9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altLang="it-IT" sz="1600" b="1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bgp</a:t>
              </a:r>
              <a:r>
                <a:rPr lang="en-US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router-id 192.168.0.14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no </a:t>
              </a:r>
              <a:r>
                <a:rPr lang="en-US" altLang="it-IT" sz="1600" b="1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bgp</a:t>
              </a:r>
              <a:r>
                <a:rPr lang="en-US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altLang="it-IT" sz="1600" b="1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ebgp</a:t>
              </a:r>
              <a:r>
                <a:rPr lang="en-US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-requires-policy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altLang="it-IT" sz="1600" b="1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bgp</a:t>
              </a:r>
              <a:r>
                <a:rPr lang="en-US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altLang="it-IT" sz="1600" b="1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bestpath</a:t>
              </a:r>
              <a:r>
                <a:rPr lang="en-US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as-path multipath-relax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neighbor fabric peer-group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neighbor fabric remote-as external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neighbor fabric advertisement-interval 0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neighbor fabric timers connect 10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neighbor eth0 interface peer-group fabric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neighbor eth1 interface peer-group fabric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neighbor eth2 interface peer-group fabric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neighbor eth3 interface peer-group fabric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it-IT" sz="1600" b="1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address-family ipv4 unicast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 neighbor fabric activate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 maximum-paths 64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exit-address-family</a:t>
              </a:r>
            </a:p>
          </p:txBody>
        </p:sp>
        <p:sp>
          <p:nvSpPr>
            <p:cNvPr id="7" name="AutoShape 9">
              <a:extLst>
                <a:ext uri="{FF2B5EF4-FFF2-40B4-BE49-F238E27FC236}">
                  <a16:creationId xmlns:a16="http://schemas.microsoft.com/office/drawing/2014/main" id="{95F89D24-8B84-216F-343C-8BD55BF94D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" y="2432"/>
              <a:ext cx="3987" cy="227"/>
            </a:xfrm>
            <a:prstGeom prst="foldedCorner">
              <a:avLst>
                <a:gd name="adj" fmla="val 8278"/>
              </a:avLst>
            </a:prstGeom>
            <a:solidFill>
              <a:schemeClr val="accent2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66CC00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SzPct val="7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bgpd.conf</a:t>
              </a:r>
              <a:endParaRPr lang="en-US" altLang="it-IT" sz="1600" b="1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B9867F6E-CE7F-2A69-3094-770577925284}"/>
              </a:ext>
            </a:extLst>
          </p:cNvPr>
          <p:cNvSpPr txBox="1"/>
          <p:nvPr/>
        </p:nvSpPr>
        <p:spPr>
          <a:xfrm>
            <a:off x="7616889" y="1318697"/>
            <a:ext cx="360642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set keepalive and hold timers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5CE1114-F8C1-FE9E-78C0-40ACA2D7A785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2514600" y="1503363"/>
            <a:ext cx="5102289" cy="32543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B11222B-E2BA-22DD-5E48-B16D4CA8F540}"/>
              </a:ext>
            </a:extLst>
          </p:cNvPr>
          <p:cNvSpPr txBox="1"/>
          <p:nvPr/>
        </p:nvSpPr>
        <p:spPr>
          <a:xfrm>
            <a:off x="7616889" y="1828800"/>
            <a:ext cx="360642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BGP multi-path relax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150955E-7BE5-03C2-A36F-AA8CB2195FB4}"/>
              </a:ext>
            </a:extLst>
          </p:cNvPr>
          <p:cNvCxnSpPr>
            <a:cxnSpLocks/>
            <a:stCxn id="13" idx="1"/>
          </p:cNvCxnSpPr>
          <p:nvPr/>
        </p:nvCxnSpPr>
        <p:spPr>
          <a:xfrm flipH="1">
            <a:off x="4953000" y="2013466"/>
            <a:ext cx="2663889" cy="5773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CA9D4507-BC84-2B42-B061-7DB826DEF60E}"/>
              </a:ext>
            </a:extLst>
          </p:cNvPr>
          <p:cNvSpPr txBox="1"/>
          <p:nvPr/>
        </p:nvSpPr>
        <p:spPr>
          <a:xfrm>
            <a:off x="7616889" y="2351386"/>
            <a:ext cx="360642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create a peer-group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C39DF08-5829-26F3-753F-0419D1E30B05}"/>
              </a:ext>
            </a:extLst>
          </p:cNvPr>
          <p:cNvCxnSpPr>
            <a:cxnSpLocks/>
            <a:stCxn id="16" idx="1"/>
          </p:cNvCxnSpPr>
          <p:nvPr/>
        </p:nvCxnSpPr>
        <p:spPr>
          <a:xfrm flipH="1">
            <a:off x="3733480" y="2536052"/>
            <a:ext cx="3883409" cy="58814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AB2BB798-C8E8-03B4-96BF-DED76760E203}"/>
              </a:ext>
            </a:extLst>
          </p:cNvPr>
          <p:cNvSpPr txBox="1"/>
          <p:nvPr/>
        </p:nvSpPr>
        <p:spPr>
          <a:xfrm>
            <a:off x="7616889" y="2899848"/>
            <a:ext cx="3606421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all peers of the group are eBGP. The remote ASN is inferred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0422DF8-0247-228E-CF50-4C4048D646AF}"/>
              </a:ext>
            </a:extLst>
          </p:cNvPr>
          <p:cNvCxnSpPr>
            <a:cxnSpLocks/>
            <a:stCxn id="19" idx="1"/>
          </p:cNvCxnSpPr>
          <p:nvPr/>
        </p:nvCxnSpPr>
        <p:spPr>
          <a:xfrm flipH="1">
            <a:off x="4724400" y="3223014"/>
            <a:ext cx="2892489" cy="8021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CF89E5A8-8A12-E367-0673-A6EF81312194}"/>
              </a:ext>
            </a:extLst>
          </p:cNvPr>
          <p:cNvSpPr txBox="1"/>
          <p:nvPr/>
        </p:nvSpPr>
        <p:spPr>
          <a:xfrm>
            <a:off x="7616889" y="3725309"/>
            <a:ext cx="360642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set advertisement interval timer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337ED78-36F5-7267-DF93-0C43A8EEC7FC}"/>
              </a:ext>
            </a:extLst>
          </p:cNvPr>
          <p:cNvCxnSpPr>
            <a:cxnSpLocks/>
            <a:stCxn id="25" idx="1"/>
          </p:cNvCxnSpPr>
          <p:nvPr/>
        </p:nvCxnSpPr>
        <p:spPr>
          <a:xfrm flipH="1" flipV="1">
            <a:off x="5410200" y="3561365"/>
            <a:ext cx="2206689" cy="34861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7611CA17-9C54-FBB3-59C5-96111D5B8A36}"/>
              </a:ext>
            </a:extLst>
          </p:cNvPr>
          <p:cNvSpPr txBox="1"/>
          <p:nvPr/>
        </p:nvSpPr>
        <p:spPr>
          <a:xfrm>
            <a:off x="7616889" y="4258585"/>
            <a:ext cx="360642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set connect timer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836C36D-6794-B4FD-FD07-B26AA2EE9742}"/>
              </a:ext>
            </a:extLst>
          </p:cNvPr>
          <p:cNvCxnSpPr>
            <a:cxnSpLocks/>
            <a:stCxn id="28" idx="1"/>
          </p:cNvCxnSpPr>
          <p:nvPr/>
        </p:nvCxnSpPr>
        <p:spPr>
          <a:xfrm flipH="1" flipV="1">
            <a:off x="4648200" y="3828003"/>
            <a:ext cx="2968689" cy="61524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B30869E7-AF34-A39C-7AD0-C7A0509CEAE9}"/>
              </a:ext>
            </a:extLst>
          </p:cNvPr>
          <p:cNvSpPr txBox="1"/>
          <p:nvPr/>
        </p:nvSpPr>
        <p:spPr>
          <a:xfrm>
            <a:off x="7616889" y="4804141"/>
            <a:ext cx="3606421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add interfaces to peer-group for unnumbered peering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D9D3892C-9763-D7E9-356C-C79E14EB153A}"/>
              </a:ext>
            </a:extLst>
          </p:cNvPr>
          <p:cNvCxnSpPr>
            <a:cxnSpLocks/>
            <a:stCxn id="31" idx="1"/>
          </p:cNvCxnSpPr>
          <p:nvPr/>
        </p:nvCxnSpPr>
        <p:spPr>
          <a:xfrm flipH="1" flipV="1">
            <a:off x="5562600" y="4443251"/>
            <a:ext cx="2054289" cy="68405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585251A4-84FA-0B67-5CCC-313FEB0A2045}"/>
              </a:ext>
            </a:extLst>
          </p:cNvPr>
          <p:cNvSpPr txBox="1"/>
          <p:nvPr/>
        </p:nvSpPr>
        <p:spPr>
          <a:xfrm>
            <a:off x="7616889" y="5631294"/>
            <a:ext cx="360642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enable A.F. to peer-group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98821D4-64CB-AEB5-6875-110176AA4419}"/>
              </a:ext>
            </a:extLst>
          </p:cNvPr>
          <p:cNvCxnSpPr>
            <a:cxnSpLocks/>
            <a:stCxn id="34" idx="1"/>
          </p:cNvCxnSpPr>
          <p:nvPr/>
        </p:nvCxnSpPr>
        <p:spPr>
          <a:xfrm flipH="1" flipV="1">
            <a:off x="3733480" y="5539303"/>
            <a:ext cx="3883409" cy="27665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2EEEFAAC-95EF-7CE0-3498-EF8C9BEE471D}"/>
              </a:ext>
            </a:extLst>
          </p:cNvPr>
          <p:cNvSpPr txBox="1"/>
          <p:nvPr/>
        </p:nvSpPr>
        <p:spPr>
          <a:xfrm>
            <a:off x="7616889" y="6174550"/>
            <a:ext cx="360642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maximum Multi-Path possibilities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024F0777-1FEF-6C7B-45A8-C9CB23D14A89}"/>
              </a:ext>
            </a:extLst>
          </p:cNvPr>
          <p:cNvCxnSpPr>
            <a:cxnSpLocks/>
            <a:stCxn id="38" idx="1"/>
          </p:cNvCxnSpPr>
          <p:nvPr/>
        </p:nvCxnSpPr>
        <p:spPr>
          <a:xfrm flipH="1" flipV="1">
            <a:off x="2819400" y="5718328"/>
            <a:ext cx="4797489" cy="64088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7990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3" grpId="0" animBg="1"/>
      <p:bldP spid="16" grpId="0" animBg="1"/>
      <p:bldP spid="19" grpId="0" animBg="1"/>
      <p:bldP spid="25" grpId="0" animBg="1"/>
      <p:bldP spid="28" grpId="0" animBg="1"/>
      <p:bldP spid="31" grpId="0" animBg="1"/>
      <p:bldP spid="34" grpId="0" animBg="1"/>
      <p:bldP spid="38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36A50-B6D9-F38F-4881-9E2CDF857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Spine </a:t>
            </a:r>
            <a:r>
              <a:rPr lang="it-IT" err="1"/>
              <a:t>configuration</a:t>
            </a:r>
            <a:r>
              <a:rPr lang="it-IT" dirty="0"/>
              <a:t> </a:t>
            </a:r>
            <a:r>
              <a:rPr lang="it-IT" dirty="0" err="1"/>
              <a:t>example</a:t>
            </a:r>
            <a:endParaRPr lang="it-IT" dirty="0"/>
          </a:p>
        </p:txBody>
      </p:sp>
      <p:grpSp>
        <p:nvGrpSpPr>
          <p:cNvPr id="5" name="Group 15">
            <a:extLst>
              <a:ext uri="{FF2B5EF4-FFF2-40B4-BE49-F238E27FC236}">
                <a16:creationId xmlns:a16="http://schemas.microsoft.com/office/drawing/2014/main" id="{7C896500-F33B-AFBA-F977-CC460B45AE73}"/>
              </a:ext>
            </a:extLst>
          </p:cNvPr>
          <p:cNvGrpSpPr>
            <a:grpSpLocks/>
          </p:cNvGrpSpPr>
          <p:nvPr/>
        </p:nvGrpSpPr>
        <p:grpSpPr bwMode="auto">
          <a:xfrm>
            <a:off x="685800" y="1143000"/>
            <a:ext cx="5181510" cy="5105402"/>
            <a:chOff x="126" y="2432"/>
            <a:chExt cx="6855" cy="3216"/>
          </a:xfrm>
        </p:grpSpPr>
        <p:sp>
          <p:nvSpPr>
            <p:cNvPr id="6" name="AutoShape 5">
              <a:extLst>
                <a:ext uri="{FF2B5EF4-FFF2-40B4-BE49-F238E27FC236}">
                  <a16:creationId xmlns:a16="http://schemas.microsoft.com/office/drawing/2014/main" id="{9AF2F3C9-C460-88B7-B7F5-1E98FBAFE7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6" y="2614"/>
              <a:ext cx="6855" cy="3034"/>
            </a:xfrm>
            <a:prstGeom prst="foldedCorner">
              <a:avLst>
                <a:gd name="adj" fmla="val 8278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66CC00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SzPct val="7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router </a:t>
              </a:r>
              <a:r>
                <a:rPr lang="en-US" altLang="it-IT" sz="1600" b="1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bgp</a:t>
              </a:r>
              <a:r>
                <a:rPr lang="en-US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64514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timers </a:t>
              </a:r>
              <a:r>
                <a:rPr lang="en-US" altLang="it-IT" sz="1600" b="1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bgp</a:t>
              </a:r>
              <a:r>
                <a:rPr lang="en-US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3 9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altLang="it-IT" sz="1600" b="1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bgp</a:t>
              </a:r>
              <a:r>
                <a:rPr lang="en-US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router-id 192.168.0.5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no </a:t>
              </a:r>
              <a:r>
                <a:rPr lang="en-US" altLang="it-IT" sz="1600" b="1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bgp</a:t>
              </a:r>
              <a:r>
                <a:rPr lang="en-US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altLang="it-IT" sz="1600" b="1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ebgp</a:t>
              </a:r>
              <a:r>
                <a:rPr lang="en-US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-requires-policy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altLang="it-IT" sz="1600" b="1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bgp</a:t>
              </a:r>
              <a:r>
                <a:rPr lang="en-US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altLang="it-IT" sz="1600" b="1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bestpath</a:t>
              </a:r>
              <a:r>
                <a:rPr lang="en-US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as-path multipath-relax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neighbor TOR peer-group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neighbor TOR remote-as external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neighbor TOR advertisement-interval 0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neighbor TOR timers connect 10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neighbor eth0 interface peer-group TOR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neighbor eth1 interface peer-group TOR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it-IT" sz="1600" b="1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neighbor fabric peer-group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neighbor fabric remote-as external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neighbor fabric advertisement-interval 0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neighbor fabric timers connect 10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neighbor eth2 interface peer-group fabric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neighbor eth3 interface peer-group fabric</a:t>
              </a:r>
            </a:p>
          </p:txBody>
        </p:sp>
        <p:sp>
          <p:nvSpPr>
            <p:cNvPr id="7" name="AutoShape 9">
              <a:extLst>
                <a:ext uri="{FF2B5EF4-FFF2-40B4-BE49-F238E27FC236}">
                  <a16:creationId xmlns:a16="http://schemas.microsoft.com/office/drawing/2014/main" id="{95F89D24-8B84-216F-343C-8BD55BF94D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" y="2432"/>
              <a:ext cx="3987" cy="227"/>
            </a:xfrm>
            <a:prstGeom prst="foldedCorner">
              <a:avLst>
                <a:gd name="adj" fmla="val 8278"/>
              </a:avLst>
            </a:prstGeom>
            <a:solidFill>
              <a:schemeClr val="accent2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66CC00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SzPct val="7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bgpd.conf</a:t>
              </a:r>
              <a:r>
                <a:rPr lang="en-US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– part 1</a:t>
              </a:r>
            </a:p>
          </p:txBody>
        </p:sp>
      </p:grpSp>
      <p:grpSp>
        <p:nvGrpSpPr>
          <p:cNvPr id="3" name="Group 15">
            <a:extLst>
              <a:ext uri="{FF2B5EF4-FFF2-40B4-BE49-F238E27FC236}">
                <a16:creationId xmlns:a16="http://schemas.microsoft.com/office/drawing/2014/main" id="{C06C26B3-1D58-ED31-F9E0-F9374A46C306}"/>
              </a:ext>
            </a:extLst>
          </p:cNvPr>
          <p:cNvGrpSpPr>
            <a:grpSpLocks/>
          </p:cNvGrpSpPr>
          <p:nvPr/>
        </p:nvGrpSpPr>
        <p:grpSpPr bwMode="auto">
          <a:xfrm>
            <a:off x="6281151" y="1143000"/>
            <a:ext cx="5181510" cy="5105402"/>
            <a:chOff x="126" y="2432"/>
            <a:chExt cx="6855" cy="3216"/>
          </a:xfrm>
        </p:grpSpPr>
        <p:sp>
          <p:nvSpPr>
            <p:cNvPr id="4" name="AutoShape 5">
              <a:extLst>
                <a:ext uri="{FF2B5EF4-FFF2-40B4-BE49-F238E27FC236}">
                  <a16:creationId xmlns:a16="http://schemas.microsoft.com/office/drawing/2014/main" id="{3F23B356-43EA-F39B-86C4-D435A48FB4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6" y="2614"/>
              <a:ext cx="6855" cy="3034"/>
            </a:xfrm>
            <a:prstGeom prst="foldedCorner">
              <a:avLst>
                <a:gd name="adj" fmla="val 8278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66CC00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SzPct val="7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it-IT" sz="1600" b="1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address-family ipv4 unicast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 neighbor fabric activate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 neighbor TOR activate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 maximum-paths 64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exit-address-family</a:t>
              </a:r>
            </a:p>
          </p:txBody>
        </p:sp>
        <p:sp>
          <p:nvSpPr>
            <p:cNvPr id="10" name="AutoShape 9">
              <a:extLst>
                <a:ext uri="{FF2B5EF4-FFF2-40B4-BE49-F238E27FC236}">
                  <a16:creationId xmlns:a16="http://schemas.microsoft.com/office/drawing/2014/main" id="{224A1056-6DBC-8EDE-DC4B-932DC75887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" y="2432"/>
              <a:ext cx="3987" cy="227"/>
            </a:xfrm>
            <a:prstGeom prst="foldedCorner">
              <a:avLst>
                <a:gd name="adj" fmla="val 8278"/>
              </a:avLst>
            </a:prstGeom>
            <a:solidFill>
              <a:schemeClr val="accent2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66CC00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SzPct val="7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bgpd.conf</a:t>
              </a:r>
              <a:r>
                <a:rPr lang="en-US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– part 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548599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86E726-7CDD-7593-4B4C-CB791C1D3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err="1"/>
              <a:t>Leaf</a:t>
            </a:r>
            <a:r>
              <a:rPr lang="it-IT"/>
              <a:t> </a:t>
            </a:r>
            <a:r>
              <a:rPr lang="it-IT" err="1"/>
              <a:t>configuration</a:t>
            </a:r>
            <a:r>
              <a:rPr lang="it-IT"/>
              <a:t> </a:t>
            </a:r>
            <a:r>
              <a:rPr lang="it-IT" err="1"/>
              <a:t>example</a:t>
            </a:r>
            <a:endParaRPr lang="it-IT"/>
          </a:p>
        </p:txBody>
      </p:sp>
      <p:grpSp>
        <p:nvGrpSpPr>
          <p:cNvPr id="5" name="Group 15">
            <a:extLst>
              <a:ext uri="{FF2B5EF4-FFF2-40B4-BE49-F238E27FC236}">
                <a16:creationId xmlns:a16="http://schemas.microsoft.com/office/drawing/2014/main" id="{2BCC1184-43A2-465A-BFC1-065438226CD1}"/>
              </a:ext>
            </a:extLst>
          </p:cNvPr>
          <p:cNvGrpSpPr>
            <a:grpSpLocks/>
          </p:cNvGrpSpPr>
          <p:nvPr/>
        </p:nvGrpSpPr>
        <p:grpSpPr bwMode="auto">
          <a:xfrm>
            <a:off x="685800" y="1143000"/>
            <a:ext cx="5181510" cy="5105402"/>
            <a:chOff x="126" y="2432"/>
            <a:chExt cx="6855" cy="3216"/>
          </a:xfrm>
        </p:grpSpPr>
        <p:sp>
          <p:nvSpPr>
            <p:cNvPr id="6" name="AutoShape 5">
              <a:extLst>
                <a:ext uri="{FF2B5EF4-FFF2-40B4-BE49-F238E27FC236}">
                  <a16:creationId xmlns:a16="http://schemas.microsoft.com/office/drawing/2014/main" id="{9AF39586-D0D9-4656-45AA-C3DCB217A9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6" y="2614"/>
              <a:ext cx="6855" cy="3034"/>
            </a:xfrm>
            <a:prstGeom prst="foldedCorner">
              <a:avLst>
                <a:gd name="adj" fmla="val 8278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66CC00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SzPct val="7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router </a:t>
              </a:r>
              <a:r>
                <a:rPr lang="en-US" altLang="it-IT" sz="1600" b="1" err="1">
                  <a:latin typeface="Consolas" panose="020B0609020204030204" pitchFamily="49" charset="0"/>
                  <a:cs typeface="Consolas" panose="020B0609020204030204" pitchFamily="49" charset="0"/>
                </a:rPr>
                <a:t>bgp</a:t>
              </a: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64512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timers </a:t>
              </a:r>
              <a:r>
                <a:rPr lang="en-US" altLang="it-IT" sz="1600" b="1" err="1">
                  <a:latin typeface="Consolas" panose="020B0609020204030204" pitchFamily="49" charset="0"/>
                  <a:cs typeface="Consolas" panose="020B0609020204030204" pitchFamily="49" charset="0"/>
                </a:rPr>
                <a:t>bgp</a:t>
              </a: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3 9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altLang="it-IT" sz="1600" b="1" err="1">
                  <a:latin typeface="Consolas" panose="020B0609020204030204" pitchFamily="49" charset="0"/>
                  <a:cs typeface="Consolas" panose="020B0609020204030204" pitchFamily="49" charset="0"/>
                </a:rPr>
                <a:t>bgp</a:t>
              </a: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router-id 192.168.0.1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no </a:t>
              </a:r>
              <a:r>
                <a:rPr lang="en-US" altLang="it-IT" sz="1600" b="1" err="1">
                  <a:latin typeface="Consolas" panose="020B0609020204030204" pitchFamily="49" charset="0"/>
                  <a:cs typeface="Consolas" panose="020B0609020204030204" pitchFamily="49" charset="0"/>
                </a:rPr>
                <a:t>bgp</a:t>
              </a: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altLang="it-IT" sz="1600" b="1" err="1">
                  <a:latin typeface="Consolas" panose="020B0609020204030204" pitchFamily="49" charset="0"/>
                  <a:cs typeface="Consolas" panose="020B0609020204030204" pitchFamily="49" charset="0"/>
                </a:rPr>
                <a:t>ebgp</a:t>
              </a: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-requires-policy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altLang="it-IT" sz="1600" b="1" err="1">
                  <a:latin typeface="Consolas" panose="020B0609020204030204" pitchFamily="49" charset="0"/>
                  <a:cs typeface="Consolas" panose="020B0609020204030204" pitchFamily="49" charset="0"/>
                </a:rPr>
                <a:t>bgp</a:t>
              </a: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altLang="it-IT" sz="1600" b="1" err="1">
                  <a:latin typeface="Consolas" panose="020B0609020204030204" pitchFamily="49" charset="0"/>
                  <a:cs typeface="Consolas" panose="020B0609020204030204" pitchFamily="49" charset="0"/>
                </a:rPr>
                <a:t>bestpath</a:t>
              </a: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as-path multipath-relax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it-IT" sz="1600" b="1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neighbor TOR peer-group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neighbor TOR remote-as external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neighbor TOR advertisement-interval 0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neighbor TOR timers connect 10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neighbor eth0 interface peer-group TOR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neighbor eth1 interface peer-group TOR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it-IT" sz="1600" b="1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address-family ipv4 unicast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 neighbor TOR activate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 network 201.1.1.0/24</a:t>
              </a:r>
              <a:b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</a:b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 network 201.1.2.0/24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 maximum-paths 64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exit-address-family</a:t>
              </a:r>
            </a:p>
          </p:txBody>
        </p:sp>
        <p:sp>
          <p:nvSpPr>
            <p:cNvPr id="7" name="AutoShape 9">
              <a:extLst>
                <a:ext uri="{FF2B5EF4-FFF2-40B4-BE49-F238E27FC236}">
                  <a16:creationId xmlns:a16="http://schemas.microsoft.com/office/drawing/2014/main" id="{F6EBC1DC-B347-6FAA-92A0-9B1546B79E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" y="2432"/>
              <a:ext cx="3987" cy="227"/>
            </a:xfrm>
            <a:prstGeom prst="foldedCorner">
              <a:avLst>
                <a:gd name="adj" fmla="val 8278"/>
              </a:avLst>
            </a:prstGeom>
            <a:solidFill>
              <a:schemeClr val="accent2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66CC00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SzPct val="7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err="1">
                  <a:latin typeface="Consolas" panose="020B0609020204030204" pitchFamily="49" charset="0"/>
                  <a:cs typeface="Consolas" panose="020B0609020204030204" pitchFamily="49" charset="0"/>
                </a:rPr>
                <a:t>bgpd.conf</a:t>
              </a:r>
              <a:endParaRPr lang="en-US" altLang="it-IT" sz="1600" b="1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C2F1166A-62A2-47F1-7493-9AFB9C3B35E5}"/>
              </a:ext>
            </a:extLst>
          </p:cNvPr>
          <p:cNvSpPr txBox="1"/>
          <p:nvPr/>
        </p:nvSpPr>
        <p:spPr>
          <a:xfrm>
            <a:off x="7696200" y="4038600"/>
            <a:ext cx="360642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/>
              <a:t>announce the server prefixes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762394B-0FC3-2745-CEE7-1CC83D99F889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3276600" y="4223266"/>
            <a:ext cx="4419600" cy="10345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8">
            <a:extLst>
              <a:ext uri="{FF2B5EF4-FFF2-40B4-BE49-F238E27FC236}">
                <a16:creationId xmlns:a16="http://schemas.microsoft.com/office/drawing/2014/main" id="{18E5E0A4-4B20-8A9A-2F50-E37DFEAB4200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3276600" y="4223266"/>
            <a:ext cx="4419600" cy="12631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5082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640CD76-3182-73C2-43E4-429E35D98D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data </a:t>
            </a:r>
            <a:r>
              <a:rPr lang="it-IT" err="1"/>
              <a:t>plane</a:t>
            </a:r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DA6BE50-479A-FE83-7973-68637A5F96F7}"/>
              </a:ext>
            </a:extLst>
          </p:cNvPr>
          <p:cNvGrpSpPr/>
          <p:nvPr/>
        </p:nvGrpSpPr>
        <p:grpSpPr>
          <a:xfrm>
            <a:off x="609598" y="1600200"/>
            <a:ext cx="10972802" cy="4648200"/>
            <a:chOff x="607480" y="2378845"/>
            <a:chExt cx="10972802" cy="46482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1443E39-B3AF-09C6-EF7E-8EDA4B693C1C}"/>
                </a:ext>
              </a:extLst>
            </p:cNvPr>
            <p:cNvSpPr/>
            <p:nvPr/>
          </p:nvSpPr>
          <p:spPr>
            <a:xfrm>
              <a:off x="607481" y="2632079"/>
              <a:ext cx="10972801" cy="4394966"/>
            </a:xfrm>
            <a:prstGeom prst="rect">
              <a:avLst/>
            </a:prstGeom>
            <a:solidFill>
              <a:sysClr val="windowText" lastClr="000000"/>
            </a:solidFill>
            <a:ln w="57150" cap="flat" cmpd="sng" algn="ctr">
              <a:solidFill>
                <a:srgbClr val="4472C4"/>
              </a:solidFill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t"/>
            <a:lstStyle/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it-IT" b="1" kern="0">
                  <a:solidFill>
                    <a:prstClr val="white">
                      <a:lumMod val="65000"/>
                    </a:prst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root@spine_1_1_1:/#</a:t>
              </a:r>
              <a:r>
                <a:rPr kumimoji="0" lang="it-IT" sz="18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kumimoji="0" lang="it-IT" sz="1800" b="1" i="0" u="none" strike="noStrike" kern="0" cap="none" spc="0" normalizeH="0" baseline="0" noProof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cs typeface="Consolas" panose="020B0609020204030204" pitchFamily="49" charset="0"/>
                </a:rPr>
                <a:t>route</a:t>
              </a:r>
              <a:r>
                <a:rPr kumimoji="0" lang="it-IT" sz="18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cs typeface="Consolas" panose="020B0609020204030204" pitchFamily="49" charset="0"/>
                </a:rPr>
                <a:t> -</a:t>
              </a:r>
              <a:r>
                <a:rPr kumimoji="0" lang="it-IT" sz="1800" b="1" i="0" u="none" strike="noStrike" kern="0" cap="none" spc="0" normalizeH="0" baseline="0" noProof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cs typeface="Consolas" panose="020B0609020204030204" pitchFamily="49" charset="0"/>
                </a:rPr>
                <a:t>n</a:t>
              </a:r>
              <a:endParaRPr lang="it-IT" altLang="it-IT" sz="1800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Kernel IP </a:t>
              </a:r>
              <a:r>
                <a:rPr kumimoji="0" lang="it-IT" sz="1800" b="0" i="0" u="none" strike="noStrike" kern="0" cap="none" spc="0" normalizeH="0" baseline="0" noProof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routing</a:t>
              </a:r>
              <a:r>
                <a:rPr kumimoji="0" lang="it-IT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</a:t>
              </a:r>
              <a:r>
                <a:rPr kumimoji="0" lang="it-IT" sz="1800" b="0" i="0" u="none" strike="noStrike" kern="0" cap="none" spc="0" normalizeH="0" baseline="0" noProof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table</a:t>
              </a:r>
              <a:endParaRPr kumimoji="0" lang="it-IT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0" i="0" u="none" strike="noStrike" kern="0" cap="none" spc="0" normalizeH="0" baseline="0" noProof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Destination</a:t>
              </a:r>
              <a:r>
                <a:rPr kumimoji="0" lang="it-IT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    Gateway         </a:t>
              </a:r>
              <a:r>
                <a:rPr kumimoji="0" lang="it-IT" sz="1800" b="0" i="0" u="none" strike="noStrike" kern="0" cap="none" spc="0" normalizeH="0" baseline="0" noProof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Genmask</a:t>
              </a:r>
              <a:r>
                <a:rPr kumimoji="0" lang="it-IT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        Flags </a:t>
              </a:r>
              <a:r>
                <a:rPr kumimoji="0" lang="it-IT" sz="1800" b="0" i="0" u="none" strike="noStrike" kern="0" cap="none" spc="0" normalizeH="0" baseline="0" noProof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Metric</a:t>
              </a:r>
              <a:r>
                <a:rPr kumimoji="0" lang="it-IT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Ref    Use </a:t>
              </a:r>
              <a:r>
                <a:rPr kumimoji="0" lang="it-IT" sz="1800" b="0" i="0" u="none" strike="noStrike" kern="0" cap="none" spc="0" normalizeH="0" baseline="0" noProof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Iface</a:t>
              </a:r>
              <a:endParaRPr kumimoji="0" lang="it-IT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10.0.0.4        0.0.0.0         255.255.255.252 U     0      0        0 eth0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10.0.0.12       0.0.0.0         255.255.255.252 U     0      0        0 eth1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10.0.0.24       0.0.0.0         255.255.255.252 U     0      0        0 eth2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10.0.0.28       0.0.0.0         255.255.255.252 U     0      0        0 eth3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201.1.1.0       10.0.0.5        255.255.255.0   UG    20     0        0 eth0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201.1.2.0       10.0.0.5        255.255.255.0   UG    20     0        0 eth0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201.2.1.0       10.0.0.13       255.255.255.0   UG    20     0        0 eth1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201.2.2.0       10.0.0.13       255.255.255.0   UG    20     0        0 eth1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202.1.1.0       10.0.0.26       255.255.255.0   UG    20     0        0 eth2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202.1.2.0       10.0.0.26       255.255.255.0   UG    20     0        0 eth2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202.2.1.0       10.0.0.26       255.255.255.0   UG    20     0        0 eth2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202.2.2.0       10.0.0.26       255.255.255.0   UG    20     0        0 eth2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1D7A724-F5C2-5FD6-25C2-C85AF9B19373}"/>
                </a:ext>
              </a:extLst>
            </p:cNvPr>
            <p:cNvSpPr/>
            <p:nvPr/>
          </p:nvSpPr>
          <p:spPr>
            <a:xfrm>
              <a:off x="607480" y="2378845"/>
              <a:ext cx="10972799" cy="286249"/>
            </a:xfrm>
            <a:prstGeom prst="rect">
              <a:avLst/>
            </a:prstGeom>
            <a:solidFill>
              <a:srgbClr val="4472C4"/>
            </a:solidFill>
            <a:ln w="57150" cap="flat" cmpd="sng" algn="ctr">
              <a:solidFill>
                <a:srgbClr val="4472C4"/>
              </a:solidFill>
              <a:prstDash val="solid"/>
              <a:miter lim="800000"/>
            </a:ln>
            <a:effectLst>
              <a:outerShdw blurRad="50800" dist="25400" algn="l" rotWithShape="0">
                <a:prstClr val="black">
                  <a:alpha val="32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3666A631-2E31-49DF-732D-73ED30C10CC3}"/>
                </a:ext>
              </a:extLst>
            </p:cNvPr>
            <p:cNvGrpSpPr/>
            <p:nvPr/>
          </p:nvGrpSpPr>
          <p:grpSpPr>
            <a:xfrm>
              <a:off x="10920536" y="2466851"/>
              <a:ext cx="581348" cy="126235"/>
              <a:chOff x="8092857" y="2115830"/>
              <a:chExt cx="581348" cy="126235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F78067CE-5E02-421F-75EB-E2A683F8B68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548205" y="2116065"/>
                <a:ext cx="126000" cy="126000"/>
              </a:xfrm>
              <a:prstGeom prst="rect">
                <a:avLst/>
              </a:prstGeom>
              <a:solidFill>
                <a:srgbClr val="FF0000">
                  <a:alpha val="50196"/>
                </a:srgbClr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B621E5B5-39A1-CA87-7B8C-34D67308CD7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092857" y="2115830"/>
                <a:ext cx="126235" cy="126235"/>
              </a:xfrm>
              <a:prstGeom prst="rect">
                <a:avLst/>
              </a:prstGeom>
              <a:solidFill>
                <a:srgbClr val="4472C4">
                  <a:lumMod val="60000"/>
                  <a:lumOff val="40000"/>
                </a:srgbClr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17B70C9D-8BF1-376A-2249-69E4524C878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320531" y="2115830"/>
                <a:ext cx="126235" cy="126235"/>
              </a:xfrm>
              <a:prstGeom prst="rect">
                <a:avLst/>
              </a:prstGeom>
              <a:solidFill>
                <a:srgbClr val="4472C4">
                  <a:lumMod val="60000"/>
                  <a:lumOff val="40000"/>
                </a:srgbClr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A2171024-BFC2-B505-2BB0-DBD73D566093}"/>
              </a:ext>
            </a:extLst>
          </p:cNvPr>
          <p:cNvSpPr txBox="1"/>
          <p:nvPr/>
        </p:nvSpPr>
        <p:spPr>
          <a:xfrm>
            <a:off x="8382000" y="841270"/>
            <a:ext cx="360642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/>
              <a:t>unable to view multi-path routes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F791436-F78A-82CC-FD4B-E7A5931275E7}"/>
              </a:ext>
            </a:extLst>
          </p:cNvPr>
          <p:cNvCxnSpPr>
            <a:cxnSpLocks/>
            <a:stCxn id="12" idx="1"/>
          </p:cNvCxnSpPr>
          <p:nvPr/>
        </p:nvCxnSpPr>
        <p:spPr>
          <a:xfrm flipH="1">
            <a:off x="4267200" y="1025936"/>
            <a:ext cx="4114800" cy="1031464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0343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640CD76-3182-73C2-43E4-429E35D98D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data </a:t>
            </a:r>
            <a:r>
              <a:rPr lang="it-IT" err="1"/>
              <a:t>plane</a:t>
            </a:r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DA6BE50-479A-FE83-7973-68637A5F96F7}"/>
              </a:ext>
            </a:extLst>
          </p:cNvPr>
          <p:cNvGrpSpPr/>
          <p:nvPr/>
        </p:nvGrpSpPr>
        <p:grpSpPr>
          <a:xfrm>
            <a:off x="609599" y="1600200"/>
            <a:ext cx="5715002" cy="4648200"/>
            <a:chOff x="607481" y="2378845"/>
            <a:chExt cx="5715002" cy="46482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1443E39-B3AF-09C6-EF7E-8EDA4B693C1C}"/>
                </a:ext>
              </a:extLst>
            </p:cNvPr>
            <p:cNvSpPr/>
            <p:nvPr/>
          </p:nvSpPr>
          <p:spPr>
            <a:xfrm>
              <a:off x="607481" y="2632079"/>
              <a:ext cx="5715001" cy="4394966"/>
            </a:xfrm>
            <a:prstGeom prst="rect">
              <a:avLst/>
            </a:prstGeom>
            <a:solidFill>
              <a:sysClr val="windowText" lastClr="000000"/>
            </a:solidFill>
            <a:ln w="57150" cap="flat" cmpd="sng" algn="ctr">
              <a:solidFill>
                <a:srgbClr val="4472C4"/>
              </a:solidFill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t"/>
            <a:lstStyle/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it-IT" b="1" kern="0">
                  <a:solidFill>
                    <a:prstClr val="white">
                      <a:lumMod val="65000"/>
                    </a:prst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root@spine_1_1_1:/#</a:t>
              </a:r>
              <a:r>
                <a:rPr kumimoji="0" lang="it-IT" sz="18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kumimoji="0" lang="it-IT" sz="1800" b="1" i="0" u="none" strike="noStrike" kern="0" cap="none" spc="0" normalizeH="0" baseline="0" noProof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cs typeface="Consolas" panose="020B0609020204030204" pitchFamily="49" charset="0"/>
                </a:rPr>
                <a:t>ip</a:t>
              </a:r>
              <a:r>
                <a:rPr kumimoji="0" lang="it-IT" sz="18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kumimoji="0" lang="it-IT" sz="1800" b="1" i="0" u="none" strike="noStrike" kern="0" cap="none" spc="0" normalizeH="0" baseline="0" noProof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cs typeface="Consolas" panose="020B0609020204030204" pitchFamily="49" charset="0"/>
                </a:rPr>
                <a:t>route</a:t>
              </a:r>
              <a:endParaRPr lang="it-IT" altLang="it-IT" sz="1800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10.0.0.0/30 </a:t>
              </a:r>
              <a:r>
                <a:rPr kumimoji="0" lang="it-IT" sz="1200" b="0" i="0" u="none" strike="noStrike" kern="0" cap="none" spc="0" normalizeH="0" baseline="0" noProof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dev</a:t>
              </a:r>
              <a:r>
                <a:rPr kumimoji="0" lang="it-IT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eth0 proto kernel scope link </a:t>
              </a:r>
              <a:r>
                <a:rPr kumimoji="0" lang="it-IT" sz="1200" b="0" i="0" u="none" strike="noStrike" kern="0" cap="none" spc="0" normalizeH="0" baseline="0" noProof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src</a:t>
              </a:r>
              <a:r>
                <a:rPr kumimoji="0" lang="it-IT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10.0.0.2 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10.0.0.8/30 </a:t>
              </a:r>
              <a:r>
                <a:rPr kumimoji="0" lang="it-IT" sz="1200" b="0" i="0" u="none" strike="noStrike" kern="0" cap="none" spc="0" normalizeH="0" baseline="0" noProof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dev</a:t>
              </a:r>
              <a:r>
                <a:rPr kumimoji="0" lang="it-IT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eth1 proto kernel scope link </a:t>
              </a:r>
              <a:r>
                <a:rPr kumimoji="0" lang="it-IT" sz="1200" b="0" i="0" u="none" strike="noStrike" kern="0" cap="none" spc="0" normalizeH="0" baseline="0" noProof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src</a:t>
              </a:r>
              <a:r>
                <a:rPr kumimoji="0" lang="it-IT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10.0.0.10 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10.0.0.16/30 </a:t>
              </a:r>
              <a:r>
                <a:rPr kumimoji="0" lang="it-IT" sz="1200" b="0" i="0" u="none" strike="noStrike" kern="0" cap="none" spc="0" normalizeH="0" baseline="0" noProof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dev</a:t>
              </a:r>
              <a:r>
                <a:rPr kumimoji="0" lang="it-IT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eth2 proto kernel scope link </a:t>
              </a:r>
              <a:r>
                <a:rPr kumimoji="0" lang="it-IT" sz="1200" b="0" i="0" u="none" strike="noStrike" kern="0" cap="none" spc="0" normalizeH="0" baseline="0" noProof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src</a:t>
              </a:r>
              <a:r>
                <a:rPr kumimoji="0" lang="it-IT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10.0.0.17 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10.0.0.20/30 </a:t>
              </a:r>
              <a:r>
                <a:rPr kumimoji="0" lang="it-IT" sz="1200" b="0" i="0" u="none" strike="noStrike" kern="0" cap="none" spc="0" normalizeH="0" baseline="0" noProof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dev</a:t>
              </a:r>
              <a:r>
                <a:rPr kumimoji="0" lang="it-IT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eth3 proto kernel scope link </a:t>
              </a:r>
              <a:r>
                <a:rPr kumimoji="0" lang="it-IT" sz="1200" b="0" i="0" u="none" strike="noStrike" kern="0" cap="none" spc="0" normalizeH="0" baseline="0" noProof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src</a:t>
              </a:r>
              <a:r>
                <a:rPr kumimoji="0" lang="it-IT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10.0.0.21 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201.1.1.0/24 </a:t>
              </a:r>
              <a:r>
                <a:rPr kumimoji="0" lang="it-IT" sz="1200" b="0" i="0" u="none" strike="noStrike" kern="0" cap="none" spc="0" normalizeH="0" baseline="0" noProof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nhid</a:t>
              </a:r>
              <a:r>
                <a:rPr kumimoji="0" lang="it-IT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12 via 10.0.0.1 </a:t>
              </a:r>
              <a:r>
                <a:rPr kumimoji="0" lang="it-IT" sz="1200" b="0" i="0" u="none" strike="noStrike" kern="0" cap="none" spc="0" normalizeH="0" baseline="0" noProof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dev</a:t>
              </a:r>
              <a:r>
                <a:rPr kumimoji="0" lang="it-IT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eth0 proto </a:t>
              </a:r>
              <a:r>
                <a:rPr kumimoji="0" lang="it-IT" sz="1200" b="0" i="0" u="none" strike="noStrike" kern="0" cap="none" spc="0" normalizeH="0" baseline="0" noProof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bgp</a:t>
              </a:r>
              <a:r>
                <a:rPr kumimoji="0" lang="it-IT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</a:t>
              </a:r>
              <a:r>
                <a:rPr kumimoji="0" lang="it-IT" sz="1200" b="0" i="0" u="none" strike="noStrike" kern="0" cap="none" spc="0" normalizeH="0" baseline="0" noProof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metric</a:t>
              </a:r>
              <a:r>
                <a:rPr kumimoji="0" lang="it-IT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20 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201.1.2.0/24 </a:t>
              </a:r>
              <a:r>
                <a:rPr kumimoji="0" lang="it-IT" sz="1200" b="0" i="0" u="none" strike="noStrike" kern="0" cap="none" spc="0" normalizeH="0" baseline="0" noProof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nhid</a:t>
              </a:r>
              <a:r>
                <a:rPr kumimoji="0" lang="it-IT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12 via 10.0.0.1 </a:t>
              </a:r>
              <a:r>
                <a:rPr kumimoji="0" lang="it-IT" sz="1200" b="0" i="0" u="none" strike="noStrike" kern="0" cap="none" spc="0" normalizeH="0" baseline="0" noProof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dev</a:t>
              </a:r>
              <a:r>
                <a:rPr kumimoji="0" lang="it-IT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eth0 proto </a:t>
              </a:r>
              <a:r>
                <a:rPr kumimoji="0" lang="it-IT" sz="1200" b="0" i="0" u="none" strike="noStrike" kern="0" cap="none" spc="0" normalizeH="0" baseline="0" noProof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bgp</a:t>
              </a:r>
              <a:r>
                <a:rPr kumimoji="0" lang="it-IT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</a:t>
              </a:r>
              <a:r>
                <a:rPr kumimoji="0" lang="it-IT" sz="1200" b="0" i="0" u="none" strike="noStrike" kern="0" cap="none" spc="0" normalizeH="0" baseline="0" noProof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metric</a:t>
              </a:r>
              <a:r>
                <a:rPr kumimoji="0" lang="it-IT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20 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201.2.1.0/24 </a:t>
              </a:r>
              <a:r>
                <a:rPr kumimoji="0" lang="it-IT" sz="1200" b="0" i="0" u="none" strike="noStrike" kern="0" cap="none" spc="0" normalizeH="0" baseline="0" noProof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nhid</a:t>
              </a:r>
              <a:r>
                <a:rPr kumimoji="0" lang="it-IT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11 via 10.0.0.9 </a:t>
              </a:r>
              <a:r>
                <a:rPr kumimoji="0" lang="it-IT" sz="1200" b="0" i="0" u="none" strike="noStrike" kern="0" cap="none" spc="0" normalizeH="0" baseline="0" noProof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dev</a:t>
              </a:r>
              <a:r>
                <a:rPr kumimoji="0" lang="it-IT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eth1 proto </a:t>
              </a:r>
              <a:r>
                <a:rPr kumimoji="0" lang="it-IT" sz="1200" b="0" i="0" u="none" strike="noStrike" kern="0" cap="none" spc="0" normalizeH="0" baseline="0" noProof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bgp</a:t>
              </a:r>
              <a:r>
                <a:rPr kumimoji="0" lang="it-IT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</a:t>
              </a:r>
              <a:r>
                <a:rPr kumimoji="0" lang="it-IT" sz="1200" b="0" i="0" u="none" strike="noStrike" kern="0" cap="none" spc="0" normalizeH="0" baseline="0" noProof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metric</a:t>
              </a:r>
              <a:r>
                <a:rPr kumimoji="0" lang="it-IT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20 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201.2.2.0/24 </a:t>
              </a:r>
              <a:r>
                <a:rPr kumimoji="0" lang="it-IT" sz="1200" b="0" i="0" u="none" strike="noStrike" kern="0" cap="none" spc="0" normalizeH="0" baseline="0" noProof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nhid</a:t>
              </a:r>
              <a:r>
                <a:rPr kumimoji="0" lang="it-IT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11 via 10.0.0.9 </a:t>
              </a:r>
              <a:r>
                <a:rPr kumimoji="0" lang="it-IT" sz="1200" b="0" i="0" u="none" strike="noStrike" kern="0" cap="none" spc="0" normalizeH="0" baseline="0" noProof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dev</a:t>
              </a:r>
              <a:r>
                <a:rPr kumimoji="0" lang="it-IT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eth1 proto </a:t>
              </a:r>
              <a:r>
                <a:rPr kumimoji="0" lang="it-IT" sz="1200" b="0" i="0" u="none" strike="noStrike" kern="0" cap="none" spc="0" normalizeH="0" baseline="0" noProof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bgp</a:t>
              </a:r>
              <a:r>
                <a:rPr kumimoji="0" lang="it-IT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</a:t>
              </a:r>
              <a:r>
                <a:rPr kumimoji="0" lang="it-IT" sz="1200" b="0" i="0" u="none" strike="noStrike" kern="0" cap="none" spc="0" normalizeH="0" baseline="0" noProof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metric</a:t>
              </a:r>
              <a:r>
                <a:rPr kumimoji="0" lang="it-IT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20 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202.1.1.0/24 </a:t>
              </a:r>
              <a:r>
                <a:rPr kumimoji="0" lang="it-IT" sz="1200" b="0" i="0" u="none" strike="noStrike" kern="0" cap="none" spc="0" normalizeH="0" baseline="0" noProof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nhid</a:t>
              </a:r>
              <a:r>
                <a:rPr kumimoji="0" lang="it-IT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16 proto </a:t>
              </a:r>
              <a:r>
                <a:rPr kumimoji="0" lang="it-IT" sz="1200" b="0" i="0" u="none" strike="noStrike" kern="0" cap="none" spc="0" normalizeH="0" baseline="0" noProof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bgp</a:t>
              </a:r>
              <a:r>
                <a:rPr kumimoji="0" lang="it-IT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</a:t>
              </a:r>
              <a:r>
                <a:rPr kumimoji="0" lang="it-IT" sz="1200" b="0" i="0" u="none" strike="noStrike" kern="0" cap="none" spc="0" normalizeH="0" baseline="0" noProof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metric</a:t>
              </a:r>
              <a:r>
                <a:rPr kumimoji="0" lang="it-IT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20 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       </a:t>
              </a:r>
              <a:r>
                <a:rPr kumimoji="0" lang="it-IT" sz="1200" b="0" i="0" u="none" strike="noStrike" kern="0" cap="none" spc="0" normalizeH="0" baseline="0" noProof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nexthop</a:t>
              </a:r>
              <a:r>
                <a:rPr kumimoji="0" lang="it-IT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via 10.0.0.18 </a:t>
              </a:r>
              <a:r>
                <a:rPr kumimoji="0" lang="it-IT" sz="1200" b="0" i="0" u="none" strike="noStrike" kern="0" cap="none" spc="0" normalizeH="0" baseline="0" noProof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dev</a:t>
              </a:r>
              <a:r>
                <a:rPr kumimoji="0" lang="it-IT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eth2 weight 1 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       </a:t>
              </a:r>
              <a:r>
                <a:rPr kumimoji="0" lang="it-IT" sz="1200" b="0" i="0" u="none" strike="noStrike" kern="0" cap="none" spc="0" normalizeH="0" baseline="0" noProof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nexthop</a:t>
              </a:r>
              <a:r>
                <a:rPr kumimoji="0" lang="it-IT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via 10.0.0.22 </a:t>
              </a:r>
              <a:r>
                <a:rPr kumimoji="0" lang="it-IT" sz="1200" b="0" i="0" u="none" strike="noStrike" kern="0" cap="none" spc="0" normalizeH="0" baseline="0" noProof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dev</a:t>
              </a:r>
              <a:r>
                <a:rPr kumimoji="0" lang="it-IT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eth3 weight 1 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202.1.2.0/24 </a:t>
              </a:r>
              <a:r>
                <a:rPr kumimoji="0" lang="it-IT" sz="1200" b="0" i="0" u="none" strike="noStrike" kern="0" cap="none" spc="0" normalizeH="0" baseline="0" noProof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nhid</a:t>
              </a:r>
              <a:r>
                <a:rPr kumimoji="0" lang="it-IT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16 proto </a:t>
              </a:r>
              <a:r>
                <a:rPr kumimoji="0" lang="it-IT" sz="1200" b="0" i="0" u="none" strike="noStrike" kern="0" cap="none" spc="0" normalizeH="0" baseline="0" noProof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bgp</a:t>
              </a:r>
              <a:r>
                <a:rPr kumimoji="0" lang="it-IT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</a:t>
              </a:r>
              <a:r>
                <a:rPr kumimoji="0" lang="it-IT" sz="1200" b="0" i="0" u="none" strike="noStrike" kern="0" cap="none" spc="0" normalizeH="0" baseline="0" noProof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metric</a:t>
              </a:r>
              <a:r>
                <a:rPr kumimoji="0" lang="it-IT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20 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       </a:t>
              </a:r>
              <a:r>
                <a:rPr kumimoji="0" lang="it-IT" sz="1200" b="0" i="0" u="none" strike="noStrike" kern="0" cap="none" spc="0" normalizeH="0" baseline="0" noProof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nexthop</a:t>
              </a:r>
              <a:r>
                <a:rPr kumimoji="0" lang="it-IT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via 10.0.0.18 </a:t>
              </a:r>
              <a:r>
                <a:rPr kumimoji="0" lang="it-IT" sz="1200" b="0" i="0" u="none" strike="noStrike" kern="0" cap="none" spc="0" normalizeH="0" baseline="0" noProof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dev</a:t>
              </a:r>
              <a:r>
                <a:rPr kumimoji="0" lang="it-IT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eth2 weight 1 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       </a:t>
              </a:r>
              <a:r>
                <a:rPr kumimoji="0" lang="it-IT" sz="1200" b="0" i="0" u="none" strike="noStrike" kern="0" cap="none" spc="0" normalizeH="0" baseline="0" noProof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nexthop</a:t>
              </a:r>
              <a:r>
                <a:rPr kumimoji="0" lang="it-IT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via 10.0.0.22 </a:t>
              </a:r>
              <a:r>
                <a:rPr kumimoji="0" lang="it-IT" sz="1200" b="0" i="0" u="none" strike="noStrike" kern="0" cap="none" spc="0" normalizeH="0" baseline="0" noProof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dev</a:t>
              </a:r>
              <a:r>
                <a:rPr kumimoji="0" lang="it-IT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eth3 weight 1 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202.2.1.0/24 </a:t>
              </a:r>
              <a:r>
                <a:rPr kumimoji="0" lang="it-IT" sz="1200" b="0" i="0" u="none" strike="noStrike" kern="0" cap="none" spc="0" normalizeH="0" baseline="0" noProof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nhid</a:t>
              </a:r>
              <a:r>
                <a:rPr kumimoji="0" lang="it-IT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16 proto </a:t>
              </a:r>
              <a:r>
                <a:rPr kumimoji="0" lang="it-IT" sz="1200" b="0" i="0" u="none" strike="noStrike" kern="0" cap="none" spc="0" normalizeH="0" baseline="0" noProof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bgp</a:t>
              </a:r>
              <a:r>
                <a:rPr kumimoji="0" lang="it-IT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</a:t>
              </a:r>
              <a:r>
                <a:rPr kumimoji="0" lang="it-IT" sz="1200" b="0" i="0" u="none" strike="noStrike" kern="0" cap="none" spc="0" normalizeH="0" baseline="0" noProof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metric</a:t>
              </a:r>
              <a:r>
                <a:rPr kumimoji="0" lang="it-IT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20 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       </a:t>
              </a:r>
              <a:r>
                <a:rPr kumimoji="0" lang="it-IT" sz="1200" b="0" i="0" u="none" strike="noStrike" kern="0" cap="none" spc="0" normalizeH="0" baseline="0" noProof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nexthop</a:t>
              </a:r>
              <a:r>
                <a:rPr kumimoji="0" lang="it-IT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via 10.0.0.18 </a:t>
              </a:r>
              <a:r>
                <a:rPr kumimoji="0" lang="it-IT" sz="1200" b="0" i="0" u="none" strike="noStrike" kern="0" cap="none" spc="0" normalizeH="0" baseline="0" noProof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dev</a:t>
              </a:r>
              <a:r>
                <a:rPr kumimoji="0" lang="it-IT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eth2 weight 1 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       </a:t>
              </a:r>
              <a:r>
                <a:rPr kumimoji="0" lang="it-IT" sz="1200" b="0" i="0" u="none" strike="noStrike" kern="0" cap="none" spc="0" normalizeH="0" baseline="0" noProof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nexthop</a:t>
              </a:r>
              <a:r>
                <a:rPr kumimoji="0" lang="it-IT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via 10.0.0.22 </a:t>
              </a:r>
              <a:r>
                <a:rPr kumimoji="0" lang="it-IT" sz="1200" b="0" i="0" u="none" strike="noStrike" kern="0" cap="none" spc="0" normalizeH="0" baseline="0" noProof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dev</a:t>
              </a:r>
              <a:r>
                <a:rPr kumimoji="0" lang="it-IT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eth3 weight 1 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202.2.2.0/24 </a:t>
              </a:r>
              <a:r>
                <a:rPr kumimoji="0" lang="it-IT" sz="1200" b="0" i="0" u="none" strike="noStrike" kern="0" cap="none" spc="0" normalizeH="0" baseline="0" noProof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nhid</a:t>
              </a:r>
              <a:r>
                <a:rPr kumimoji="0" lang="it-IT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16 proto </a:t>
              </a:r>
              <a:r>
                <a:rPr kumimoji="0" lang="it-IT" sz="1200" b="0" i="0" u="none" strike="noStrike" kern="0" cap="none" spc="0" normalizeH="0" baseline="0" noProof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bgp</a:t>
              </a:r>
              <a:r>
                <a:rPr kumimoji="0" lang="it-IT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</a:t>
              </a:r>
              <a:r>
                <a:rPr kumimoji="0" lang="it-IT" sz="1200" b="0" i="0" u="none" strike="noStrike" kern="0" cap="none" spc="0" normalizeH="0" baseline="0" noProof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metric</a:t>
              </a:r>
              <a:r>
                <a:rPr kumimoji="0" lang="it-IT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20 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       </a:t>
              </a:r>
              <a:r>
                <a:rPr kumimoji="0" lang="it-IT" sz="1200" b="0" i="0" u="none" strike="noStrike" kern="0" cap="none" spc="0" normalizeH="0" baseline="0" noProof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nexthop</a:t>
              </a:r>
              <a:r>
                <a:rPr kumimoji="0" lang="it-IT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via 10.0.0.18 </a:t>
              </a:r>
              <a:r>
                <a:rPr kumimoji="0" lang="it-IT" sz="1200" b="0" i="0" u="none" strike="noStrike" kern="0" cap="none" spc="0" normalizeH="0" baseline="0" noProof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dev</a:t>
              </a:r>
              <a:r>
                <a:rPr kumimoji="0" lang="it-IT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eth2 weight 1 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       </a:t>
              </a:r>
              <a:r>
                <a:rPr kumimoji="0" lang="it-IT" sz="1200" b="0" i="0" u="none" strike="noStrike" kern="0" cap="none" spc="0" normalizeH="0" baseline="0" noProof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nexthop</a:t>
              </a:r>
              <a:r>
                <a:rPr kumimoji="0" lang="it-IT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via 10.0.0.22 </a:t>
              </a:r>
              <a:r>
                <a:rPr kumimoji="0" lang="it-IT" sz="1200" b="0" i="0" u="none" strike="noStrike" kern="0" cap="none" spc="0" normalizeH="0" baseline="0" noProof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dev</a:t>
              </a:r>
              <a:r>
                <a:rPr kumimoji="0" lang="it-IT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eth3 weight 1</a:t>
              </a:r>
              <a:endParaRPr kumimoji="0" lang="it-IT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1D7A724-F5C2-5FD6-25C2-C85AF9B19373}"/>
                </a:ext>
              </a:extLst>
            </p:cNvPr>
            <p:cNvSpPr/>
            <p:nvPr/>
          </p:nvSpPr>
          <p:spPr>
            <a:xfrm>
              <a:off x="607481" y="2378845"/>
              <a:ext cx="5715002" cy="286249"/>
            </a:xfrm>
            <a:prstGeom prst="rect">
              <a:avLst/>
            </a:prstGeom>
            <a:solidFill>
              <a:srgbClr val="4472C4"/>
            </a:solidFill>
            <a:ln w="57150" cap="flat" cmpd="sng" algn="ctr">
              <a:solidFill>
                <a:srgbClr val="4472C4"/>
              </a:solidFill>
              <a:prstDash val="solid"/>
              <a:miter lim="800000"/>
            </a:ln>
            <a:effectLst>
              <a:outerShdw blurRad="50800" dist="25400" algn="l" rotWithShape="0">
                <a:prstClr val="black">
                  <a:alpha val="32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3666A631-2E31-49DF-732D-73ED30C10CC3}"/>
                </a:ext>
              </a:extLst>
            </p:cNvPr>
            <p:cNvGrpSpPr/>
            <p:nvPr/>
          </p:nvGrpSpPr>
          <p:grpSpPr>
            <a:xfrm>
              <a:off x="5636682" y="2476629"/>
              <a:ext cx="581348" cy="126235"/>
              <a:chOff x="2809003" y="2125608"/>
              <a:chExt cx="581348" cy="126235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F78067CE-5E02-421F-75EB-E2A683F8B68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264351" y="2125843"/>
                <a:ext cx="126000" cy="126000"/>
              </a:xfrm>
              <a:prstGeom prst="rect">
                <a:avLst/>
              </a:prstGeom>
              <a:solidFill>
                <a:srgbClr val="FF0000">
                  <a:alpha val="50196"/>
                </a:srgbClr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B621E5B5-39A1-CA87-7B8C-34D67308CD7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809003" y="2125608"/>
                <a:ext cx="126235" cy="126235"/>
              </a:xfrm>
              <a:prstGeom prst="rect">
                <a:avLst/>
              </a:prstGeom>
              <a:solidFill>
                <a:srgbClr val="4472C4">
                  <a:lumMod val="60000"/>
                  <a:lumOff val="40000"/>
                </a:srgbClr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17B70C9D-8BF1-376A-2249-69E4524C878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036677" y="2125608"/>
                <a:ext cx="126235" cy="126235"/>
              </a:xfrm>
              <a:prstGeom prst="rect">
                <a:avLst/>
              </a:prstGeom>
              <a:solidFill>
                <a:srgbClr val="4472C4">
                  <a:lumMod val="60000"/>
                  <a:lumOff val="40000"/>
                </a:srgbClr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A2171024-BFC2-B505-2BB0-DBD73D566093}"/>
              </a:ext>
            </a:extLst>
          </p:cNvPr>
          <p:cNvSpPr txBox="1"/>
          <p:nvPr/>
        </p:nvSpPr>
        <p:spPr>
          <a:xfrm>
            <a:off x="7848600" y="1892787"/>
            <a:ext cx="3606421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/>
              <a:t>command to manage routing tables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F791436-F78A-82CC-FD4B-E7A5931275E7}"/>
              </a:ext>
            </a:extLst>
          </p:cNvPr>
          <p:cNvCxnSpPr>
            <a:cxnSpLocks/>
            <a:stCxn id="12" idx="1"/>
          </p:cNvCxnSpPr>
          <p:nvPr/>
        </p:nvCxnSpPr>
        <p:spPr>
          <a:xfrm flipH="1" flipV="1">
            <a:off x="4267201" y="2069011"/>
            <a:ext cx="3581399" cy="146942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F0C97AC4-4858-31AD-0623-1F0BD9A0BF73}"/>
              </a:ext>
            </a:extLst>
          </p:cNvPr>
          <p:cNvSpPr txBox="1"/>
          <p:nvPr/>
        </p:nvSpPr>
        <p:spPr>
          <a:xfrm>
            <a:off x="7848600" y="3725026"/>
            <a:ext cx="3606421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/>
              <a:t>multiple next-hop for the same prefix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243BCA4-790C-3EB7-0B24-74904FEFDDA8}"/>
              </a:ext>
            </a:extLst>
          </p:cNvPr>
          <p:cNvCxnSpPr>
            <a:cxnSpLocks/>
            <a:stCxn id="4" idx="1"/>
          </p:cNvCxnSpPr>
          <p:nvPr/>
        </p:nvCxnSpPr>
        <p:spPr>
          <a:xfrm flipH="1" flipV="1">
            <a:off x="4748169" y="3909270"/>
            <a:ext cx="3100431" cy="138922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5332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4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640CD76-3182-73C2-43E4-429E35D98D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control </a:t>
            </a:r>
            <a:r>
              <a:rPr lang="it-IT" err="1"/>
              <a:t>plane</a:t>
            </a:r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1747413-2F83-4D24-F971-E07580E71AFD}"/>
              </a:ext>
            </a:extLst>
          </p:cNvPr>
          <p:cNvGrpSpPr/>
          <p:nvPr/>
        </p:nvGrpSpPr>
        <p:grpSpPr>
          <a:xfrm>
            <a:off x="609599" y="1600200"/>
            <a:ext cx="7162802" cy="4648200"/>
            <a:chOff x="607481" y="2378845"/>
            <a:chExt cx="7162802" cy="46482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2EF454E-C81A-169E-121B-F858BB92F071}"/>
                </a:ext>
              </a:extLst>
            </p:cNvPr>
            <p:cNvSpPr/>
            <p:nvPr/>
          </p:nvSpPr>
          <p:spPr>
            <a:xfrm>
              <a:off x="607481" y="2632079"/>
              <a:ext cx="7162801" cy="4394966"/>
            </a:xfrm>
            <a:prstGeom prst="rect">
              <a:avLst/>
            </a:prstGeom>
            <a:solidFill>
              <a:sysClr val="windowText" lastClr="000000"/>
            </a:solidFill>
            <a:ln w="57150" cap="flat" cmpd="sng" algn="ctr">
              <a:solidFill>
                <a:srgbClr val="4472C4"/>
              </a:solidFill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t"/>
            <a:lstStyle/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it-IT" b="1" kern="0">
                  <a:solidFill>
                    <a:prstClr val="white">
                      <a:lumMod val="65000"/>
                    </a:prst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spine_1_1_1#</a:t>
              </a:r>
              <a:r>
                <a:rPr kumimoji="0" lang="it-IT" sz="18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cs typeface="Consolas" panose="020B0609020204030204" pitchFamily="49" charset="0"/>
                </a:rPr>
                <a:t> show </a:t>
              </a:r>
              <a:r>
                <a:rPr lang="it-IT" b="1" kern="0" err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ip</a:t>
              </a:r>
              <a:r>
                <a:rPr lang="it-IT" b="1" ker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it-IT" b="1" kern="0" err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bgp</a:t>
              </a:r>
              <a:endParaRPr lang="it-IT" b="1" ker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it-IT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BGP </a:t>
              </a:r>
              <a:r>
                <a:rPr kumimoji="0" lang="it-IT" sz="1200" b="0" i="0" u="none" strike="noStrike" kern="0" cap="none" spc="0" normalizeH="0" baseline="0" noProof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table</a:t>
              </a:r>
              <a:r>
                <a:rPr kumimoji="0" lang="it-IT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</a:t>
              </a:r>
              <a:r>
                <a:rPr kumimoji="0" lang="it-IT" sz="1200" b="0" i="0" u="none" strike="noStrike" kern="0" cap="none" spc="0" normalizeH="0" baseline="0" noProof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version</a:t>
              </a:r>
              <a:r>
                <a:rPr kumimoji="0" lang="it-IT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</a:t>
              </a:r>
              <a:r>
                <a:rPr kumimoji="0" lang="it-IT" sz="1200" b="0" i="0" u="none" strike="noStrike" kern="0" cap="none" spc="0" normalizeH="0" baseline="0" noProof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is</a:t>
              </a:r>
              <a:r>
                <a:rPr kumimoji="0" lang="it-IT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8, </a:t>
              </a:r>
              <a:r>
                <a:rPr kumimoji="0" lang="it-IT" sz="1200" b="0" i="0" u="none" strike="noStrike" kern="0" cap="none" spc="0" normalizeH="0" baseline="0" noProof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local</a:t>
              </a:r>
              <a:r>
                <a:rPr kumimoji="0" lang="it-IT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router ID </a:t>
              </a:r>
              <a:r>
                <a:rPr kumimoji="0" lang="it-IT" sz="1200" b="0" i="0" u="none" strike="noStrike" kern="0" cap="none" spc="0" normalizeH="0" baseline="0" noProof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is</a:t>
              </a:r>
              <a:r>
                <a:rPr kumimoji="0" lang="it-IT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192.168.0.6, </a:t>
              </a:r>
              <a:r>
                <a:rPr kumimoji="0" lang="it-IT" sz="1200" b="0" i="0" u="none" strike="noStrike" kern="0" cap="none" spc="0" normalizeH="0" baseline="0" noProof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vrf</a:t>
              </a:r>
              <a:r>
                <a:rPr kumimoji="0" lang="it-IT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id 0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Default </a:t>
              </a:r>
              <a:r>
                <a:rPr kumimoji="0" lang="it-IT" sz="1200" b="0" i="0" u="none" strike="noStrike" kern="0" cap="none" spc="0" normalizeH="0" baseline="0" noProof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local</a:t>
              </a:r>
              <a:r>
                <a:rPr kumimoji="0" lang="it-IT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</a:t>
              </a:r>
              <a:r>
                <a:rPr kumimoji="0" lang="it-IT" sz="1200" b="0" i="0" u="none" strike="noStrike" kern="0" cap="none" spc="0" normalizeH="0" baseline="0" noProof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pref</a:t>
              </a:r>
              <a:r>
                <a:rPr kumimoji="0" lang="it-IT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100, </a:t>
              </a:r>
              <a:r>
                <a:rPr kumimoji="0" lang="it-IT" sz="1200" b="0" i="0" u="none" strike="noStrike" kern="0" cap="none" spc="0" normalizeH="0" baseline="0" noProof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local</a:t>
              </a:r>
              <a:r>
                <a:rPr kumimoji="0" lang="it-IT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AS 64514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Status </a:t>
              </a:r>
              <a:r>
                <a:rPr kumimoji="0" lang="it-IT" sz="1200" b="0" i="0" u="none" strike="noStrike" kern="0" cap="none" spc="0" normalizeH="0" baseline="0" noProof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codes</a:t>
              </a:r>
              <a:r>
                <a:rPr kumimoji="0" lang="it-IT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:  s </a:t>
              </a:r>
              <a:r>
                <a:rPr kumimoji="0" lang="it-IT" sz="1200" b="0" i="0" u="none" strike="noStrike" kern="0" cap="none" spc="0" normalizeH="0" baseline="0" noProof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suppressed</a:t>
              </a:r>
              <a:r>
                <a:rPr kumimoji="0" lang="it-IT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, d </a:t>
              </a:r>
              <a:r>
                <a:rPr kumimoji="0" lang="it-IT" sz="1200" b="0" i="0" u="none" strike="noStrike" kern="0" cap="none" spc="0" normalizeH="0" baseline="0" noProof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damped</a:t>
              </a:r>
              <a:r>
                <a:rPr kumimoji="0" lang="it-IT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, h history, * </a:t>
              </a:r>
              <a:r>
                <a:rPr kumimoji="0" lang="it-IT" sz="1200" b="0" i="0" u="none" strike="noStrike" kern="0" cap="none" spc="0" normalizeH="0" baseline="0" noProof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valid</a:t>
              </a:r>
              <a:r>
                <a:rPr kumimoji="0" lang="it-IT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, &gt; best, = </a:t>
              </a:r>
              <a:r>
                <a:rPr kumimoji="0" lang="it-IT" sz="1200" b="0" i="0" u="none" strike="noStrike" kern="0" cap="none" spc="0" normalizeH="0" baseline="0" noProof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multipath</a:t>
              </a:r>
              <a:r>
                <a:rPr kumimoji="0" lang="it-IT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,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               i </a:t>
              </a:r>
              <a:r>
                <a:rPr kumimoji="0" lang="it-IT" sz="1200" b="0" i="0" u="none" strike="noStrike" kern="0" cap="none" spc="0" normalizeH="0" baseline="0" noProof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internal</a:t>
              </a:r>
              <a:r>
                <a:rPr kumimoji="0" lang="it-IT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, r RIB-</a:t>
              </a:r>
              <a:r>
                <a:rPr kumimoji="0" lang="it-IT" sz="1200" b="0" i="0" u="none" strike="noStrike" kern="0" cap="none" spc="0" normalizeH="0" baseline="0" noProof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failure</a:t>
              </a:r>
              <a:r>
                <a:rPr kumimoji="0" lang="it-IT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, S </a:t>
              </a:r>
              <a:r>
                <a:rPr kumimoji="0" lang="it-IT" sz="1200" b="0" i="0" u="none" strike="noStrike" kern="0" cap="none" spc="0" normalizeH="0" baseline="0" noProof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Stale</a:t>
              </a:r>
              <a:r>
                <a:rPr kumimoji="0" lang="it-IT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, R </a:t>
              </a:r>
              <a:r>
                <a:rPr kumimoji="0" lang="it-IT" sz="1200" b="0" i="0" u="none" strike="noStrike" kern="0" cap="none" spc="0" normalizeH="0" baseline="0" noProof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Removed</a:t>
              </a:r>
              <a:endParaRPr kumimoji="0" lang="it-IT" sz="12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200" b="0" i="0" u="none" strike="noStrike" kern="0" cap="none" spc="0" normalizeH="0" baseline="0" noProof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Nexthop</a:t>
              </a:r>
              <a:r>
                <a:rPr kumimoji="0" lang="it-IT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</a:t>
              </a:r>
              <a:r>
                <a:rPr kumimoji="0" lang="it-IT" sz="1200" b="0" i="0" u="none" strike="noStrike" kern="0" cap="none" spc="0" normalizeH="0" baseline="0" noProof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codes</a:t>
              </a:r>
              <a:r>
                <a:rPr kumimoji="0" lang="it-IT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: @NNN </a:t>
              </a:r>
              <a:r>
                <a:rPr kumimoji="0" lang="it-IT" sz="1200" b="0" i="0" u="none" strike="noStrike" kern="0" cap="none" spc="0" normalizeH="0" baseline="0" noProof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nexthop's</a:t>
              </a:r>
              <a:r>
                <a:rPr kumimoji="0" lang="it-IT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</a:t>
              </a:r>
              <a:r>
                <a:rPr kumimoji="0" lang="it-IT" sz="1200" b="0" i="0" u="none" strike="noStrike" kern="0" cap="none" spc="0" normalizeH="0" baseline="0" noProof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vrf</a:t>
              </a:r>
              <a:r>
                <a:rPr kumimoji="0" lang="it-IT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id, &lt; </a:t>
              </a:r>
              <a:r>
                <a:rPr kumimoji="0" lang="it-IT" sz="1200" b="0" i="0" u="none" strike="noStrike" kern="0" cap="none" spc="0" normalizeH="0" baseline="0" noProof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announce</a:t>
              </a:r>
              <a:r>
                <a:rPr kumimoji="0" lang="it-IT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-</a:t>
              </a:r>
              <a:r>
                <a:rPr kumimoji="0" lang="it-IT" sz="1200" b="0" i="0" u="none" strike="noStrike" kern="0" cap="none" spc="0" normalizeH="0" baseline="0" noProof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nh</a:t>
              </a:r>
              <a:r>
                <a:rPr kumimoji="0" lang="it-IT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-self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200" b="0" i="0" u="none" strike="noStrike" kern="0" cap="none" spc="0" normalizeH="0" baseline="0" noProof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Origin</a:t>
              </a:r>
              <a:r>
                <a:rPr kumimoji="0" lang="it-IT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</a:t>
              </a:r>
              <a:r>
                <a:rPr kumimoji="0" lang="it-IT" sz="1200" b="0" i="0" u="none" strike="noStrike" kern="0" cap="none" spc="0" normalizeH="0" baseline="0" noProof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codes</a:t>
              </a:r>
              <a:r>
                <a:rPr kumimoji="0" lang="it-IT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:  i - IGP, e - EGP, ? - incomplete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2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   Network          Next Hop            </a:t>
              </a:r>
              <a:r>
                <a:rPr kumimoji="0" lang="it-IT" sz="1200" b="0" i="0" u="none" strike="noStrike" kern="0" cap="none" spc="0" normalizeH="0" baseline="0" noProof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Metric</a:t>
              </a:r>
              <a:r>
                <a:rPr kumimoji="0" lang="it-IT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</a:t>
              </a:r>
              <a:r>
                <a:rPr kumimoji="0" lang="it-IT" sz="1200" b="0" i="0" u="none" strike="noStrike" kern="0" cap="none" spc="0" normalizeH="0" baseline="0" noProof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LocPrf</a:t>
              </a:r>
              <a:r>
                <a:rPr kumimoji="0" lang="it-IT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Weight </a:t>
              </a:r>
              <a:r>
                <a:rPr kumimoji="0" lang="it-IT" sz="1200" b="0" i="0" u="none" strike="noStrike" kern="0" cap="none" spc="0" normalizeH="0" baseline="0" noProof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Path</a:t>
              </a:r>
              <a:endParaRPr kumimoji="0" lang="it-IT" sz="12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*&gt; 201.1.1.0/24     10.0.0.5                 0             0 64512 i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*&gt; 201.1.2.0/24     10.0.0.5                 0             0 64512 i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*&gt; 201.2.1.0/24     10.0.0.13                0             0 64513 i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*&gt; 201.2.2.0/24     10.0.0.13                0             0 64513 i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*&gt; 202.1.1.0/24     10.0.0.26                              0 64518 64517 64515 i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*=                  10.0.0.30                              0 64518 64517 64515 i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*&gt; 202.1.2.0/24     10.0.0.26                              0 64518 64517 64515 i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*=                  10.0.0.30                              0 64518 64517 64515 i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*&gt; 202.2.1.0/24     10.0.0.26                              0 64518 64517 64516 i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*=                  10.0.0.30                              0 64518 64517 64516 i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*&gt; 202.2.2.0/24     10.0.0.26                              0 64518 64517 64516 i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*=                  10.0.0.30                              0 64518 64517 64516 i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2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200" b="0" i="0" u="none" strike="noStrike" kern="0" cap="none" spc="0" normalizeH="0" baseline="0" noProof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Displayed</a:t>
              </a:r>
              <a:r>
                <a:rPr kumimoji="0" lang="it-IT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  8 </a:t>
              </a:r>
              <a:r>
                <a:rPr kumimoji="0" lang="it-IT" sz="1200" b="0" i="0" u="none" strike="noStrike" kern="0" cap="none" spc="0" normalizeH="0" baseline="0" noProof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routes</a:t>
              </a:r>
              <a:r>
                <a:rPr kumimoji="0" lang="it-IT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and 12 </a:t>
              </a:r>
              <a:r>
                <a:rPr kumimoji="0" lang="it-IT" sz="1200" b="0" i="0" u="none" strike="noStrike" kern="0" cap="none" spc="0" normalizeH="0" baseline="0" noProof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total</a:t>
              </a:r>
              <a:r>
                <a:rPr kumimoji="0" lang="it-IT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</a:t>
              </a:r>
              <a:r>
                <a:rPr kumimoji="0" lang="it-IT" sz="1200" b="0" i="0" u="none" strike="noStrike" kern="0" cap="none" spc="0" normalizeH="0" baseline="0" noProof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paths</a:t>
              </a:r>
              <a:endParaRPr kumimoji="0" lang="it-IT" sz="12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F00E6E2-A170-086E-E66E-AF0F8AA66507}"/>
                </a:ext>
              </a:extLst>
            </p:cNvPr>
            <p:cNvSpPr/>
            <p:nvPr/>
          </p:nvSpPr>
          <p:spPr>
            <a:xfrm>
              <a:off x="607481" y="2378845"/>
              <a:ext cx="7162802" cy="286249"/>
            </a:xfrm>
            <a:prstGeom prst="rect">
              <a:avLst/>
            </a:prstGeom>
            <a:solidFill>
              <a:srgbClr val="4472C4"/>
            </a:solidFill>
            <a:ln w="57150" cap="flat" cmpd="sng" algn="ctr">
              <a:solidFill>
                <a:srgbClr val="4472C4"/>
              </a:solidFill>
              <a:prstDash val="solid"/>
              <a:miter lim="800000"/>
            </a:ln>
            <a:effectLst>
              <a:outerShdw blurRad="50800" dist="25400" algn="l" rotWithShape="0">
                <a:prstClr val="black">
                  <a:alpha val="32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806898A5-2873-166A-FD1F-8E57D1DC0D9B}"/>
                </a:ext>
              </a:extLst>
            </p:cNvPr>
            <p:cNvGrpSpPr/>
            <p:nvPr/>
          </p:nvGrpSpPr>
          <p:grpSpPr>
            <a:xfrm>
              <a:off x="7084482" y="2449973"/>
              <a:ext cx="581348" cy="126235"/>
              <a:chOff x="4256803" y="2098952"/>
              <a:chExt cx="581348" cy="126235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F1C6D87-D0D8-4E76-217A-AEB42BB9CE3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712151" y="2099187"/>
                <a:ext cx="126000" cy="126000"/>
              </a:xfrm>
              <a:prstGeom prst="rect">
                <a:avLst/>
              </a:prstGeom>
              <a:solidFill>
                <a:srgbClr val="FF0000">
                  <a:alpha val="50196"/>
                </a:srgbClr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22FC20B4-9E50-E39B-6CE6-71B387F65AB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256803" y="2098952"/>
                <a:ext cx="126235" cy="126235"/>
              </a:xfrm>
              <a:prstGeom prst="rect">
                <a:avLst/>
              </a:prstGeom>
              <a:solidFill>
                <a:srgbClr val="4472C4">
                  <a:lumMod val="60000"/>
                  <a:lumOff val="40000"/>
                </a:srgbClr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4F4FD25D-E11B-9AE1-3227-AE77917924D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484477" y="2098952"/>
                <a:ext cx="126235" cy="126235"/>
              </a:xfrm>
              <a:prstGeom prst="rect">
                <a:avLst/>
              </a:prstGeom>
              <a:solidFill>
                <a:srgbClr val="4472C4">
                  <a:lumMod val="60000"/>
                  <a:lumOff val="40000"/>
                </a:srgbClr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9266615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640CD76-3182-73C2-43E4-429E35D98D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Multi-</a:t>
            </a:r>
            <a:r>
              <a:rPr lang="it-IT" err="1"/>
              <a:t>Path</a:t>
            </a:r>
            <a:r>
              <a:rPr lang="it-IT"/>
              <a:t> </a:t>
            </a:r>
            <a:r>
              <a:rPr lang="it-IT" err="1"/>
              <a:t>traceroute</a:t>
            </a:r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1866826-9D82-14E0-AFC3-8F13190277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3"/>
            <a:ext cx="10972800" cy="4525963"/>
          </a:xfrm>
        </p:spPr>
        <p:txBody>
          <a:bodyPr/>
          <a:lstStyle/>
          <a:p>
            <a:r>
              <a:rPr lang="en-GB"/>
              <a:t>traditional traceroute may provide hard-to-interpret or even misleading results when used in presence of ECMP</a:t>
            </a:r>
          </a:p>
          <a:p>
            <a:r>
              <a:rPr lang="en-GB"/>
              <a:t>Multi-Path traceroute tools generate packet header contents to obtain a more precise picture of the actual routes of packets</a:t>
            </a:r>
          </a:p>
          <a:p>
            <a:pPr lvl="1"/>
            <a:r>
              <a:rPr lang="en-GB">
                <a:effectLst/>
              </a:rPr>
              <a:t>allow all probes towards a destination to follow the same path in the presence of per-flow load balancing</a:t>
            </a:r>
          </a:p>
          <a:p>
            <a:pPr lvl="1"/>
            <a:r>
              <a:rPr lang="en-GB"/>
              <a:t>a</a:t>
            </a:r>
            <a:r>
              <a:rPr lang="en-GB">
                <a:effectLst/>
              </a:rPr>
              <a:t>llow a user to distinguish between the presence of per-flow load balancing and per-packet load balancing</a:t>
            </a:r>
            <a:r>
              <a:rPr lang="en-GB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3785539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640CD76-3182-73C2-43E4-429E35D98D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Multi-</a:t>
            </a:r>
            <a:r>
              <a:rPr lang="it-IT" err="1"/>
              <a:t>Path</a:t>
            </a:r>
            <a:r>
              <a:rPr lang="it-IT"/>
              <a:t> </a:t>
            </a:r>
            <a:r>
              <a:rPr lang="it-IT" err="1"/>
              <a:t>traceroute</a:t>
            </a:r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1866826-9D82-14E0-AFC3-8F13190277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3"/>
            <a:ext cx="10972800" cy="4525963"/>
          </a:xfrm>
        </p:spPr>
        <p:txBody>
          <a:bodyPr/>
          <a:lstStyle/>
          <a:p>
            <a:r>
              <a:rPr lang="en-GB"/>
              <a:t>two different tools:</a:t>
            </a:r>
          </a:p>
          <a:p>
            <a:pPr lvl="1"/>
            <a:r>
              <a:rPr lang="en-GB" err="1">
                <a:latin typeface="Consolas" panose="020B0609020204030204" pitchFamily="49" charset="0"/>
              </a:rPr>
              <a:t>paris</a:t>
            </a:r>
            <a:r>
              <a:rPr lang="en-GB">
                <a:latin typeface="Consolas" panose="020B0609020204030204" pitchFamily="49" charset="0"/>
              </a:rPr>
              <a:t>-traceroute</a:t>
            </a:r>
          </a:p>
          <a:p>
            <a:pPr lvl="2"/>
            <a:r>
              <a:rPr lang="en-GB"/>
              <a:t>traceroute designed to work in presence of Multi-Path and load balancers </a:t>
            </a:r>
          </a:p>
          <a:p>
            <a:pPr lvl="1"/>
            <a:r>
              <a:rPr lang="en-GB" err="1">
                <a:latin typeface="Consolas" panose="020B0609020204030204" pitchFamily="49" charset="0"/>
              </a:rPr>
              <a:t>dublin</a:t>
            </a:r>
            <a:r>
              <a:rPr lang="en-GB">
                <a:latin typeface="Consolas" panose="020B0609020204030204" pitchFamily="49" charset="0"/>
              </a:rPr>
              <a:t>-traceroute</a:t>
            </a:r>
          </a:p>
          <a:p>
            <a:pPr lvl="2"/>
            <a:r>
              <a:rPr lang="en-GB"/>
              <a:t>based on the </a:t>
            </a:r>
            <a:r>
              <a:rPr lang="en-GB" err="1">
                <a:latin typeface="Consolas" panose="020B0609020204030204" pitchFamily="49" charset="0"/>
              </a:rPr>
              <a:t>paris</a:t>
            </a:r>
            <a:r>
              <a:rPr lang="en-GB">
                <a:latin typeface="Consolas" panose="020B0609020204030204" pitchFamily="49" charset="0"/>
              </a:rPr>
              <a:t>-traceroute</a:t>
            </a:r>
          </a:p>
          <a:p>
            <a:pPr lvl="2"/>
            <a:r>
              <a:rPr lang="en-GB"/>
              <a:t>adds a NAT detection technique</a:t>
            </a:r>
          </a:p>
          <a:p>
            <a:pPr lvl="2"/>
            <a:r>
              <a:rPr lang="en-GB"/>
              <a:t>introduces visualization and analysis tools</a:t>
            </a:r>
            <a:endParaRPr lang="en-GB" b="1"/>
          </a:p>
        </p:txBody>
      </p:sp>
    </p:spTree>
    <p:extLst>
      <p:ext uri="{BB962C8B-B14F-4D97-AF65-F5344CB8AC3E}">
        <p14:creationId xmlns:p14="http://schemas.microsoft.com/office/powerpoint/2010/main" val="89108526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640CD76-3182-73C2-43E4-429E35D98D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err="1">
                <a:latin typeface="Consolas" panose="020B0609020204030204" pitchFamily="49" charset="0"/>
              </a:rPr>
              <a:t>dublin-traceroute</a:t>
            </a:r>
            <a:r>
              <a:rPr lang="it-IT">
                <a:latin typeface="Consolas" panose="020B0609020204030204" pitchFamily="49" charset="0"/>
              </a:rPr>
              <a:t> </a:t>
            </a:r>
            <a:r>
              <a:rPr lang="it-IT" err="1"/>
              <a:t>example</a:t>
            </a:r>
            <a:r>
              <a:rPr lang="it-IT"/>
              <a:t> output</a:t>
            </a:r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33D5E9-AABD-E703-3E3C-10E5CE1A10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1443038"/>
            <a:ext cx="8835406" cy="4642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0132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22B547-BB7A-3662-7FF7-18BD008CF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packets are forwarded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55CB8F-C218-E51E-72D0-D7437F4C16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for each packet, the kernel decides the </a:t>
            </a:r>
            <a:r>
              <a:rPr lang="en-GB"/>
              <a:t>FIB </a:t>
            </a:r>
            <a:r>
              <a:rPr lang="en-GB" dirty="0"/>
              <a:t>entry to </a:t>
            </a:r>
            <a:r>
              <a:rPr lang="en-GB"/>
              <a:t>be used</a:t>
            </a:r>
            <a:endParaRPr lang="en-GB" dirty="0"/>
          </a:p>
          <a:p>
            <a:r>
              <a:rPr lang="en-GB" dirty="0"/>
              <a:t>different policies are allowed</a:t>
            </a:r>
          </a:p>
          <a:p>
            <a:pPr lvl="1"/>
            <a:r>
              <a:rPr lang="en-GB" dirty="0"/>
              <a:t>hash-based policy</a:t>
            </a:r>
          </a:p>
          <a:p>
            <a:pPr lvl="2"/>
            <a:r>
              <a:rPr lang="en-GB" dirty="0"/>
              <a:t>Layer-3 hash (</a:t>
            </a:r>
            <a:r>
              <a:rPr lang="en-GB" dirty="0" err="1"/>
              <a:t>src</a:t>
            </a:r>
            <a:r>
              <a:rPr lang="en-GB" dirty="0"/>
              <a:t> IP, </a:t>
            </a:r>
            <a:r>
              <a:rPr lang="en-GB" dirty="0" err="1"/>
              <a:t>dst</a:t>
            </a:r>
            <a:r>
              <a:rPr lang="en-GB" dirty="0"/>
              <a:t> IP)</a:t>
            </a:r>
          </a:p>
          <a:p>
            <a:pPr lvl="2"/>
            <a:r>
              <a:rPr lang="en-GB" dirty="0"/>
              <a:t>Layer-4 hash (</a:t>
            </a:r>
            <a:r>
              <a:rPr lang="en-GB" dirty="0" err="1"/>
              <a:t>src</a:t>
            </a:r>
            <a:r>
              <a:rPr lang="en-GB" dirty="0"/>
              <a:t> IP, </a:t>
            </a:r>
            <a:r>
              <a:rPr lang="en-GB" dirty="0" err="1"/>
              <a:t>dst</a:t>
            </a:r>
            <a:r>
              <a:rPr lang="en-GB" dirty="0"/>
              <a:t> IP, </a:t>
            </a:r>
            <a:r>
              <a:rPr lang="en-GB" dirty="0" err="1"/>
              <a:t>src</a:t>
            </a:r>
            <a:r>
              <a:rPr lang="en-GB" dirty="0"/>
              <a:t> port, </a:t>
            </a:r>
            <a:r>
              <a:rPr lang="en-GB" dirty="0" err="1"/>
              <a:t>dst</a:t>
            </a:r>
            <a:r>
              <a:rPr lang="en-GB" dirty="0"/>
              <a:t> port, protocol)</a:t>
            </a:r>
            <a:endParaRPr lang="en-GB"/>
          </a:p>
          <a:p>
            <a:pPr lvl="1"/>
            <a:r>
              <a:rPr lang="en-GB"/>
              <a:t>round-robin</a:t>
            </a:r>
          </a:p>
          <a:p>
            <a:pPr lvl="2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798636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Rectangle 2">
            <a:extLst>
              <a:ext uri="{FF2B5EF4-FFF2-40B4-BE49-F238E27FC236}">
                <a16:creationId xmlns:a16="http://schemas.microsoft.com/office/drawing/2014/main" id="{A9C46400-BBA6-3A0D-5E19-31378746888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 err="1"/>
              <a:t>bibliography</a:t>
            </a:r>
            <a:r>
              <a:rPr lang="it-IT" altLang="it-IT"/>
              <a:t> and </a:t>
            </a:r>
            <a:r>
              <a:rPr lang="it-IT" altLang="it-IT" err="1"/>
              <a:t>further</a:t>
            </a:r>
            <a:r>
              <a:rPr lang="it-IT" altLang="it-IT"/>
              <a:t> readings</a:t>
            </a:r>
            <a:endParaRPr lang="en-US" altLang="it-IT"/>
          </a:p>
        </p:txBody>
      </p:sp>
      <p:sp>
        <p:nvSpPr>
          <p:cNvPr id="165891" name="Rectangle 3">
            <a:extLst>
              <a:ext uri="{FF2B5EF4-FFF2-40B4-BE49-F238E27FC236}">
                <a16:creationId xmlns:a16="http://schemas.microsoft.com/office/drawing/2014/main" id="{CC408393-80F8-E891-39E3-7C45FB3EC434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09600" y="1676400"/>
            <a:ext cx="10972800" cy="53340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it-IT" sz="2400"/>
              <a:t>[</a:t>
            </a:r>
            <a:r>
              <a:rPr lang="en-US" altLang="it-IT" sz="2400" err="1"/>
              <a:t>Caiazzi</a:t>
            </a:r>
            <a:r>
              <a:rPr lang="en-US" altLang="it-IT" sz="2400"/>
              <a:t> ‘22] </a:t>
            </a:r>
            <a:r>
              <a:rPr lang="it-IT" altLang="it-IT" sz="2400" err="1"/>
              <a:t>Caiazzi</a:t>
            </a:r>
            <a:r>
              <a:rPr lang="it-IT" altLang="it-IT" sz="2400"/>
              <a:t>, Scazzariello, </a:t>
            </a:r>
            <a:r>
              <a:rPr lang="it-IT" altLang="it-IT" sz="2400" err="1"/>
              <a:t>Alberro</a:t>
            </a:r>
            <a:r>
              <a:rPr lang="it-IT" altLang="it-IT" sz="2400"/>
              <a:t>, </a:t>
            </a:r>
            <a:r>
              <a:rPr lang="it-IT" altLang="it-IT" sz="2400" err="1"/>
              <a:t>Ariemma</a:t>
            </a:r>
            <a:r>
              <a:rPr lang="it-IT" altLang="it-IT" sz="2400"/>
              <a:t>, Castro, </a:t>
            </a:r>
            <a:r>
              <a:rPr lang="it-IT" altLang="it-IT" sz="2400" err="1"/>
              <a:t>Grampin</a:t>
            </a:r>
            <a:r>
              <a:rPr lang="it-IT" altLang="it-IT" sz="2400"/>
              <a:t>, Di Battista</a:t>
            </a:r>
            <a:r>
              <a:rPr lang="en-US" altLang="it-IT" sz="2400"/>
              <a:t>, “Sibyl: a Framework for Evaluating the Implementation of Routing Protocols in Fat-Trees“, NOMS 2022</a:t>
            </a:r>
          </a:p>
          <a:p>
            <a:pPr>
              <a:lnSpc>
                <a:spcPct val="90000"/>
              </a:lnSpc>
            </a:pPr>
            <a:r>
              <a:rPr lang="en-US" altLang="it-IT" sz="2400"/>
              <a:t>[</a:t>
            </a:r>
            <a:r>
              <a:rPr lang="en-US" altLang="it-IT" sz="2400" err="1"/>
              <a:t>Caiazzi</a:t>
            </a:r>
            <a:r>
              <a:rPr lang="en-US" altLang="it-IT" sz="2400"/>
              <a:t> ‘21] </a:t>
            </a:r>
            <a:r>
              <a:rPr lang="it-IT" altLang="it-IT" sz="2400" err="1"/>
              <a:t>Caiazzi</a:t>
            </a:r>
            <a:r>
              <a:rPr lang="it-IT" altLang="it-IT" sz="2400"/>
              <a:t>, Scazzariello, </a:t>
            </a:r>
            <a:r>
              <a:rPr lang="it-IT" altLang="it-IT" sz="2400" err="1"/>
              <a:t>Ariemma</a:t>
            </a:r>
            <a:r>
              <a:rPr lang="it-IT" altLang="it-IT" sz="2400"/>
              <a:t>, </a:t>
            </a:r>
            <a:r>
              <a:rPr lang="en-US" altLang="it-IT" sz="2400"/>
              <a:t>“</a:t>
            </a:r>
            <a:r>
              <a:rPr lang="en-US" altLang="it-IT" sz="2400" err="1"/>
              <a:t>VFTGen</a:t>
            </a:r>
            <a:r>
              <a:rPr lang="en-US" altLang="it-IT" sz="2400"/>
              <a:t>: a Tool to Perform Experiments in Virtual Fat Tree Topologies“, IM 2021</a:t>
            </a:r>
          </a:p>
          <a:p>
            <a:pPr>
              <a:lnSpc>
                <a:spcPct val="90000"/>
              </a:lnSpc>
            </a:pPr>
            <a:r>
              <a:rPr lang="en-US" altLang="it-IT" sz="2400"/>
              <a:t>[</a:t>
            </a:r>
            <a:r>
              <a:rPr lang="en-US" altLang="it-IT" sz="2400" err="1"/>
              <a:t>Caiazzi</a:t>
            </a:r>
            <a:r>
              <a:rPr lang="en-US" altLang="it-IT" sz="2400"/>
              <a:t> ‘19] </a:t>
            </a:r>
            <a:r>
              <a:rPr lang="en-US" altLang="it-IT" sz="2400" err="1"/>
              <a:t>Caiazzi</a:t>
            </a:r>
            <a:r>
              <a:rPr lang="en-US" altLang="it-IT" sz="2400"/>
              <a:t>, “Software Defined Data Centers: methods and tools for routing protocol verification and comparison”, Ms. Thesis, Roma Tre University, 2019</a:t>
            </a:r>
          </a:p>
          <a:p>
            <a:pPr>
              <a:lnSpc>
                <a:spcPct val="90000"/>
              </a:lnSpc>
            </a:pPr>
            <a:r>
              <a:rPr lang="en-US" altLang="it-IT" sz="2400"/>
              <a:t>[</a:t>
            </a:r>
            <a:r>
              <a:rPr lang="en-US" altLang="it-IT" sz="2400" err="1"/>
              <a:t>Dutt</a:t>
            </a:r>
            <a:r>
              <a:rPr lang="en-US" altLang="it-IT" sz="2400"/>
              <a:t> ‘17] </a:t>
            </a:r>
            <a:r>
              <a:rPr lang="en-US" altLang="it-IT" sz="2400" err="1"/>
              <a:t>Dutt</a:t>
            </a:r>
            <a:r>
              <a:rPr lang="en-US" altLang="it-IT" sz="2400"/>
              <a:t>, “BGP in the Data Center”, O’Reilly, 2017</a:t>
            </a:r>
          </a:p>
          <a:p>
            <a:pPr>
              <a:lnSpc>
                <a:spcPct val="90000"/>
              </a:lnSpc>
            </a:pPr>
            <a:r>
              <a:rPr lang="it-IT" altLang="it-IT" sz="2400"/>
              <a:t>[RFC-7938] </a:t>
            </a:r>
            <a:r>
              <a:rPr lang="it-IT" altLang="it-IT" sz="2400" err="1"/>
              <a:t>Lapukhov</a:t>
            </a:r>
            <a:r>
              <a:rPr lang="it-IT" altLang="it-IT" sz="2400"/>
              <a:t>, </a:t>
            </a:r>
            <a:r>
              <a:rPr lang="it-IT" altLang="it-IT" sz="2400" err="1"/>
              <a:t>Premji</a:t>
            </a:r>
            <a:r>
              <a:rPr lang="it-IT" altLang="it-IT" sz="2400"/>
              <a:t>, “</a:t>
            </a:r>
            <a:r>
              <a:rPr lang="en-US" altLang="it-IT" sz="2400"/>
              <a:t>Use of BGP for Routing in Large-Scale Data Centers” Internet Engineering Task Force (IETF) Request for Comments: 7938 </a:t>
            </a: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6E00F21-2EED-F411-6926-86EF252DB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to handle multiple tenants?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89D0B73E-A645-D839-626B-E013F7AB417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again, why BGP?</a:t>
            </a:r>
          </a:p>
        </p:txBody>
      </p:sp>
    </p:spTree>
    <p:extLst>
      <p:ext uri="{BB962C8B-B14F-4D97-AF65-F5344CB8AC3E}">
        <p14:creationId xmlns:p14="http://schemas.microsoft.com/office/powerpoint/2010/main" val="351043655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10" name="Rectangle 2">
            <a:extLst>
              <a:ext uri="{FF2B5EF4-FFF2-40B4-BE49-F238E27FC236}">
                <a16:creationId xmlns:a16="http://schemas.microsoft.com/office/drawing/2014/main" id="{A279F324-0DF1-69CA-82ED-7575171AD90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it-IT" dirty="0"/>
              <a:t>overview</a:t>
            </a:r>
            <a:r>
              <a:rPr lang="en-GB" altLang="it-IT"/>
              <a:t> – multiple tenants</a:t>
            </a:r>
            <a:endParaRPr lang="en-GB" altLang="it-IT" dirty="0"/>
          </a:p>
        </p:txBody>
      </p:sp>
      <p:sp>
        <p:nvSpPr>
          <p:cNvPr id="171011" name="Rectangle 3">
            <a:extLst>
              <a:ext uri="{FF2B5EF4-FFF2-40B4-BE49-F238E27FC236}">
                <a16:creationId xmlns:a16="http://schemas.microsoft.com/office/drawing/2014/main" id="{2A2F9D3C-7863-FC88-61A1-4A684FC0A17C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GB" altLang="it-IT" dirty="0"/>
              <a:t>requirements</a:t>
            </a:r>
          </a:p>
          <a:p>
            <a:pPr lvl="1"/>
            <a:r>
              <a:rPr lang="en-GB" altLang="it-IT" dirty="0"/>
              <a:t>servers’ architecture requirements</a:t>
            </a:r>
          </a:p>
          <a:p>
            <a:pPr lvl="1"/>
            <a:r>
              <a:rPr lang="en-GB" altLang="it-IT" dirty="0"/>
              <a:t>orchestration requirements</a:t>
            </a:r>
          </a:p>
          <a:p>
            <a:pPr lvl="1"/>
            <a:r>
              <a:rPr lang="en-GB" altLang="it-IT" dirty="0"/>
              <a:t>tenant requirements</a:t>
            </a:r>
          </a:p>
          <a:p>
            <a:r>
              <a:rPr lang="en-GB" altLang="it-IT" dirty="0" err="1"/>
              <a:t>tunneling</a:t>
            </a:r>
            <a:r>
              <a:rPr lang="en-GB" altLang="it-IT" dirty="0"/>
              <a:t> protocols</a:t>
            </a:r>
          </a:p>
          <a:p>
            <a:r>
              <a:rPr lang="en-GB" altLang="it-IT" dirty="0"/>
              <a:t>VXLAN</a:t>
            </a:r>
          </a:p>
          <a:p>
            <a:r>
              <a:rPr lang="en-GB" altLang="it-IT" dirty="0"/>
              <a:t>EVPN-BGP</a:t>
            </a:r>
          </a:p>
        </p:txBody>
      </p:sp>
    </p:spTree>
    <p:extLst>
      <p:ext uri="{BB962C8B-B14F-4D97-AF65-F5344CB8AC3E}">
        <p14:creationId xmlns:p14="http://schemas.microsoft.com/office/powerpoint/2010/main" val="417739756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Rectangle 2">
            <a:extLst>
              <a:ext uri="{FF2B5EF4-FFF2-40B4-BE49-F238E27FC236}">
                <a16:creationId xmlns:a16="http://schemas.microsoft.com/office/drawing/2014/main" id="{A9C46400-BBA6-3A0D-5E19-31378746888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 dirty="0"/>
              <a:t>servers' </a:t>
            </a:r>
            <a:r>
              <a:rPr lang="it-IT" altLang="it-IT" dirty="0" err="1"/>
              <a:t>architecture</a:t>
            </a:r>
            <a:r>
              <a:rPr lang="it-IT" altLang="it-IT" dirty="0"/>
              <a:t> </a:t>
            </a:r>
            <a:r>
              <a:rPr lang="it-IT" altLang="it-IT" dirty="0" err="1"/>
              <a:t>requirements</a:t>
            </a:r>
            <a:endParaRPr lang="en-US" altLang="it-IT" dirty="0"/>
          </a:p>
        </p:txBody>
      </p:sp>
      <p:sp>
        <p:nvSpPr>
          <p:cNvPr id="165891" name="Rectangle 3">
            <a:extLst>
              <a:ext uri="{FF2B5EF4-FFF2-40B4-BE49-F238E27FC236}">
                <a16:creationId xmlns:a16="http://schemas.microsoft.com/office/drawing/2014/main" id="{CC408393-80F8-E891-39E3-7C45FB3EC434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09600" y="1676400"/>
            <a:ext cx="10972800" cy="53340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it-IT" dirty="0"/>
              <a:t>having services directly on bare metal is not used</a:t>
            </a:r>
          </a:p>
          <a:p>
            <a:pPr lvl="1">
              <a:lnSpc>
                <a:spcPct val="90000"/>
              </a:lnSpc>
            </a:pPr>
            <a:r>
              <a:rPr lang="en-US" altLang="it-IT" dirty="0"/>
              <a:t>too many physical servers needed</a:t>
            </a:r>
          </a:p>
          <a:p>
            <a:pPr lvl="1">
              <a:lnSpc>
                <a:spcPct val="90000"/>
              </a:lnSpc>
            </a:pPr>
            <a:r>
              <a:rPr lang="en-US" altLang="it-IT" dirty="0"/>
              <a:t>no way to scale if more resources are requested</a:t>
            </a:r>
          </a:p>
          <a:p>
            <a:pPr lvl="1">
              <a:lnSpc>
                <a:spcPct val="90000"/>
              </a:lnSpc>
            </a:pPr>
            <a:r>
              <a:rPr lang="en-US" altLang="it-IT" dirty="0"/>
              <a:t>no </a:t>
            </a:r>
            <a:r>
              <a:rPr lang="en-US" altLang="it-IT"/>
              <a:t>isolation </a:t>
            </a:r>
            <a:r>
              <a:rPr lang="en-US" altLang="it-IT" dirty="0"/>
              <a:t>between different services on the same server</a:t>
            </a:r>
          </a:p>
          <a:p>
            <a:pPr>
              <a:lnSpc>
                <a:spcPct val="90000"/>
              </a:lnSpc>
            </a:pPr>
            <a:r>
              <a:rPr lang="en-US" altLang="it-IT" dirty="0"/>
              <a:t>support a virtual layer of containers or VMs</a:t>
            </a:r>
          </a:p>
          <a:p>
            <a:pPr lvl="1">
              <a:lnSpc>
                <a:spcPct val="90000"/>
              </a:lnSpc>
            </a:pPr>
            <a:r>
              <a:rPr lang="en-US" altLang="it-IT"/>
              <a:t>high-availability </a:t>
            </a:r>
            <a:r>
              <a:rPr lang="en-US" altLang="it-IT" dirty="0"/>
              <a:t>guaranteed via orchestration</a:t>
            </a:r>
          </a:p>
          <a:p>
            <a:pPr lvl="1">
              <a:lnSpc>
                <a:spcPct val="90000"/>
              </a:lnSpc>
            </a:pPr>
            <a:r>
              <a:rPr lang="en-US" altLang="it-IT" dirty="0"/>
              <a:t>useful </a:t>
            </a:r>
            <a:r>
              <a:rPr lang="en-US" altLang="it-IT"/>
              <a:t>for resource-slicing</a:t>
            </a:r>
            <a:endParaRPr lang="en-US" altLang="it-IT" dirty="0"/>
          </a:p>
          <a:p>
            <a:pPr lvl="1">
              <a:lnSpc>
                <a:spcPct val="90000"/>
              </a:lnSpc>
            </a:pPr>
            <a:r>
              <a:rPr lang="en-US" altLang="it-IT" dirty="0"/>
              <a:t>complete isolation between different containers or VMs on the same server</a:t>
            </a:r>
          </a:p>
          <a:p>
            <a:pPr lvl="2">
              <a:lnSpc>
                <a:spcPct val="90000"/>
              </a:lnSpc>
            </a:pPr>
            <a:r>
              <a:rPr lang="en-US" altLang="it-IT" dirty="0"/>
              <a:t>possibility to </a:t>
            </a:r>
            <a:r>
              <a:rPr lang="en-US" altLang="it-IT"/>
              <a:t>assign</a:t>
            </a:r>
            <a:r>
              <a:rPr lang="en-US" altLang="it-IT" dirty="0"/>
              <a:t> containers or VMs to different tenants</a:t>
            </a:r>
          </a:p>
        </p:txBody>
      </p:sp>
    </p:spTree>
    <p:extLst>
      <p:ext uri="{BB962C8B-B14F-4D97-AF65-F5344CB8AC3E}">
        <p14:creationId xmlns:p14="http://schemas.microsoft.com/office/powerpoint/2010/main" val="83378946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56C31-3312-5C45-6155-AB388E7BB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orchestration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FACCEF-2B17-DE34-C0E2-E0105F85D9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3"/>
            <a:ext cx="10972800" cy="4800597"/>
          </a:xfrm>
        </p:spPr>
        <p:txBody>
          <a:bodyPr/>
          <a:lstStyle/>
          <a:p>
            <a:r>
              <a:rPr lang="it-IT"/>
              <a:t>an orchestrator </a:t>
            </a:r>
            <a:r>
              <a:rPr lang="it-IT" err="1"/>
              <a:t>is</a:t>
            </a:r>
            <a:r>
              <a:rPr lang="it-IT"/>
              <a:t> a </a:t>
            </a:r>
            <a:r>
              <a:rPr lang="en-IT" dirty="0"/>
              <a:t>software that manages the lifecycle of containers/VMs</a:t>
            </a:r>
          </a:p>
          <a:p>
            <a:pPr lvl="1"/>
            <a:r>
              <a:rPr lang="en-IT" dirty="0"/>
              <a:t>creates, moves, and destroys containers</a:t>
            </a:r>
            <a:r>
              <a:rPr lang="it-IT"/>
              <a:t>/</a:t>
            </a:r>
            <a:r>
              <a:rPr lang="it-IT" err="1"/>
              <a:t>VMs</a:t>
            </a:r>
            <a:endParaRPr lang="en-IT" dirty="0"/>
          </a:p>
          <a:p>
            <a:r>
              <a:rPr lang="en-IT" dirty="0"/>
              <a:t>needed for</a:t>
            </a:r>
          </a:p>
          <a:p>
            <a:pPr lvl="1"/>
            <a:r>
              <a:rPr lang="it-IT" err="1"/>
              <a:t>optimal</a:t>
            </a:r>
            <a:r>
              <a:rPr lang="it-IT"/>
              <a:t> </a:t>
            </a:r>
            <a:r>
              <a:rPr lang="en-IT" dirty="0"/>
              <a:t>resource </a:t>
            </a:r>
            <a:r>
              <a:rPr lang="it-IT" err="1"/>
              <a:t>allocation</a:t>
            </a:r>
            <a:r>
              <a:rPr lang="it-IT"/>
              <a:t>, </a:t>
            </a:r>
            <a:r>
              <a:rPr lang="en-IT" dirty="0"/>
              <a:t>handling failures</a:t>
            </a:r>
            <a:r>
              <a:rPr lang="it-IT"/>
              <a:t>, </a:t>
            </a:r>
            <a:r>
              <a:rPr lang="en-IT" dirty="0"/>
              <a:t>management</a:t>
            </a:r>
          </a:p>
          <a:p>
            <a:r>
              <a:rPr lang="en-IT" dirty="0"/>
              <a:t>when moving a container/VM</a:t>
            </a:r>
          </a:p>
          <a:p>
            <a:pPr lvl="1"/>
            <a:r>
              <a:rPr lang="en-IT" dirty="0"/>
              <a:t>possibility to keep network configurations (MAC/IP)</a:t>
            </a:r>
          </a:p>
          <a:p>
            <a:pPr lvl="1"/>
            <a:r>
              <a:rPr lang="en-IT" dirty="0"/>
              <a:t>minimal downtime</a:t>
            </a:r>
          </a:p>
        </p:txBody>
      </p:sp>
    </p:spTree>
    <p:extLst>
      <p:ext uri="{BB962C8B-B14F-4D97-AF65-F5344CB8AC3E}">
        <p14:creationId xmlns:p14="http://schemas.microsoft.com/office/powerpoint/2010/main" val="135032023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DCEA6-C788-303D-4817-680314D60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tenant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292923-79DE-F59C-D054-507A2193D8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T" dirty="0"/>
              <a:t>each tenant wants to </a:t>
            </a:r>
            <a:r>
              <a:rPr lang="it-IT" err="1"/>
              <a:t>independently</a:t>
            </a:r>
            <a:r>
              <a:rPr lang="it-IT"/>
              <a:t> </a:t>
            </a:r>
            <a:r>
              <a:rPr lang="en-IT" dirty="0"/>
              <a:t>manage its own private </a:t>
            </a:r>
            <a:r>
              <a:rPr lang="it-IT"/>
              <a:t>IP </a:t>
            </a:r>
            <a:r>
              <a:rPr lang="en-IT" dirty="0"/>
              <a:t>address space</a:t>
            </a:r>
          </a:p>
          <a:p>
            <a:pPr lvl="1"/>
            <a:r>
              <a:rPr lang="en-IT" dirty="0"/>
              <a:t>containers</a:t>
            </a:r>
            <a:r>
              <a:rPr lang="it-IT"/>
              <a:t>/</a:t>
            </a:r>
            <a:r>
              <a:rPr lang="it-IT" err="1"/>
              <a:t>VMs</a:t>
            </a:r>
            <a:r>
              <a:rPr lang="en-IT" dirty="0"/>
              <a:t> traffic must be segregated between tenants and between the data center traffic</a:t>
            </a:r>
          </a:p>
        </p:txBody>
      </p:sp>
    </p:spTree>
    <p:extLst>
      <p:ext uri="{BB962C8B-B14F-4D97-AF65-F5344CB8AC3E}">
        <p14:creationId xmlns:p14="http://schemas.microsoft.com/office/powerpoint/2010/main" val="239749069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DCEA6-C788-303D-4817-680314D60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err="1"/>
              <a:t>consequence</a:t>
            </a:r>
            <a:r>
              <a:rPr lang="it-IT"/>
              <a:t> of </a:t>
            </a:r>
            <a:r>
              <a:rPr lang="en-IT"/>
              <a:t>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292923-79DE-F59C-D054-507A2193D8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/>
              <a:t>server, </a:t>
            </a:r>
            <a:r>
              <a:rPr lang="it-IT" err="1"/>
              <a:t>orchestration</a:t>
            </a:r>
            <a:r>
              <a:rPr lang="it-IT"/>
              <a:t>, and </a:t>
            </a:r>
            <a:r>
              <a:rPr lang="it-IT" err="1"/>
              <a:t>tenant</a:t>
            </a:r>
            <a:r>
              <a:rPr lang="it-IT"/>
              <a:t> </a:t>
            </a:r>
            <a:r>
              <a:rPr lang="it-IT" err="1"/>
              <a:t>requirements</a:t>
            </a:r>
            <a:r>
              <a:rPr lang="it-IT"/>
              <a:t> </a:t>
            </a:r>
            <a:r>
              <a:rPr lang="it-IT" err="1"/>
              <a:t>have</a:t>
            </a:r>
            <a:r>
              <a:rPr lang="it-IT"/>
              <a:t> a </a:t>
            </a:r>
            <a:r>
              <a:rPr lang="it-IT" err="1"/>
              <a:t>consequence</a:t>
            </a:r>
            <a:endParaRPr lang="it-IT"/>
          </a:p>
          <a:p>
            <a:pPr lvl="1"/>
            <a:r>
              <a:rPr lang="it-IT" err="1"/>
              <a:t>usage</a:t>
            </a:r>
            <a:r>
              <a:rPr lang="it-IT"/>
              <a:t> of </a:t>
            </a:r>
            <a:r>
              <a:rPr lang="it-IT" err="1"/>
              <a:t>tunnels</a:t>
            </a:r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80640526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83C1B-3E99-3E85-0FD1-E56D80D998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tunneling</a:t>
            </a:r>
            <a:r>
              <a:rPr lang="en-IT" dirty="0"/>
              <a:t> </a:t>
            </a:r>
            <a:r>
              <a:rPr lang="it-IT" dirty="0" err="1"/>
              <a:t>protocol</a:t>
            </a:r>
            <a:r>
              <a:rPr lang="it-IT" dirty="0"/>
              <a:t> </a:t>
            </a:r>
            <a:r>
              <a:rPr lang="en-IT" dirty="0"/>
              <a:t>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D623B0-8748-EBF9-4F3A-032FAAC8FA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T"/>
              <a:t>minimal configuration</a:t>
            </a:r>
          </a:p>
          <a:p>
            <a:r>
              <a:rPr lang="en-IT" dirty="0"/>
              <a:t>encapsulate the traffic of each tenant</a:t>
            </a:r>
            <a:endParaRPr lang="it-IT"/>
          </a:p>
          <a:p>
            <a:pPr lvl="1"/>
            <a:r>
              <a:rPr lang="en-IT" dirty="0"/>
              <a:t>an identifier</a:t>
            </a:r>
            <a:r>
              <a:rPr lang="it-IT"/>
              <a:t> of the </a:t>
            </a:r>
            <a:r>
              <a:rPr lang="it-IT" err="1"/>
              <a:t>tenant</a:t>
            </a:r>
            <a:r>
              <a:rPr lang="it-IT"/>
              <a:t> </a:t>
            </a:r>
            <a:r>
              <a:rPr lang="it-IT" err="1"/>
              <a:t>is</a:t>
            </a:r>
            <a:r>
              <a:rPr lang="it-IT"/>
              <a:t> </a:t>
            </a:r>
            <a:r>
              <a:rPr lang="it-IT" err="1"/>
              <a:t>needed</a:t>
            </a:r>
            <a:endParaRPr lang="en-IT"/>
          </a:p>
          <a:p>
            <a:r>
              <a:rPr lang="en-IT" dirty="0"/>
              <a:t>encapsulation in Layer-4 </a:t>
            </a:r>
            <a:endParaRPr lang="it-IT"/>
          </a:p>
          <a:p>
            <a:pPr lvl="1"/>
            <a:r>
              <a:rPr lang="en-IT" dirty="0"/>
              <a:t>to fully exploit </a:t>
            </a:r>
            <a:r>
              <a:rPr lang="it-IT"/>
              <a:t>IP </a:t>
            </a:r>
            <a:r>
              <a:rPr lang="en-IT" dirty="0"/>
              <a:t>Multi-Path</a:t>
            </a:r>
            <a:endParaRPr lang="en-IT"/>
          </a:p>
          <a:p>
            <a:pPr lvl="1"/>
            <a:r>
              <a:rPr lang="it-IT"/>
              <a:t>to </a:t>
            </a:r>
            <a:r>
              <a:rPr lang="en-IT" dirty="0"/>
              <a:t>traverse routers</a:t>
            </a:r>
            <a:endParaRPr lang="en-IT"/>
          </a:p>
          <a:p>
            <a:pPr lvl="2"/>
            <a:r>
              <a:rPr lang="en-IT" dirty="0"/>
              <a:t>data center fabric is Layer-3</a:t>
            </a:r>
            <a:endParaRPr lang="en-IT"/>
          </a:p>
          <a:p>
            <a:pPr lvl="1"/>
            <a:r>
              <a:rPr lang="it-IT"/>
              <a:t>to </a:t>
            </a:r>
            <a:r>
              <a:rPr lang="en-IT" dirty="0"/>
              <a:t>traverse Internet</a:t>
            </a:r>
            <a:endParaRPr lang="en-IT"/>
          </a:p>
          <a:p>
            <a:pPr lvl="2"/>
            <a:r>
              <a:rPr lang="en-IT" dirty="0"/>
              <a:t>different data centers must interconnect via Internet transparently (to create the so called </a:t>
            </a:r>
            <a:r>
              <a:rPr lang="en-IT" i="1"/>
              <a:t>regions</a:t>
            </a:r>
            <a:r>
              <a:rPr lang="en-IT" dirty="0"/>
              <a:t>)</a:t>
            </a:r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73093446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E245A7-4677-1AAE-B257-961208AD59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possible</a:t>
            </a:r>
            <a:r>
              <a:rPr lang="it-IT"/>
              <a:t> </a:t>
            </a:r>
            <a:r>
              <a:rPr lang="it-IT" err="1"/>
              <a:t>choices</a:t>
            </a:r>
            <a:r>
              <a:rPr lang="it-IT"/>
              <a:t> for </a:t>
            </a:r>
            <a:r>
              <a:rPr lang="en-IT" dirty="0"/>
              <a:t>tunneling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BF9AA1-9545-7D80-49E3-28AC9FF86A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T" dirty="0"/>
              <a:t>VLAN</a:t>
            </a:r>
          </a:p>
          <a:p>
            <a:pPr lvl="1"/>
            <a:r>
              <a:rPr lang="en-IT" dirty="0"/>
              <a:t>can be used only in L2, the </a:t>
            </a:r>
            <a:r>
              <a:rPr lang="en-IT"/>
              <a:t>data</a:t>
            </a:r>
            <a:r>
              <a:rPr lang="it-IT"/>
              <a:t> </a:t>
            </a:r>
            <a:r>
              <a:rPr lang="en-IT"/>
              <a:t>center</a:t>
            </a:r>
            <a:r>
              <a:rPr lang="en-IT" dirty="0"/>
              <a:t> is L3</a:t>
            </a:r>
          </a:p>
          <a:p>
            <a:r>
              <a:rPr lang="en-IT" dirty="0"/>
              <a:t>MPLS</a:t>
            </a:r>
          </a:p>
          <a:p>
            <a:pPr lvl="1"/>
            <a:r>
              <a:rPr lang="en-IT" dirty="0"/>
              <a:t>each router must be configured for each new tenant</a:t>
            </a:r>
          </a:p>
          <a:p>
            <a:pPr lvl="1"/>
            <a:r>
              <a:rPr lang="en-IT" dirty="0"/>
              <a:t>traversing Internet requires ISP to configure intermediate routers</a:t>
            </a:r>
          </a:p>
          <a:p>
            <a:r>
              <a:rPr lang="en-IT" dirty="0"/>
              <a:t>VXLAN</a:t>
            </a:r>
          </a:p>
          <a:p>
            <a:pPr lvl="1"/>
            <a:r>
              <a:rPr lang="en-IT" dirty="0"/>
              <a:t>created ad-hoc </a:t>
            </a:r>
            <a:r>
              <a:rPr lang="en-IT" dirty="0">
                <a:sym typeface="Wingdings" pitchFamily="2" charset="2"/>
              </a:rPr>
              <a:t></a:t>
            </a:r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53033641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B8B04C-9D9E-D07D-3983-835CCB3934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VXLAN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0C005B-D9C6-2BF4-D196-9757AB69B5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Virtual </a:t>
            </a:r>
            <a:r>
              <a:rPr lang="en-GB" dirty="0" err="1"/>
              <a:t>eXtensible</a:t>
            </a:r>
            <a:r>
              <a:rPr lang="en-GB" dirty="0"/>
              <a:t> Local Area Network (RFC-7348)</a:t>
            </a:r>
          </a:p>
          <a:p>
            <a:r>
              <a:rPr lang="en-GB" dirty="0"/>
              <a:t>designed to address the need for overlay networks within virtualized data </a:t>
            </a:r>
            <a:r>
              <a:rPr lang="en-GB" dirty="0" err="1"/>
              <a:t>centers</a:t>
            </a:r>
            <a:r>
              <a:rPr lang="en-GB" dirty="0"/>
              <a:t> accommodating multiple tenants</a:t>
            </a:r>
          </a:p>
          <a:p>
            <a:r>
              <a:rPr lang="en-GB"/>
              <a:t>encapsulates</a:t>
            </a:r>
            <a:r>
              <a:rPr lang="en-GB" dirty="0"/>
              <a:t> Layer-2 frames into UDP packets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588821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6E00F21-2EED-F411-6926-86EF252DB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Hyper-scale</a:t>
            </a:r>
            <a:r>
              <a:rPr lang="en-GB" dirty="0"/>
              <a:t> Data </a:t>
            </a:r>
            <a:r>
              <a:rPr lang="en-GB" dirty="0" err="1"/>
              <a:t>Centers</a:t>
            </a:r>
            <a:endParaRPr lang="en-GB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89D0B73E-A645-D839-626B-E013F7AB417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/>
              <a:t>main</a:t>
            </a:r>
            <a:r>
              <a:rPr lang="en-GB" dirty="0"/>
              <a:t> concepts</a:t>
            </a:r>
          </a:p>
        </p:txBody>
      </p:sp>
    </p:spTree>
    <p:extLst>
      <p:ext uri="{BB962C8B-B14F-4D97-AF65-F5344CB8AC3E}">
        <p14:creationId xmlns:p14="http://schemas.microsoft.com/office/powerpoint/2010/main" val="279538185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D679D-5AFA-932F-DD42-C822210C8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VXLAN terminology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6A8E52-8B95-619B-BF05-38E111CB52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VNI: VXLAN Network Identifier</a:t>
            </a:r>
          </a:p>
          <a:p>
            <a:pPr lvl="1"/>
            <a:r>
              <a:rPr lang="en-GB" dirty="0"/>
              <a:t>identifier of a specific VXLAN tunnel</a:t>
            </a:r>
          </a:p>
          <a:p>
            <a:pPr lvl="1"/>
            <a:r>
              <a:rPr lang="en-GB" dirty="0"/>
              <a:t>similar to the VLAN ID</a:t>
            </a:r>
          </a:p>
          <a:p>
            <a:pPr lvl="1"/>
            <a:r>
              <a:rPr lang="en-GB"/>
              <a:t>24 bit </a:t>
            </a:r>
            <a:r>
              <a:rPr lang="en-GB" dirty="0"/>
              <a:t>address space, more than 16M possible VNIs</a:t>
            </a:r>
          </a:p>
          <a:p>
            <a:r>
              <a:rPr lang="en-GB" dirty="0"/>
              <a:t>VTEP: VXLAN Tunnel End Point</a:t>
            </a:r>
          </a:p>
          <a:p>
            <a:pPr lvl="1"/>
            <a:r>
              <a:rPr lang="en-GB" dirty="0"/>
              <a:t>device</a:t>
            </a:r>
            <a:r>
              <a:rPr lang="en-GB"/>
              <a:t> (physical or virtual)</a:t>
            </a:r>
            <a:r>
              <a:rPr lang="en-GB" dirty="0"/>
              <a:t> that encapsulates and decapsulates VXLAN packets</a:t>
            </a:r>
          </a:p>
        </p:txBody>
      </p:sp>
    </p:spTree>
    <p:extLst>
      <p:ext uri="{BB962C8B-B14F-4D97-AF65-F5344CB8AC3E}">
        <p14:creationId xmlns:p14="http://schemas.microsoft.com/office/powerpoint/2010/main" val="284047163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769966-B2A9-8BBB-726F-1C15E73C1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VXLAN encapsulation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3A7BA4-77C9-36A9-B4CF-0338724934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overhead of </a:t>
            </a:r>
            <a:r>
              <a:rPr lang="en-GB"/>
              <a:t>50 bytes</a:t>
            </a:r>
            <a:endParaRPr lang="en-GB" dirty="0"/>
          </a:p>
          <a:p>
            <a:r>
              <a:rPr lang="en-GB" dirty="0"/>
              <a:t>random Source Port to fully exploit Multi-Path</a:t>
            </a:r>
          </a:p>
        </p:txBody>
      </p:sp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2B56512A-B0EA-6D21-3377-29452472D0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00400" y="3111500"/>
            <a:ext cx="5791200" cy="306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5138629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EAA881-5937-8DE2-AE9B-6297B1D60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MAC-to-VTEP Table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477C0-0DFE-0FCA-128C-C0A257075F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hosted in each VTEP</a:t>
            </a:r>
          </a:p>
          <a:p>
            <a:r>
              <a:rPr lang="en-GB" dirty="0"/>
              <a:t>similar to the switch forwarding table</a:t>
            </a:r>
          </a:p>
          <a:p>
            <a:r>
              <a:rPr lang="en-GB"/>
              <a:t>for each VNI the VTEP </a:t>
            </a:r>
            <a:r>
              <a:rPr lang="en-GB" dirty="0"/>
              <a:t>keeps </a:t>
            </a:r>
            <a:r>
              <a:rPr lang="en-GB"/>
              <a:t>a table of pairs </a:t>
            </a:r>
            <a:r>
              <a:rPr lang="en-GB">
                <a:latin typeface="Consolas" panose="020B0609020204030204" pitchFamily="49" charset="0"/>
              </a:rPr>
              <a:t>&lt;</a:t>
            </a:r>
            <a:r>
              <a:rPr lang="en-GB" i="1" err="1">
                <a:latin typeface="Consolas" panose="020B0609020204030204" pitchFamily="49" charset="0"/>
              </a:rPr>
              <a:t>mac</a:t>
            </a:r>
            <a:r>
              <a:rPr lang="en-GB" err="1">
                <a:latin typeface="Consolas" panose="020B0609020204030204" pitchFamily="49" charset="0"/>
              </a:rPr>
              <a:t>,</a:t>
            </a:r>
            <a:r>
              <a:rPr lang="en-GB" i="1" err="1">
                <a:latin typeface="Consolas" panose="020B0609020204030204" pitchFamily="49" charset="0"/>
              </a:rPr>
              <a:t>ip</a:t>
            </a:r>
            <a:r>
              <a:rPr lang="en-GB">
                <a:latin typeface="Consolas" panose="020B0609020204030204" pitchFamily="49" charset="0"/>
              </a:rPr>
              <a:t>&gt;</a:t>
            </a:r>
            <a:r>
              <a:rPr lang="en-GB"/>
              <a:t>, that associates </a:t>
            </a:r>
            <a:r>
              <a:rPr lang="en-GB" dirty="0"/>
              <a:t>MAC Addresses and destination VTEP IPs</a:t>
            </a:r>
          </a:p>
          <a:p>
            <a:r>
              <a:rPr lang="en-GB"/>
              <a:t>each physical (or VLAN) L2 interface of </a:t>
            </a:r>
            <a:r>
              <a:rPr lang="en-GB" dirty="0"/>
              <a:t>a </a:t>
            </a:r>
            <a:r>
              <a:rPr lang="en-GB"/>
              <a:t>VTEP is assigned to </a:t>
            </a:r>
            <a:r>
              <a:rPr lang="en-GB" dirty="0"/>
              <a:t>a VNI </a:t>
            </a:r>
            <a:endParaRPr lang="en-GB"/>
          </a:p>
          <a:p>
            <a:pPr lvl="1"/>
            <a:r>
              <a:rPr lang="en-GB" dirty="0"/>
              <a:t>the </a:t>
            </a:r>
            <a:r>
              <a:rPr lang="en-GB"/>
              <a:t>MAC addresses learned on such interfaces are </a:t>
            </a:r>
            <a:r>
              <a:rPr lang="en-GB" i="1"/>
              <a:t>local,</a:t>
            </a:r>
            <a:r>
              <a:rPr lang="en-GB" dirty="0"/>
              <a:t> and the </a:t>
            </a:r>
            <a:r>
              <a:rPr lang="en-GB"/>
              <a:t>IPs of their pairs is replaced by </a:t>
            </a:r>
            <a:r>
              <a:rPr lang="en-GB" dirty="0"/>
              <a:t>the </a:t>
            </a:r>
            <a:r>
              <a:rPr lang="en-GB"/>
              <a:t>word </a:t>
            </a:r>
            <a:r>
              <a:rPr lang="en-GB" i="1"/>
              <a:t>local</a:t>
            </a:r>
            <a:r>
              <a:rPr lang="en-GB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0973024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EAA881-5937-8DE2-AE9B-6297B1D60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MAC-to-VTEP Table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477C0-0DFE-0FCA-128C-C0A257075F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/>
              <a:t>when a VTEP receives a frame destinated to a MAC Address </a:t>
            </a:r>
            <a:r>
              <a:rPr lang="en-GB" i="1">
                <a:latin typeface="Consolas" panose="020B0609020204030204" pitchFamily="49" charset="0"/>
              </a:rPr>
              <a:t>m</a:t>
            </a:r>
            <a:r>
              <a:rPr lang="en-GB"/>
              <a:t> from a local interface belonging to a certain VNI, it checks for the existence (in the VNI) of a pair </a:t>
            </a:r>
            <a:r>
              <a:rPr lang="en-GB">
                <a:latin typeface="Consolas" panose="020B0609020204030204" pitchFamily="49" charset="0"/>
              </a:rPr>
              <a:t>&lt;</a:t>
            </a:r>
            <a:r>
              <a:rPr lang="en-GB" i="1" err="1">
                <a:latin typeface="Consolas" panose="020B0609020204030204" pitchFamily="49" charset="0"/>
              </a:rPr>
              <a:t>m</a:t>
            </a:r>
            <a:r>
              <a:rPr lang="en-GB" err="1">
                <a:latin typeface="Consolas" panose="020B0609020204030204" pitchFamily="49" charset="0"/>
              </a:rPr>
              <a:t>,</a:t>
            </a:r>
            <a:r>
              <a:rPr lang="en-GB" i="1" err="1">
                <a:latin typeface="Consolas" panose="020B0609020204030204" pitchFamily="49" charset="0"/>
              </a:rPr>
              <a:t>i</a:t>
            </a:r>
            <a:r>
              <a:rPr lang="en-GB">
                <a:latin typeface="Consolas" panose="020B0609020204030204" pitchFamily="49" charset="0"/>
              </a:rPr>
              <a:t>&gt;</a:t>
            </a:r>
            <a:r>
              <a:rPr lang="en-GB"/>
              <a:t> containing </a:t>
            </a:r>
            <a:r>
              <a:rPr lang="en-GB" i="1">
                <a:latin typeface="Consolas" panose="020B0609020204030204" pitchFamily="49" charset="0"/>
              </a:rPr>
              <a:t>m</a:t>
            </a:r>
          </a:p>
          <a:p>
            <a:pPr lvl="1"/>
            <a:r>
              <a:rPr lang="en-GB"/>
              <a:t>if the pair exists, the VTEP encapsulates the frame, and sends the resulting packet to the destination VTEP IP </a:t>
            </a:r>
            <a:r>
              <a:rPr lang="en-GB" i="1" err="1">
                <a:latin typeface="Consolas" panose="020B0609020204030204" pitchFamily="49" charset="0"/>
              </a:rPr>
              <a:t>i</a:t>
            </a:r>
            <a:endParaRPr lang="en-GB" i="1">
              <a:latin typeface="Consolas" panose="020B0609020204030204" pitchFamily="49" charset="0"/>
            </a:endParaRPr>
          </a:p>
          <a:p>
            <a:pPr lvl="1"/>
            <a:r>
              <a:rPr lang="en-GB"/>
              <a:t>if not, the frame is sent to all the other VTEPs (encapsulated) and to all the local ports of that VNI </a:t>
            </a:r>
          </a:p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560880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EAA881-5937-8DE2-AE9B-6297B1D60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VXLAN transport</a:t>
            </a:r>
          </a:p>
        </p:txBody>
      </p:sp>
      <p:cxnSp>
        <p:nvCxnSpPr>
          <p:cNvPr id="8" name="AutoShape 40">
            <a:extLst>
              <a:ext uri="{FF2B5EF4-FFF2-40B4-BE49-F238E27FC236}">
                <a16:creationId xmlns:a16="http://schemas.microsoft.com/office/drawing/2014/main" id="{360DFA95-73D9-4F45-BC9D-E3B9313F8C5C}"/>
              </a:ext>
            </a:extLst>
          </p:cNvPr>
          <p:cNvCxnSpPr>
            <a:cxnSpLocks noChangeShapeType="1"/>
            <a:stCxn id="66" idx="2"/>
            <a:endCxn id="16" idx="4"/>
          </p:cNvCxnSpPr>
          <p:nvPr/>
        </p:nvCxnSpPr>
        <p:spPr bwMode="auto">
          <a:xfrm flipH="1" flipV="1">
            <a:off x="3779878" y="3043993"/>
            <a:ext cx="4443336" cy="16709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AutoShape 40">
            <a:extLst>
              <a:ext uri="{FF2B5EF4-FFF2-40B4-BE49-F238E27FC236}">
                <a16:creationId xmlns:a16="http://schemas.microsoft.com/office/drawing/2014/main" id="{E7A78272-B154-145C-B2C7-E47ABE9C6974}"/>
              </a:ext>
            </a:extLst>
          </p:cNvPr>
          <p:cNvCxnSpPr>
            <a:cxnSpLocks noChangeShapeType="1"/>
            <a:stCxn id="16" idx="2"/>
            <a:endCxn id="102" idx="3"/>
          </p:cNvCxnSpPr>
          <p:nvPr/>
        </p:nvCxnSpPr>
        <p:spPr bwMode="auto">
          <a:xfrm flipH="1">
            <a:off x="1113212" y="3043993"/>
            <a:ext cx="1857264" cy="8354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AutoShape 40">
            <a:extLst>
              <a:ext uri="{FF2B5EF4-FFF2-40B4-BE49-F238E27FC236}">
                <a16:creationId xmlns:a16="http://schemas.microsoft.com/office/drawing/2014/main" id="{1C288CE7-CF14-CCA9-BACA-312AB9D855C2}"/>
              </a:ext>
            </a:extLst>
          </p:cNvPr>
          <p:cNvCxnSpPr>
            <a:cxnSpLocks noChangeShapeType="1"/>
            <a:stCxn id="105" idx="1"/>
            <a:endCxn id="66" idx="4"/>
          </p:cNvCxnSpPr>
          <p:nvPr/>
        </p:nvCxnSpPr>
        <p:spPr bwMode="auto">
          <a:xfrm flipH="1">
            <a:off x="9032616" y="3052347"/>
            <a:ext cx="2132649" cy="835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6128CB9-D7CE-4FBB-E4B6-34F2F4B7A348}"/>
              </a:ext>
            </a:extLst>
          </p:cNvPr>
          <p:cNvCxnSpPr>
            <a:cxnSpLocks/>
            <a:stCxn id="18" idx="0"/>
            <a:endCxn id="16" idx="3"/>
          </p:cNvCxnSpPr>
          <p:nvPr/>
        </p:nvCxnSpPr>
        <p:spPr>
          <a:xfrm flipH="1" flipV="1">
            <a:off x="3375177" y="3275518"/>
            <a:ext cx="5039" cy="121880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86224472-FF40-1154-9649-FCEBDD594269}"/>
              </a:ext>
            </a:extLst>
          </p:cNvPr>
          <p:cNvSpPr txBox="1"/>
          <p:nvPr/>
        </p:nvSpPr>
        <p:spPr>
          <a:xfrm>
            <a:off x="2974092" y="4494321"/>
            <a:ext cx="812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/>
              <a:t>VTEP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ECEE641-CD11-0768-A963-D70CEEA6722A}"/>
              </a:ext>
            </a:extLst>
          </p:cNvPr>
          <p:cNvCxnSpPr>
            <a:cxnSpLocks/>
            <a:stCxn id="27" idx="0"/>
            <a:endCxn id="66" idx="3"/>
          </p:cNvCxnSpPr>
          <p:nvPr/>
        </p:nvCxnSpPr>
        <p:spPr>
          <a:xfrm flipH="1" flipV="1">
            <a:off x="8627915" y="3292227"/>
            <a:ext cx="1423" cy="119790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8B42CA07-7182-CF97-983B-4ECE36F9B286}"/>
              </a:ext>
            </a:extLst>
          </p:cNvPr>
          <p:cNvSpPr txBox="1"/>
          <p:nvPr/>
        </p:nvSpPr>
        <p:spPr>
          <a:xfrm>
            <a:off x="8223214" y="4490132"/>
            <a:ext cx="812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/>
              <a:t>VTEP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1D9261D-1873-B56F-290F-FC7AE329F6DE}"/>
              </a:ext>
            </a:extLst>
          </p:cNvPr>
          <p:cNvCxnSpPr>
            <a:cxnSpLocks/>
            <a:stCxn id="29" idx="0"/>
            <a:endCxn id="102" idx="2"/>
          </p:cNvCxnSpPr>
          <p:nvPr/>
        </p:nvCxnSpPr>
        <p:spPr>
          <a:xfrm flipV="1">
            <a:off x="821351" y="3315710"/>
            <a:ext cx="535" cy="118472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EF6827FC-CFBF-FE94-0521-0BCC3F68FAED}"/>
              </a:ext>
            </a:extLst>
          </p:cNvPr>
          <p:cNvSpPr txBox="1"/>
          <p:nvPr/>
        </p:nvSpPr>
        <p:spPr>
          <a:xfrm>
            <a:off x="249851" y="4500432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/>
              <a:t>Host 1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051B0AE-2A3C-681F-0AB0-BA8CDF900A05}"/>
              </a:ext>
            </a:extLst>
          </p:cNvPr>
          <p:cNvCxnSpPr>
            <a:cxnSpLocks/>
            <a:stCxn id="34" idx="0"/>
            <a:endCxn id="105" idx="2"/>
          </p:cNvCxnSpPr>
          <p:nvPr/>
        </p:nvCxnSpPr>
        <p:spPr>
          <a:xfrm flipV="1">
            <a:off x="11456591" y="3315710"/>
            <a:ext cx="1" cy="116818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48997937-70D2-398C-0B3B-B0E3DA69B769}"/>
              </a:ext>
            </a:extLst>
          </p:cNvPr>
          <p:cNvSpPr txBox="1"/>
          <p:nvPr/>
        </p:nvSpPr>
        <p:spPr>
          <a:xfrm>
            <a:off x="10885091" y="4483897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/>
              <a:t>Host 2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978C28D-D054-B7B0-533F-4E4572CB4A12}"/>
              </a:ext>
            </a:extLst>
          </p:cNvPr>
          <p:cNvSpPr txBox="1"/>
          <p:nvPr/>
        </p:nvSpPr>
        <p:spPr>
          <a:xfrm>
            <a:off x="5181604" y="2607451"/>
            <a:ext cx="1828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/>
              <a:t>193.204.0.0/15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74E9BD4-A8CC-024B-C5CF-61CA18966DEE}"/>
              </a:ext>
            </a:extLst>
          </p:cNvPr>
          <p:cNvSpPr txBox="1"/>
          <p:nvPr/>
        </p:nvSpPr>
        <p:spPr>
          <a:xfrm>
            <a:off x="1444065" y="3056195"/>
            <a:ext cx="1361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/>
              <a:t>10.0.0.0/24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AF7B281-8C51-7D08-BF35-583415167D16}"/>
              </a:ext>
            </a:extLst>
          </p:cNvPr>
          <p:cNvSpPr txBox="1"/>
          <p:nvPr/>
        </p:nvSpPr>
        <p:spPr>
          <a:xfrm>
            <a:off x="9384692" y="3056195"/>
            <a:ext cx="1361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/>
              <a:t>10.0.0.0/24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4F2C6DE-9C7F-888C-7A90-034E7C701C96}"/>
              </a:ext>
            </a:extLst>
          </p:cNvPr>
          <p:cNvSpPr txBox="1"/>
          <p:nvPr/>
        </p:nvSpPr>
        <p:spPr>
          <a:xfrm>
            <a:off x="1031362" y="2046480"/>
            <a:ext cx="574463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/>
              <a:t>.1</a:t>
            </a:r>
          </a:p>
          <a:p>
            <a:r>
              <a:rPr lang="it-IT"/>
              <a:t>0:A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97A8810-E67D-C104-153E-1D96F169499E}"/>
              </a:ext>
            </a:extLst>
          </p:cNvPr>
          <p:cNvSpPr txBox="1"/>
          <p:nvPr/>
        </p:nvSpPr>
        <p:spPr>
          <a:xfrm>
            <a:off x="10695380" y="2072055"/>
            <a:ext cx="528385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/>
              <a:t>.2</a:t>
            </a:r>
          </a:p>
          <a:p>
            <a:r>
              <a:rPr lang="it-IT"/>
              <a:t>0:B</a:t>
            </a:r>
          </a:p>
        </p:txBody>
      </p:sp>
      <p:sp>
        <p:nvSpPr>
          <p:cNvPr id="48" name="Left-right Arrow 47">
            <a:extLst>
              <a:ext uri="{FF2B5EF4-FFF2-40B4-BE49-F238E27FC236}">
                <a16:creationId xmlns:a16="http://schemas.microsoft.com/office/drawing/2014/main" id="{D1AED138-0D07-D7A2-7DD4-E421F88FEC1A}"/>
              </a:ext>
            </a:extLst>
          </p:cNvPr>
          <p:cNvSpPr/>
          <p:nvPr/>
        </p:nvSpPr>
        <p:spPr>
          <a:xfrm>
            <a:off x="821350" y="5068591"/>
            <a:ext cx="2594489" cy="762000"/>
          </a:xfrm>
          <a:prstGeom prst="left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IT"/>
              <a:t>L2 Packets</a:t>
            </a:r>
          </a:p>
        </p:txBody>
      </p:sp>
      <p:sp>
        <p:nvSpPr>
          <p:cNvPr id="49" name="Left-right Arrow 48">
            <a:extLst>
              <a:ext uri="{FF2B5EF4-FFF2-40B4-BE49-F238E27FC236}">
                <a16:creationId xmlns:a16="http://schemas.microsoft.com/office/drawing/2014/main" id="{D9AD722E-B602-5E13-FB7B-0088636FF6E0}"/>
              </a:ext>
            </a:extLst>
          </p:cNvPr>
          <p:cNvSpPr/>
          <p:nvPr/>
        </p:nvSpPr>
        <p:spPr>
          <a:xfrm>
            <a:off x="3415837" y="5068591"/>
            <a:ext cx="5199363" cy="762000"/>
          </a:xfrm>
          <a:prstGeom prst="left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IT"/>
              <a:t>VXLAN Packets, VNI 100</a:t>
            </a:r>
          </a:p>
        </p:txBody>
      </p:sp>
      <p:sp>
        <p:nvSpPr>
          <p:cNvPr id="50" name="Left-right Arrow 49">
            <a:extLst>
              <a:ext uri="{FF2B5EF4-FFF2-40B4-BE49-F238E27FC236}">
                <a16:creationId xmlns:a16="http://schemas.microsoft.com/office/drawing/2014/main" id="{7027DB9B-6F87-1B51-103E-3E7B79457D7E}"/>
              </a:ext>
            </a:extLst>
          </p:cNvPr>
          <p:cNvSpPr/>
          <p:nvPr/>
        </p:nvSpPr>
        <p:spPr>
          <a:xfrm>
            <a:off x="8615200" y="5068591"/>
            <a:ext cx="2775925" cy="762000"/>
          </a:xfrm>
          <a:prstGeom prst="left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IT"/>
              <a:t>L2 Packets</a:t>
            </a:r>
          </a:p>
        </p:txBody>
      </p:sp>
      <p:sp>
        <p:nvSpPr>
          <p:cNvPr id="52" name="Freeform 51">
            <a:extLst>
              <a:ext uri="{FF2B5EF4-FFF2-40B4-BE49-F238E27FC236}">
                <a16:creationId xmlns:a16="http://schemas.microsoft.com/office/drawing/2014/main" id="{1A31841B-21D5-5358-0E74-FEBE8B86A8D3}"/>
              </a:ext>
            </a:extLst>
          </p:cNvPr>
          <p:cNvSpPr/>
          <p:nvPr/>
        </p:nvSpPr>
        <p:spPr>
          <a:xfrm>
            <a:off x="1113211" y="1338295"/>
            <a:ext cx="10052054" cy="1714020"/>
          </a:xfrm>
          <a:custGeom>
            <a:avLst/>
            <a:gdLst>
              <a:gd name="connsiteX0" fmla="*/ 0 w 10125012"/>
              <a:gd name="connsiteY0" fmla="*/ 1701632 h 1707687"/>
              <a:gd name="connsiteX1" fmla="*/ 5074617 w 10125012"/>
              <a:gd name="connsiteY1" fmla="*/ 0 h 1707687"/>
              <a:gd name="connsiteX2" fmla="*/ 10125012 w 10125012"/>
              <a:gd name="connsiteY2" fmla="*/ 1707687 h 1707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125012" h="1707687">
                <a:moveTo>
                  <a:pt x="0" y="1701632"/>
                </a:moveTo>
                <a:cubicBezTo>
                  <a:pt x="1693557" y="850311"/>
                  <a:pt x="3387115" y="-1009"/>
                  <a:pt x="5074617" y="0"/>
                </a:cubicBezTo>
                <a:cubicBezTo>
                  <a:pt x="6762119" y="1009"/>
                  <a:pt x="9338790" y="1360498"/>
                  <a:pt x="10125012" y="1707687"/>
                </a:cubicBezTo>
              </a:path>
            </a:pathLst>
          </a:custGeom>
          <a:noFill/>
          <a:ln w="3810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ysClr val="windowText" lastClr="000000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B67B4D6-B6B0-0400-6EA9-C8367E5D4606}"/>
              </a:ext>
            </a:extLst>
          </p:cNvPr>
          <p:cNvSpPr txBox="1"/>
          <p:nvPr/>
        </p:nvSpPr>
        <p:spPr>
          <a:xfrm>
            <a:off x="776978" y="746868"/>
            <a:ext cx="2551494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sz="1600">
                <a:latin typeface="Consolas" panose="020B0609020204030204" pitchFamily="49" charset="0"/>
                <a:cs typeface="Consolas" panose="020B0609020204030204" pitchFamily="49" charset="0"/>
              </a:rPr>
              <a:t>0:A  100  </a:t>
            </a:r>
            <a:r>
              <a:rPr lang="it-IT" sz="1600" err="1">
                <a:latin typeface="Consolas" panose="020B0609020204030204" pitchFamily="49" charset="0"/>
                <a:cs typeface="Consolas" panose="020B0609020204030204" pitchFamily="49" charset="0"/>
              </a:rPr>
              <a:t>local</a:t>
            </a:r>
            <a:endParaRPr lang="it-IT" sz="16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it-IT" sz="1600">
                <a:latin typeface="Consolas" panose="020B0609020204030204" pitchFamily="49" charset="0"/>
                <a:cs typeface="Consolas" panose="020B0609020204030204" pitchFamily="49" charset="0"/>
              </a:rPr>
              <a:t>0:B  100  193.204.0.2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9FF2D1D1-10E6-F15D-4844-947615DC8577}"/>
              </a:ext>
            </a:extLst>
          </p:cNvPr>
          <p:cNvCxnSpPr>
            <a:cxnSpLocks/>
            <a:stCxn id="53" idx="2"/>
            <a:endCxn id="16" idx="1"/>
          </p:cNvCxnSpPr>
          <p:nvPr/>
        </p:nvCxnSpPr>
        <p:spPr>
          <a:xfrm>
            <a:off x="2052725" y="1331643"/>
            <a:ext cx="1322452" cy="148082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3A09B8B0-E9D6-6A3B-E20E-EF8E87268DF7}"/>
              </a:ext>
            </a:extLst>
          </p:cNvPr>
          <p:cNvSpPr txBox="1"/>
          <p:nvPr/>
        </p:nvSpPr>
        <p:spPr>
          <a:xfrm>
            <a:off x="8863530" y="746867"/>
            <a:ext cx="2551494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sz="1600">
                <a:latin typeface="Consolas" panose="020B0609020204030204" pitchFamily="49" charset="0"/>
                <a:cs typeface="Consolas" panose="020B0609020204030204" pitchFamily="49" charset="0"/>
              </a:rPr>
              <a:t>0:B  100  </a:t>
            </a:r>
            <a:r>
              <a:rPr lang="it-IT" sz="1600" err="1">
                <a:latin typeface="Consolas" panose="020B0609020204030204" pitchFamily="49" charset="0"/>
                <a:cs typeface="Consolas" panose="020B0609020204030204" pitchFamily="49" charset="0"/>
              </a:rPr>
              <a:t>local</a:t>
            </a:r>
            <a:endParaRPr lang="it-IT" sz="16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it-IT" sz="1600">
                <a:latin typeface="Consolas" panose="020B0609020204030204" pitchFamily="49" charset="0"/>
                <a:cs typeface="Consolas" panose="020B0609020204030204" pitchFamily="49" charset="0"/>
              </a:rPr>
              <a:t>0:A  100  193.204.0.1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8B89B74F-A2F8-B57E-861A-A23320882EA8}"/>
              </a:ext>
            </a:extLst>
          </p:cNvPr>
          <p:cNvCxnSpPr>
            <a:cxnSpLocks/>
            <a:stCxn id="57" idx="2"/>
            <a:endCxn id="66" idx="1"/>
          </p:cNvCxnSpPr>
          <p:nvPr/>
        </p:nvCxnSpPr>
        <p:spPr>
          <a:xfrm flipH="1">
            <a:off x="8627915" y="1331642"/>
            <a:ext cx="1511362" cy="14975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22">
            <a:extLst>
              <a:ext uri="{FF2B5EF4-FFF2-40B4-BE49-F238E27FC236}">
                <a16:creationId xmlns:a16="http://schemas.microsoft.com/office/drawing/2014/main" id="{E5BE3BB5-8222-252A-BAAD-98CD09484418}"/>
              </a:ext>
            </a:extLst>
          </p:cNvPr>
          <p:cNvGrpSpPr/>
          <p:nvPr/>
        </p:nvGrpSpPr>
        <p:grpSpPr>
          <a:xfrm>
            <a:off x="2970476" y="2812467"/>
            <a:ext cx="809402" cy="463051"/>
            <a:chOff x="967835" y="2541918"/>
            <a:chExt cx="1426054" cy="463051"/>
          </a:xfrm>
        </p:grpSpPr>
        <p:grpSp>
          <p:nvGrpSpPr>
            <p:cNvPr id="10" name="Group 93">
              <a:extLst>
                <a:ext uri="{FF2B5EF4-FFF2-40B4-BE49-F238E27FC236}">
                  <a16:creationId xmlns:a16="http://schemas.microsoft.com/office/drawing/2014/main" id="{5585CDC0-18E4-C042-79CA-AD536D97E2F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67835" y="2541918"/>
              <a:ext cx="1426054" cy="463051"/>
              <a:chOff x="3312" y="2160"/>
              <a:chExt cx="960" cy="528"/>
            </a:xfrm>
          </p:grpSpPr>
          <p:grpSp>
            <p:nvGrpSpPr>
              <p:cNvPr id="13" name="Group 94">
                <a:extLst>
                  <a:ext uri="{FF2B5EF4-FFF2-40B4-BE49-F238E27FC236}">
                    <a16:creationId xmlns:a16="http://schemas.microsoft.com/office/drawing/2014/main" id="{0A4518C0-E185-4A61-79AB-527DDB2E66ED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3312" y="2160"/>
                <a:ext cx="960" cy="528"/>
                <a:chOff x="3312" y="2160"/>
                <a:chExt cx="960" cy="528"/>
              </a:xfrm>
            </p:grpSpPr>
            <p:sp>
              <p:nvSpPr>
                <p:cNvPr id="16" name="AutoShape 95">
                  <a:extLst>
                    <a:ext uri="{FF2B5EF4-FFF2-40B4-BE49-F238E27FC236}">
                      <a16:creationId xmlns:a16="http://schemas.microsoft.com/office/drawing/2014/main" id="{2360ED03-7F5F-E0A5-F4FC-D7AD9AFFBE60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3312" y="2160"/>
                  <a:ext cx="960" cy="528"/>
                </a:xfrm>
                <a:prstGeom prst="can">
                  <a:avLst>
                    <a:gd name="adj" fmla="val 50000"/>
                  </a:avLst>
                </a:prstGeom>
                <a:gradFill rotWithShape="0">
                  <a:gsLst>
                    <a:gs pos="0">
                      <a:srgbClr val="002F5E"/>
                    </a:gs>
                    <a:gs pos="50000">
                      <a:srgbClr val="0066CC"/>
                    </a:gs>
                    <a:gs pos="100000">
                      <a:srgbClr val="002F5E"/>
                    </a:gs>
                  </a:gsLst>
                  <a:lin ang="0" scaled="1"/>
                </a:gradFill>
                <a:ln w="9525">
                  <a:solidFill>
                    <a:srgbClr val="819FFF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73025" tIns="36512" rIns="73025" bIns="36512" anchor="ctr"/>
                <a:lstStyle>
                  <a:lvl1pPr>
                    <a:spcBef>
                      <a:spcPct val="20000"/>
                    </a:spcBef>
                    <a:buClr>
                      <a:schemeClr val="tx2"/>
                    </a:buClr>
                    <a:buSzPct val="70000"/>
                    <a:buFont typeface="Wingdings" pitchFamily="2" charset="2"/>
                    <a:buChar char="n"/>
                    <a:defRPr sz="32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1"/>
                    </a:buClr>
                    <a:buSzPct val="70000"/>
                    <a:buFont typeface="Wingdings" pitchFamily="2" charset="2"/>
                    <a:buChar char="n"/>
                    <a:defRPr sz="28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66CC00"/>
                    </a:buClr>
                    <a:buSzPct val="7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SzPct val="70000"/>
                    <a:buFont typeface="Wingdings" pitchFamily="2" charset="2"/>
                    <a:buChar char="l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it-IT" altLang="it-IT" sz="1800">
                    <a:latin typeface="Arial" panose="020B0604020202020204" pitchFamily="34" charset="0"/>
                  </a:endParaRPr>
                </a:p>
              </p:txBody>
            </p:sp>
            <p:grpSp>
              <p:nvGrpSpPr>
                <p:cNvPr id="19" name="Group 96">
                  <a:extLst>
                    <a:ext uri="{FF2B5EF4-FFF2-40B4-BE49-F238E27FC236}">
                      <a16:creationId xmlns:a16="http://schemas.microsoft.com/office/drawing/2014/main" id="{51F9659E-6A11-6258-18EB-1C73E7B15D36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3488" y="2193"/>
                  <a:ext cx="599" cy="207"/>
                  <a:chOff x="422" y="1632"/>
                  <a:chExt cx="829" cy="298"/>
                </a:xfrm>
              </p:grpSpPr>
              <p:grpSp>
                <p:nvGrpSpPr>
                  <p:cNvPr id="20" name="Group 97">
                    <a:extLst>
                      <a:ext uri="{FF2B5EF4-FFF2-40B4-BE49-F238E27FC236}">
                        <a16:creationId xmlns:a16="http://schemas.microsoft.com/office/drawing/2014/main" id="{A3E95AC9-1DA7-CA46-B202-AFEE39C3FF0C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422" y="1632"/>
                    <a:ext cx="822" cy="291"/>
                    <a:chOff x="422" y="1632"/>
                    <a:chExt cx="822" cy="291"/>
                  </a:xfrm>
                </p:grpSpPr>
                <p:sp>
                  <p:nvSpPr>
                    <p:cNvPr id="39" name="Freeform 98">
                      <a:extLst>
                        <a:ext uri="{FF2B5EF4-FFF2-40B4-BE49-F238E27FC236}">
                          <a16:creationId xmlns:a16="http://schemas.microsoft.com/office/drawing/2014/main" id="{C3D689BB-C7D6-9ECB-29F6-FC8ABB1FD81D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51" y="1639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97 h 125"/>
                        <a:gd name="T2" fmla="*/ 87 w 393"/>
                        <a:gd name="T3" fmla="*/ 125 h 125"/>
                        <a:gd name="T4" fmla="*/ 298 w 393"/>
                        <a:gd name="T5" fmla="*/ 42 h 125"/>
                        <a:gd name="T6" fmla="*/ 393 w 393"/>
                        <a:gd name="T7" fmla="*/ 70 h 125"/>
                        <a:gd name="T8" fmla="*/ 342 w 393"/>
                        <a:gd name="T9" fmla="*/ 0 h 125"/>
                        <a:gd name="T10" fmla="*/ 94 w 393"/>
                        <a:gd name="T11" fmla="*/ 0 h 125"/>
                        <a:gd name="T12" fmla="*/ 196 w 393"/>
                        <a:gd name="T13" fmla="*/ 21 h 125"/>
                        <a:gd name="T14" fmla="*/ 0 w 393"/>
                        <a:gd name="T15" fmla="*/ 97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97"/>
                          </a:moveTo>
                          <a:lnTo>
                            <a:pt x="87" y="125"/>
                          </a:lnTo>
                          <a:lnTo>
                            <a:pt x="298" y="42"/>
                          </a:lnTo>
                          <a:lnTo>
                            <a:pt x="393" y="70"/>
                          </a:lnTo>
                          <a:lnTo>
                            <a:pt x="342" y="0"/>
                          </a:lnTo>
                          <a:lnTo>
                            <a:pt x="94" y="0"/>
                          </a:lnTo>
                          <a:lnTo>
                            <a:pt x="196" y="21"/>
                          </a:lnTo>
                          <a:lnTo>
                            <a:pt x="0" y="9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0" name="Freeform 99">
                      <a:extLst>
                        <a:ext uri="{FF2B5EF4-FFF2-40B4-BE49-F238E27FC236}">
                          <a16:creationId xmlns:a16="http://schemas.microsoft.com/office/drawing/2014/main" id="{ECCFDBA2-A0E5-3877-17AF-42A32EE28775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51" y="1639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97 h 125"/>
                        <a:gd name="T2" fmla="*/ 87 w 393"/>
                        <a:gd name="T3" fmla="*/ 125 h 125"/>
                        <a:gd name="T4" fmla="*/ 298 w 393"/>
                        <a:gd name="T5" fmla="*/ 42 h 125"/>
                        <a:gd name="T6" fmla="*/ 393 w 393"/>
                        <a:gd name="T7" fmla="*/ 70 h 125"/>
                        <a:gd name="T8" fmla="*/ 342 w 393"/>
                        <a:gd name="T9" fmla="*/ 0 h 125"/>
                        <a:gd name="T10" fmla="*/ 94 w 393"/>
                        <a:gd name="T11" fmla="*/ 0 h 125"/>
                        <a:gd name="T12" fmla="*/ 196 w 393"/>
                        <a:gd name="T13" fmla="*/ 21 h 125"/>
                        <a:gd name="T14" fmla="*/ 0 w 393"/>
                        <a:gd name="T15" fmla="*/ 97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97"/>
                          </a:moveTo>
                          <a:lnTo>
                            <a:pt x="87" y="125"/>
                          </a:lnTo>
                          <a:lnTo>
                            <a:pt x="298" y="42"/>
                          </a:lnTo>
                          <a:lnTo>
                            <a:pt x="393" y="70"/>
                          </a:lnTo>
                          <a:lnTo>
                            <a:pt x="342" y="0"/>
                          </a:lnTo>
                          <a:lnTo>
                            <a:pt x="94" y="0"/>
                          </a:lnTo>
                          <a:lnTo>
                            <a:pt x="196" y="21"/>
                          </a:lnTo>
                          <a:lnTo>
                            <a:pt x="0" y="9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1" name="Freeform 100">
                      <a:extLst>
                        <a:ext uri="{FF2B5EF4-FFF2-40B4-BE49-F238E27FC236}">
                          <a16:creationId xmlns:a16="http://schemas.microsoft.com/office/drawing/2014/main" id="{DC7EF45C-32CF-B6B6-3C89-DCA35497E1D9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22" y="1785"/>
                      <a:ext cx="393" cy="132"/>
                    </a:xfrm>
                    <a:custGeom>
                      <a:avLst/>
                      <a:gdLst>
                        <a:gd name="T0" fmla="*/ 393 w 393"/>
                        <a:gd name="T1" fmla="*/ 28 h 132"/>
                        <a:gd name="T2" fmla="*/ 305 w 393"/>
                        <a:gd name="T3" fmla="*/ 0 h 132"/>
                        <a:gd name="T4" fmla="*/ 102 w 393"/>
                        <a:gd name="T5" fmla="*/ 83 h 132"/>
                        <a:gd name="T6" fmla="*/ 0 w 393"/>
                        <a:gd name="T7" fmla="*/ 55 h 132"/>
                        <a:gd name="T8" fmla="*/ 51 w 393"/>
                        <a:gd name="T9" fmla="*/ 132 h 132"/>
                        <a:gd name="T10" fmla="*/ 305 w 393"/>
                        <a:gd name="T11" fmla="*/ 132 h 132"/>
                        <a:gd name="T12" fmla="*/ 196 w 393"/>
                        <a:gd name="T13" fmla="*/ 104 h 132"/>
                        <a:gd name="T14" fmla="*/ 393 w 393"/>
                        <a:gd name="T15" fmla="*/ 28 h 132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32">
                          <a:moveTo>
                            <a:pt x="393" y="28"/>
                          </a:moveTo>
                          <a:lnTo>
                            <a:pt x="305" y="0"/>
                          </a:lnTo>
                          <a:lnTo>
                            <a:pt x="102" y="83"/>
                          </a:lnTo>
                          <a:lnTo>
                            <a:pt x="0" y="55"/>
                          </a:lnTo>
                          <a:lnTo>
                            <a:pt x="51" y="132"/>
                          </a:lnTo>
                          <a:lnTo>
                            <a:pt x="305" y="132"/>
                          </a:lnTo>
                          <a:lnTo>
                            <a:pt x="196" y="104"/>
                          </a:lnTo>
                          <a:lnTo>
                            <a:pt x="393" y="2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2" name="Freeform 101">
                      <a:extLst>
                        <a:ext uri="{FF2B5EF4-FFF2-40B4-BE49-F238E27FC236}">
                          <a16:creationId xmlns:a16="http://schemas.microsoft.com/office/drawing/2014/main" id="{68FFF5AD-995B-154D-1FA0-12F4C211312F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22" y="1785"/>
                      <a:ext cx="393" cy="132"/>
                    </a:xfrm>
                    <a:custGeom>
                      <a:avLst/>
                      <a:gdLst>
                        <a:gd name="T0" fmla="*/ 393 w 393"/>
                        <a:gd name="T1" fmla="*/ 28 h 132"/>
                        <a:gd name="T2" fmla="*/ 305 w 393"/>
                        <a:gd name="T3" fmla="*/ 0 h 132"/>
                        <a:gd name="T4" fmla="*/ 102 w 393"/>
                        <a:gd name="T5" fmla="*/ 83 h 132"/>
                        <a:gd name="T6" fmla="*/ 0 w 393"/>
                        <a:gd name="T7" fmla="*/ 55 h 132"/>
                        <a:gd name="T8" fmla="*/ 51 w 393"/>
                        <a:gd name="T9" fmla="*/ 132 h 132"/>
                        <a:gd name="T10" fmla="*/ 305 w 393"/>
                        <a:gd name="T11" fmla="*/ 132 h 132"/>
                        <a:gd name="T12" fmla="*/ 196 w 393"/>
                        <a:gd name="T13" fmla="*/ 104 h 132"/>
                        <a:gd name="T14" fmla="*/ 393 w 393"/>
                        <a:gd name="T15" fmla="*/ 28 h 132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32">
                          <a:moveTo>
                            <a:pt x="393" y="28"/>
                          </a:moveTo>
                          <a:lnTo>
                            <a:pt x="305" y="0"/>
                          </a:lnTo>
                          <a:lnTo>
                            <a:pt x="102" y="83"/>
                          </a:lnTo>
                          <a:lnTo>
                            <a:pt x="0" y="55"/>
                          </a:lnTo>
                          <a:lnTo>
                            <a:pt x="51" y="132"/>
                          </a:lnTo>
                          <a:lnTo>
                            <a:pt x="305" y="132"/>
                          </a:lnTo>
                          <a:lnTo>
                            <a:pt x="196" y="104"/>
                          </a:lnTo>
                          <a:lnTo>
                            <a:pt x="393" y="2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3" name="Freeform 102">
                      <a:extLst>
                        <a:ext uri="{FF2B5EF4-FFF2-40B4-BE49-F238E27FC236}">
                          <a16:creationId xmlns:a16="http://schemas.microsoft.com/office/drawing/2014/main" id="{C0B7EE59-3919-15D5-3320-7AF43291DF11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44" y="1632"/>
                      <a:ext cx="392" cy="125"/>
                    </a:xfrm>
                    <a:custGeom>
                      <a:avLst/>
                      <a:gdLst>
                        <a:gd name="T0" fmla="*/ 0 w 392"/>
                        <a:gd name="T1" fmla="*/ 28 h 125"/>
                        <a:gd name="T2" fmla="*/ 87 w 392"/>
                        <a:gd name="T3" fmla="*/ 0 h 125"/>
                        <a:gd name="T4" fmla="*/ 298 w 392"/>
                        <a:gd name="T5" fmla="*/ 77 h 125"/>
                        <a:gd name="T6" fmla="*/ 392 w 392"/>
                        <a:gd name="T7" fmla="*/ 56 h 125"/>
                        <a:gd name="T8" fmla="*/ 341 w 392"/>
                        <a:gd name="T9" fmla="*/ 125 h 125"/>
                        <a:gd name="T10" fmla="*/ 94 w 392"/>
                        <a:gd name="T11" fmla="*/ 125 h 125"/>
                        <a:gd name="T12" fmla="*/ 196 w 392"/>
                        <a:gd name="T13" fmla="*/ 104 h 125"/>
                        <a:gd name="T14" fmla="*/ 0 w 392"/>
                        <a:gd name="T15" fmla="*/ 28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2" h="125">
                          <a:moveTo>
                            <a:pt x="0" y="28"/>
                          </a:moveTo>
                          <a:lnTo>
                            <a:pt x="87" y="0"/>
                          </a:lnTo>
                          <a:lnTo>
                            <a:pt x="298" y="77"/>
                          </a:lnTo>
                          <a:lnTo>
                            <a:pt x="392" y="56"/>
                          </a:lnTo>
                          <a:lnTo>
                            <a:pt x="341" y="125"/>
                          </a:lnTo>
                          <a:lnTo>
                            <a:pt x="94" y="125"/>
                          </a:lnTo>
                          <a:lnTo>
                            <a:pt x="196" y="104"/>
                          </a:lnTo>
                          <a:lnTo>
                            <a:pt x="0" y="2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1" name="Freeform 103">
                      <a:extLst>
                        <a:ext uri="{FF2B5EF4-FFF2-40B4-BE49-F238E27FC236}">
                          <a16:creationId xmlns:a16="http://schemas.microsoft.com/office/drawing/2014/main" id="{551E7683-7D02-5DB0-6753-C5B042EF5366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44" y="1632"/>
                      <a:ext cx="392" cy="125"/>
                    </a:xfrm>
                    <a:custGeom>
                      <a:avLst/>
                      <a:gdLst>
                        <a:gd name="T0" fmla="*/ 0 w 392"/>
                        <a:gd name="T1" fmla="*/ 28 h 125"/>
                        <a:gd name="T2" fmla="*/ 87 w 392"/>
                        <a:gd name="T3" fmla="*/ 0 h 125"/>
                        <a:gd name="T4" fmla="*/ 298 w 392"/>
                        <a:gd name="T5" fmla="*/ 77 h 125"/>
                        <a:gd name="T6" fmla="*/ 392 w 392"/>
                        <a:gd name="T7" fmla="*/ 56 h 125"/>
                        <a:gd name="T8" fmla="*/ 341 w 392"/>
                        <a:gd name="T9" fmla="*/ 125 h 125"/>
                        <a:gd name="T10" fmla="*/ 94 w 392"/>
                        <a:gd name="T11" fmla="*/ 125 h 125"/>
                        <a:gd name="T12" fmla="*/ 196 w 392"/>
                        <a:gd name="T13" fmla="*/ 104 h 125"/>
                        <a:gd name="T14" fmla="*/ 0 w 392"/>
                        <a:gd name="T15" fmla="*/ 28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2" h="125">
                          <a:moveTo>
                            <a:pt x="0" y="28"/>
                          </a:moveTo>
                          <a:lnTo>
                            <a:pt x="87" y="0"/>
                          </a:lnTo>
                          <a:lnTo>
                            <a:pt x="298" y="77"/>
                          </a:lnTo>
                          <a:lnTo>
                            <a:pt x="392" y="56"/>
                          </a:lnTo>
                          <a:lnTo>
                            <a:pt x="341" y="125"/>
                          </a:lnTo>
                          <a:lnTo>
                            <a:pt x="94" y="125"/>
                          </a:lnTo>
                          <a:lnTo>
                            <a:pt x="196" y="104"/>
                          </a:lnTo>
                          <a:lnTo>
                            <a:pt x="0" y="2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5" name="Freeform 104">
                      <a:extLst>
                        <a:ext uri="{FF2B5EF4-FFF2-40B4-BE49-F238E27FC236}">
                          <a16:creationId xmlns:a16="http://schemas.microsoft.com/office/drawing/2014/main" id="{DEFC06E2-D6C3-30EB-60C4-14BC76031D41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36" y="1799"/>
                      <a:ext cx="393" cy="124"/>
                    </a:xfrm>
                    <a:custGeom>
                      <a:avLst/>
                      <a:gdLst>
                        <a:gd name="T0" fmla="*/ 393 w 393"/>
                        <a:gd name="T1" fmla="*/ 97 h 124"/>
                        <a:gd name="T2" fmla="*/ 306 w 393"/>
                        <a:gd name="T3" fmla="*/ 124 h 124"/>
                        <a:gd name="T4" fmla="*/ 102 w 393"/>
                        <a:gd name="T5" fmla="*/ 41 h 124"/>
                        <a:gd name="T6" fmla="*/ 0 w 393"/>
                        <a:gd name="T7" fmla="*/ 69 h 124"/>
                        <a:gd name="T8" fmla="*/ 51 w 393"/>
                        <a:gd name="T9" fmla="*/ 0 h 124"/>
                        <a:gd name="T10" fmla="*/ 306 w 393"/>
                        <a:gd name="T11" fmla="*/ 0 h 124"/>
                        <a:gd name="T12" fmla="*/ 197 w 393"/>
                        <a:gd name="T13" fmla="*/ 21 h 124"/>
                        <a:gd name="T14" fmla="*/ 393 w 393"/>
                        <a:gd name="T15" fmla="*/ 97 h 12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4">
                          <a:moveTo>
                            <a:pt x="393" y="97"/>
                          </a:moveTo>
                          <a:lnTo>
                            <a:pt x="306" y="124"/>
                          </a:lnTo>
                          <a:lnTo>
                            <a:pt x="102" y="41"/>
                          </a:lnTo>
                          <a:lnTo>
                            <a:pt x="0" y="69"/>
                          </a:lnTo>
                          <a:lnTo>
                            <a:pt x="51" y="0"/>
                          </a:lnTo>
                          <a:lnTo>
                            <a:pt x="306" y="0"/>
                          </a:lnTo>
                          <a:lnTo>
                            <a:pt x="197" y="21"/>
                          </a:lnTo>
                          <a:lnTo>
                            <a:pt x="393" y="9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6" name="Freeform 105">
                      <a:extLst>
                        <a:ext uri="{FF2B5EF4-FFF2-40B4-BE49-F238E27FC236}">
                          <a16:creationId xmlns:a16="http://schemas.microsoft.com/office/drawing/2014/main" id="{8E6AA4A8-BCE9-093E-DE5D-F286AABFE3F7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36" y="1799"/>
                      <a:ext cx="393" cy="124"/>
                    </a:xfrm>
                    <a:custGeom>
                      <a:avLst/>
                      <a:gdLst>
                        <a:gd name="T0" fmla="*/ 393 w 393"/>
                        <a:gd name="T1" fmla="*/ 97 h 124"/>
                        <a:gd name="T2" fmla="*/ 306 w 393"/>
                        <a:gd name="T3" fmla="*/ 124 h 124"/>
                        <a:gd name="T4" fmla="*/ 102 w 393"/>
                        <a:gd name="T5" fmla="*/ 41 h 124"/>
                        <a:gd name="T6" fmla="*/ 0 w 393"/>
                        <a:gd name="T7" fmla="*/ 69 h 124"/>
                        <a:gd name="T8" fmla="*/ 51 w 393"/>
                        <a:gd name="T9" fmla="*/ 0 h 124"/>
                        <a:gd name="T10" fmla="*/ 306 w 393"/>
                        <a:gd name="T11" fmla="*/ 0 h 124"/>
                        <a:gd name="T12" fmla="*/ 197 w 393"/>
                        <a:gd name="T13" fmla="*/ 21 h 124"/>
                        <a:gd name="T14" fmla="*/ 393 w 393"/>
                        <a:gd name="T15" fmla="*/ 97 h 12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4">
                          <a:moveTo>
                            <a:pt x="393" y="97"/>
                          </a:moveTo>
                          <a:lnTo>
                            <a:pt x="306" y="124"/>
                          </a:lnTo>
                          <a:lnTo>
                            <a:pt x="102" y="41"/>
                          </a:lnTo>
                          <a:lnTo>
                            <a:pt x="0" y="69"/>
                          </a:lnTo>
                          <a:lnTo>
                            <a:pt x="51" y="0"/>
                          </a:lnTo>
                          <a:lnTo>
                            <a:pt x="306" y="0"/>
                          </a:lnTo>
                          <a:lnTo>
                            <a:pt x="197" y="21"/>
                          </a:lnTo>
                          <a:lnTo>
                            <a:pt x="393" y="9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</p:grpSp>
              <p:grpSp>
                <p:nvGrpSpPr>
                  <p:cNvPr id="21" name="Group 106">
                    <a:extLst>
                      <a:ext uri="{FF2B5EF4-FFF2-40B4-BE49-F238E27FC236}">
                        <a16:creationId xmlns:a16="http://schemas.microsoft.com/office/drawing/2014/main" id="{F0F2B73E-B22C-F769-4B86-C8C470566170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429" y="1639"/>
                    <a:ext cx="822" cy="291"/>
                    <a:chOff x="429" y="1639"/>
                    <a:chExt cx="822" cy="291"/>
                  </a:xfrm>
                </p:grpSpPr>
                <p:sp>
                  <p:nvSpPr>
                    <p:cNvPr id="22" name="Freeform 107">
                      <a:extLst>
                        <a:ext uri="{FF2B5EF4-FFF2-40B4-BE49-F238E27FC236}">
                          <a16:creationId xmlns:a16="http://schemas.microsoft.com/office/drawing/2014/main" id="{8D610949-A1A5-67D9-5428-2D54C521D2EC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58" y="1646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97 h 125"/>
                        <a:gd name="T2" fmla="*/ 87 w 393"/>
                        <a:gd name="T3" fmla="*/ 125 h 125"/>
                        <a:gd name="T4" fmla="*/ 298 w 393"/>
                        <a:gd name="T5" fmla="*/ 42 h 125"/>
                        <a:gd name="T6" fmla="*/ 393 w 393"/>
                        <a:gd name="T7" fmla="*/ 70 h 125"/>
                        <a:gd name="T8" fmla="*/ 342 w 393"/>
                        <a:gd name="T9" fmla="*/ 0 h 125"/>
                        <a:gd name="T10" fmla="*/ 95 w 393"/>
                        <a:gd name="T11" fmla="*/ 0 h 125"/>
                        <a:gd name="T12" fmla="*/ 197 w 393"/>
                        <a:gd name="T13" fmla="*/ 21 h 125"/>
                        <a:gd name="T14" fmla="*/ 0 w 393"/>
                        <a:gd name="T15" fmla="*/ 97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97"/>
                          </a:moveTo>
                          <a:lnTo>
                            <a:pt x="87" y="125"/>
                          </a:lnTo>
                          <a:lnTo>
                            <a:pt x="298" y="42"/>
                          </a:lnTo>
                          <a:lnTo>
                            <a:pt x="393" y="70"/>
                          </a:lnTo>
                          <a:lnTo>
                            <a:pt x="342" y="0"/>
                          </a:lnTo>
                          <a:lnTo>
                            <a:pt x="95" y="0"/>
                          </a:lnTo>
                          <a:lnTo>
                            <a:pt x="197" y="21"/>
                          </a:lnTo>
                          <a:lnTo>
                            <a:pt x="0" y="9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23" name="Freeform 108">
                      <a:extLst>
                        <a:ext uri="{FF2B5EF4-FFF2-40B4-BE49-F238E27FC236}">
                          <a16:creationId xmlns:a16="http://schemas.microsoft.com/office/drawing/2014/main" id="{7D360D86-540D-B553-E1D0-B1B9ECDB1FFA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58" y="1646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97 h 125"/>
                        <a:gd name="T2" fmla="*/ 87 w 393"/>
                        <a:gd name="T3" fmla="*/ 125 h 125"/>
                        <a:gd name="T4" fmla="*/ 298 w 393"/>
                        <a:gd name="T5" fmla="*/ 42 h 125"/>
                        <a:gd name="T6" fmla="*/ 393 w 393"/>
                        <a:gd name="T7" fmla="*/ 70 h 125"/>
                        <a:gd name="T8" fmla="*/ 342 w 393"/>
                        <a:gd name="T9" fmla="*/ 0 h 125"/>
                        <a:gd name="T10" fmla="*/ 95 w 393"/>
                        <a:gd name="T11" fmla="*/ 0 h 125"/>
                        <a:gd name="T12" fmla="*/ 197 w 393"/>
                        <a:gd name="T13" fmla="*/ 21 h 125"/>
                        <a:gd name="T14" fmla="*/ 0 w 393"/>
                        <a:gd name="T15" fmla="*/ 97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97"/>
                          </a:moveTo>
                          <a:lnTo>
                            <a:pt x="87" y="125"/>
                          </a:lnTo>
                          <a:lnTo>
                            <a:pt x="298" y="42"/>
                          </a:lnTo>
                          <a:lnTo>
                            <a:pt x="393" y="70"/>
                          </a:lnTo>
                          <a:lnTo>
                            <a:pt x="342" y="0"/>
                          </a:lnTo>
                          <a:lnTo>
                            <a:pt x="95" y="0"/>
                          </a:lnTo>
                          <a:lnTo>
                            <a:pt x="197" y="21"/>
                          </a:lnTo>
                          <a:lnTo>
                            <a:pt x="0" y="9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24" name="Freeform 109">
                      <a:extLst>
                        <a:ext uri="{FF2B5EF4-FFF2-40B4-BE49-F238E27FC236}">
                          <a16:creationId xmlns:a16="http://schemas.microsoft.com/office/drawing/2014/main" id="{B8A10E0F-93DE-C7C8-7116-4DAC5C462393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29" y="1792"/>
                      <a:ext cx="393" cy="131"/>
                    </a:xfrm>
                    <a:custGeom>
                      <a:avLst/>
                      <a:gdLst>
                        <a:gd name="T0" fmla="*/ 393 w 393"/>
                        <a:gd name="T1" fmla="*/ 28 h 131"/>
                        <a:gd name="T2" fmla="*/ 306 w 393"/>
                        <a:gd name="T3" fmla="*/ 0 h 131"/>
                        <a:gd name="T4" fmla="*/ 102 w 393"/>
                        <a:gd name="T5" fmla="*/ 83 h 131"/>
                        <a:gd name="T6" fmla="*/ 0 w 393"/>
                        <a:gd name="T7" fmla="*/ 55 h 131"/>
                        <a:gd name="T8" fmla="*/ 51 w 393"/>
                        <a:gd name="T9" fmla="*/ 131 h 131"/>
                        <a:gd name="T10" fmla="*/ 306 w 393"/>
                        <a:gd name="T11" fmla="*/ 131 h 131"/>
                        <a:gd name="T12" fmla="*/ 196 w 393"/>
                        <a:gd name="T13" fmla="*/ 104 h 131"/>
                        <a:gd name="T14" fmla="*/ 393 w 393"/>
                        <a:gd name="T15" fmla="*/ 28 h 131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31">
                          <a:moveTo>
                            <a:pt x="393" y="28"/>
                          </a:moveTo>
                          <a:lnTo>
                            <a:pt x="306" y="0"/>
                          </a:lnTo>
                          <a:lnTo>
                            <a:pt x="102" y="83"/>
                          </a:lnTo>
                          <a:lnTo>
                            <a:pt x="0" y="55"/>
                          </a:lnTo>
                          <a:lnTo>
                            <a:pt x="51" y="131"/>
                          </a:lnTo>
                          <a:lnTo>
                            <a:pt x="306" y="131"/>
                          </a:lnTo>
                          <a:lnTo>
                            <a:pt x="196" y="104"/>
                          </a:lnTo>
                          <a:lnTo>
                            <a:pt x="393" y="28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25" name="Freeform 110">
                      <a:extLst>
                        <a:ext uri="{FF2B5EF4-FFF2-40B4-BE49-F238E27FC236}">
                          <a16:creationId xmlns:a16="http://schemas.microsoft.com/office/drawing/2014/main" id="{4E8DF5A9-2819-28A2-4240-F65CAC63935E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29" y="1792"/>
                      <a:ext cx="393" cy="131"/>
                    </a:xfrm>
                    <a:custGeom>
                      <a:avLst/>
                      <a:gdLst>
                        <a:gd name="T0" fmla="*/ 393 w 393"/>
                        <a:gd name="T1" fmla="*/ 28 h 131"/>
                        <a:gd name="T2" fmla="*/ 306 w 393"/>
                        <a:gd name="T3" fmla="*/ 0 h 131"/>
                        <a:gd name="T4" fmla="*/ 102 w 393"/>
                        <a:gd name="T5" fmla="*/ 83 h 131"/>
                        <a:gd name="T6" fmla="*/ 0 w 393"/>
                        <a:gd name="T7" fmla="*/ 55 h 131"/>
                        <a:gd name="T8" fmla="*/ 51 w 393"/>
                        <a:gd name="T9" fmla="*/ 131 h 131"/>
                        <a:gd name="T10" fmla="*/ 306 w 393"/>
                        <a:gd name="T11" fmla="*/ 131 h 131"/>
                        <a:gd name="T12" fmla="*/ 196 w 393"/>
                        <a:gd name="T13" fmla="*/ 104 h 131"/>
                        <a:gd name="T14" fmla="*/ 393 w 393"/>
                        <a:gd name="T15" fmla="*/ 28 h 131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31">
                          <a:moveTo>
                            <a:pt x="393" y="28"/>
                          </a:moveTo>
                          <a:lnTo>
                            <a:pt x="306" y="0"/>
                          </a:lnTo>
                          <a:lnTo>
                            <a:pt x="102" y="83"/>
                          </a:lnTo>
                          <a:lnTo>
                            <a:pt x="0" y="55"/>
                          </a:lnTo>
                          <a:lnTo>
                            <a:pt x="51" y="131"/>
                          </a:lnTo>
                          <a:lnTo>
                            <a:pt x="306" y="131"/>
                          </a:lnTo>
                          <a:lnTo>
                            <a:pt x="196" y="104"/>
                          </a:lnTo>
                          <a:lnTo>
                            <a:pt x="393" y="28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30" name="Freeform 111">
                      <a:extLst>
                        <a:ext uri="{FF2B5EF4-FFF2-40B4-BE49-F238E27FC236}">
                          <a16:creationId xmlns:a16="http://schemas.microsoft.com/office/drawing/2014/main" id="{37D357F2-4AAB-4BF2-A397-F197518C2E55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51" y="1639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28 h 125"/>
                        <a:gd name="T2" fmla="*/ 87 w 393"/>
                        <a:gd name="T3" fmla="*/ 0 h 125"/>
                        <a:gd name="T4" fmla="*/ 298 w 393"/>
                        <a:gd name="T5" fmla="*/ 77 h 125"/>
                        <a:gd name="T6" fmla="*/ 393 w 393"/>
                        <a:gd name="T7" fmla="*/ 56 h 125"/>
                        <a:gd name="T8" fmla="*/ 342 w 393"/>
                        <a:gd name="T9" fmla="*/ 125 h 125"/>
                        <a:gd name="T10" fmla="*/ 94 w 393"/>
                        <a:gd name="T11" fmla="*/ 125 h 125"/>
                        <a:gd name="T12" fmla="*/ 196 w 393"/>
                        <a:gd name="T13" fmla="*/ 104 h 125"/>
                        <a:gd name="T14" fmla="*/ 0 w 393"/>
                        <a:gd name="T15" fmla="*/ 28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28"/>
                          </a:moveTo>
                          <a:lnTo>
                            <a:pt x="87" y="0"/>
                          </a:lnTo>
                          <a:lnTo>
                            <a:pt x="298" y="77"/>
                          </a:lnTo>
                          <a:lnTo>
                            <a:pt x="393" y="56"/>
                          </a:lnTo>
                          <a:lnTo>
                            <a:pt x="342" y="125"/>
                          </a:lnTo>
                          <a:lnTo>
                            <a:pt x="94" y="125"/>
                          </a:lnTo>
                          <a:lnTo>
                            <a:pt x="196" y="104"/>
                          </a:lnTo>
                          <a:lnTo>
                            <a:pt x="0" y="28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31" name="Freeform 112">
                      <a:extLst>
                        <a:ext uri="{FF2B5EF4-FFF2-40B4-BE49-F238E27FC236}">
                          <a16:creationId xmlns:a16="http://schemas.microsoft.com/office/drawing/2014/main" id="{F72C591E-DE2B-7815-17F6-9451600DF50A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51" y="1639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28 h 125"/>
                        <a:gd name="T2" fmla="*/ 87 w 393"/>
                        <a:gd name="T3" fmla="*/ 0 h 125"/>
                        <a:gd name="T4" fmla="*/ 298 w 393"/>
                        <a:gd name="T5" fmla="*/ 77 h 125"/>
                        <a:gd name="T6" fmla="*/ 393 w 393"/>
                        <a:gd name="T7" fmla="*/ 56 h 125"/>
                        <a:gd name="T8" fmla="*/ 342 w 393"/>
                        <a:gd name="T9" fmla="*/ 125 h 125"/>
                        <a:gd name="T10" fmla="*/ 94 w 393"/>
                        <a:gd name="T11" fmla="*/ 125 h 125"/>
                        <a:gd name="T12" fmla="*/ 196 w 393"/>
                        <a:gd name="T13" fmla="*/ 104 h 125"/>
                        <a:gd name="T14" fmla="*/ 0 w 393"/>
                        <a:gd name="T15" fmla="*/ 28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28"/>
                          </a:moveTo>
                          <a:lnTo>
                            <a:pt x="87" y="0"/>
                          </a:lnTo>
                          <a:lnTo>
                            <a:pt x="298" y="77"/>
                          </a:lnTo>
                          <a:lnTo>
                            <a:pt x="393" y="56"/>
                          </a:lnTo>
                          <a:lnTo>
                            <a:pt x="342" y="125"/>
                          </a:lnTo>
                          <a:lnTo>
                            <a:pt x="94" y="125"/>
                          </a:lnTo>
                          <a:lnTo>
                            <a:pt x="196" y="104"/>
                          </a:lnTo>
                          <a:lnTo>
                            <a:pt x="0" y="28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32" name="Freeform 113">
                      <a:extLst>
                        <a:ext uri="{FF2B5EF4-FFF2-40B4-BE49-F238E27FC236}">
                          <a16:creationId xmlns:a16="http://schemas.microsoft.com/office/drawing/2014/main" id="{CF3107F0-DAF6-500C-27C5-66F7D2D2C338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44" y="1806"/>
                      <a:ext cx="392" cy="124"/>
                    </a:xfrm>
                    <a:custGeom>
                      <a:avLst/>
                      <a:gdLst>
                        <a:gd name="T0" fmla="*/ 392 w 392"/>
                        <a:gd name="T1" fmla="*/ 97 h 124"/>
                        <a:gd name="T2" fmla="*/ 305 w 392"/>
                        <a:gd name="T3" fmla="*/ 124 h 124"/>
                        <a:gd name="T4" fmla="*/ 101 w 392"/>
                        <a:gd name="T5" fmla="*/ 41 h 124"/>
                        <a:gd name="T6" fmla="*/ 0 w 392"/>
                        <a:gd name="T7" fmla="*/ 69 h 124"/>
                        <a:gd name="T8" fmla="*/ 51 w 392"/>
                        <a:gd name="T9" fmla="*/ 0 h 124"/>
                        <a:gd name="T10" fmla="*/ 305 w 392"/>
                        <a:gd name="T11" fmla="*/ 0 h 124"/>
                        <a:gd name="T12" fmla="*/ 196 w 392"/>
                        <a:gd name="T13" fmla="*/ 20 h 124"/>
                        <a:gd name="T14" fmla="*/ 392 w 392"/>
                        <a:gd name="T15" fmla="*/ 97 h 12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2" h="124">
                          <a:moveTo>
                            <a:pt x="392" y="97"/>
                          </a:moveTo>
                          <a:lnTo>
                            <a:pt x="305" y="124"/>
                          </a:lnTo>
                          <a:lnTo>
                            <a:pt x="101" y="41"/>
                          </a:lnTo>
                          <a:lnTo>
                            <a:pt x="0" y="69"/>
                          </a:lnTo>
                          <a:lnTo>
                            <a:pt x="51" y="0"/>
                          </a:lnTo>
                          <a:lnTo>
                            <a:pt x="305" y="0"/>
                          </a:lnTo>
                          <a:lnTo>
                            <a:pt x="196" y="20"/>
                          </a:lnTo>
                          <a:lnTo>
                            <a:pt x="392" y="9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38" name="Freeform 114">
                      <a:extLst>
                        <a:ext uri="{FF2B5EF4-FFF2-40B4-BE49-F238E27FC236}">
                          <a16:creationId xmlns:a16="http://schemas.microsoft.com/office/drawing/2014/main" id="{8262A210-6A7D-DA80-03D3-09FE7FA58C9D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44" y="1806"/>
                      <a:ext cx="392" cy="124"/>
                    </a:xfrm>
                    <a:custGeom>
                      <a:avLst/>
                      <a:gdLst>
                        <a:gd name="T0" fmla="*/ 392 w 392"/>
                        <a:gd name="T1" fmla="*/ 97 h 124"/>
                        <a:gd name="T2" fmla="*/ 305 w 392"/>
                        <a:gd name="T3" fmla="*/ 124 h 124"/>
                        <a:gd name="T4" fmla="*/ 101 w 392"/>
                        <a:gd name="T5" fmla="*/ 41 h 124"/>
                        <a:gd name="T6" fmla="*/ 0 w 392"/>
                        <a:gd name="T7" fmla="*/ 69 h 124"/>
                        <a:gd name="T8" fmla="*/ 51 w 392"/>
                        <a:gd name="T9" fmla="*/ 0 h 124"/>
                        <a:gd name="T10" fmla="*/ 305 w 392"/>
                        <a:gd name="T11" fmla="*/ 0 h 124"/>
                        <a:gd name="T12" fmla="*/ 196 w 392"/>
                        <a:gd name="T13" fmla="*/ 20 h 124"/>
                        <a:gd name="T14" fmla="*/ 392 w 392"/>
                        <a:gd name="T15" fmla="*/ 97 h 12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2" h="124">
                          <a:moveTo>
                            <a:pt x="392" y="97"/>
                          </a:moveTo>
                          <a:lnTo>
                            <a:pt x="305" y="124"/>
                          </a:lnTo>
                          <a:lnTo>
                            <a:pt x="101" y="41"/>
                          </a:lnTo>
                          <a:lnTo>
                            <a:pt x="0" y="69"/>
                          </a:lnTo>
                          <a:lnTo>
                            <a:pt x="51" y="0"/>
                          </a:lnTo>
                          <a:lnTo>
                            <a:pt x="305" y="0"/>
                          </a:lnTo>
                          <a:lnTo>
                            <a:pt x="196" y="20"/>
                          </a:lnTo>
                          <a:lnTo>
                            <a:pt x="392" y="9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</p:grpSp>
            </p:grpSp>
          </p:grpSp>
          <p:sp>
            <p:nvSpPr>
              <p:cNvPr id="15" name="WordArt 115">
                <a:extLst>
                  <a:ext uri="{FF2B5EF4-FFF2-40B4-BE49-F238E27FC236}">
                    <a16:creationId xmlns:a16="http://schemas.microsoft.com/office/drawing/2014/main" id="{FDAB944B-99AC-A322-12C5-0AAF4E786B74}"/>
                  </a:ext>
                </a:extLst>
              </p:cNvPr>
              <p:cNvSpPr>
                <a:spLocks noChangeAspect="1" noChangeArrowheads="1" noChangeShapeType="1" noTextEdit="1"/>
              </p:cNvSpPr>
              <p:nvPr/>
            </p:nvSpPr>
            <p:spPr bwMode="auto">
              <a:xfrm>
                <a:off x="3360" y="2376"/>
                <a:ext cx="864" cy="259"/>
              </a:xfrm>
              <a:prstGeom prst="rect">
                <a:avLst/>
              </a:prstGeom>
            </p:spPr>
            <p:txBody>
              <a:bodyPr wrap="none" fromWordArt="1">
                <a:prstTxWarp prst="textCanDown">
                  <a:avLst>
                    <a:gd name="adj" fmla="val 33333"/>
                  </a:avLst>
                </a:prstTxWarp>
              </a:bodyPr>
              <a:lstStyle/>
              <a:p>
                <a:pPr algn="ctr"/>
                <a:endParaRPr lang="en-GB" sz="1400" kern="10">
                  <a:ln w="9525">
                    <a:solidFill>
                      <a:srgbClr val="FFFFFF"/>
                    </a:solidFill>
                    <a:round/>
                    <a:headEnd/>
                    <a:tailEnd/>
                  </a:ln>
                  <a:solidFill>
                    <a:srgbClr val="FFFFFF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  <p:sp>
          <p:nvSpPr>
            <p:cNvPr id="12" name="WordArt 68">
              <a:extLst>
                <a:ext uri="{FF2B5EF4-FFF2-40B4-BE49-F238E27FC236}">
                  <a16:creationId xmlns:a16="http://schemas.microsoft.com/office/drawing/2014/main" id="{3D561FFC-F427-DEDB-B71A-FF6F8906CB45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39138" y="2769321"/>
              <a:ext cx="1283449" cy="172505"/>
            </a:xfrm>
            <a:prstGeom prst="rect">
              <a:avLst/>
            </a:prstGeom>
          </p:spPr>
          <p:txBody>
            <a:bodyPr wrap="none" fromWordArt="1">
              <a:prstTxWarp prst="textCanDown">
                <a:avLst>
                  <a:gd name="adj" fmla="val 33333"/>
                </a:avLst>
              </a:prstTxWarp>
            </a:bodyPr>
            <a:lstStyle/>
            <a:p>
              <a:pPr algn="ctr"/>
              <a:endParaRPr lang="en-US" sz="1400" kern="10">
                <a:ln w="9525">
                  <a:solidFill>
                    <a:srgbClr val="FFFFFF"/>
                  </a:solidFill>
                  <a:round/>
                  <a:headEnd/>
                  <a:tailEnd/>
                </a:ln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grpSp>
        <p:nvGrpSpPr>
          <p:cNvPr id="61" name="Group 22">
            <a:extLst>
              <a:ext uri="{FF2B5EF4-FFF2-40B4-BE49-F238E27FC236}">
                <a16:creationId xmlns:a16="http://schemas.microsoft.com/office/drawing/2014/main" id="{F02F3BFC-5510-4DFC-E625-1F1FBB8962C0}"/>
              </a:ext>
            </a:extLst>
          </p:cNvPr>
          <p:cNvGrpSpPr/>
          <p:nvPr/>
        </p:nvGrpSpPr>
        <p:grpSpPr>
          <a:xfrm>
            <a:off x="8223214" y="2829176"/>
            <a:ext cx="809402" cy="463051"/>
            <a:chOff x="967835" y="2541918"/>
            <a:chExt cx="1426054" cy="463051"/>
          </a:xfrm>
        </p:grpSpPr>
        <p:grpSp>
          <p:nvGrpSpPr>
            <p:cNvPr id="62" name="Group 93">
              <a:extLst>
                <a:ext uri="{FF2B5EF4-FFF2-40B4-BE49-F238E27FC236}">
                  <a16:creationId xmlns:a16="http://schemas.microsoft.com/office/drawing/2014/main" id="{0CFB1D20-30DD-3818-D232-07FADBC6098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67835" y="2541918"/>
              <a:ext cx="1426054" cy="463051"/>
              <a:chOff x="3312" y="2160"/>
              <a:chExt cx="960" cy="528"/>
            </a:xfrm>
          </p:grpSpPr>
          <p:grpSp>
            <p:nvGrpSpPr>
              <p:cNvPr id="64" name="Group 94">
                <a:extLst>
                  <a:ext uri="{FF2B5EF4-FFF2-40B4-BE49-F238E27FC236}">
                    <a16:creationId xmlns:a16="http://schemas.microsoft.com/office/drawing/2014/main" id="{6F8B976D-E258-82D5-EAD2-8902E0067377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3312" y="2160"/>
                <a:ext cx="960" cy="528"/>
                <a:chOff x="3312" y="2160"/>
                <a:chExt cx="960" cy="528"/>
              </a:xfrm>
            </p:grpSpPr>
            <p:sp>
              <p:nvSpPr>
                <p:cNvPr id="66" name="AutoShape 95">
                  <a:extLst>
                    <a:ext uri="{FF2B5EF4-FFF2-40B4-BE49-F238E27FC236}">
                      <a16:creationId xmlns:a16="http://schemas.microsoft.com/office/drawing/2014/main" id="{F80D408D-FB2B-9CB1-4A09-32260B6B124C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3312" y="2160"/>
                  <a:ext cx="960" cy="528"/>
                </a:xfrm>
                <a:prstGeom prst="can">
                  <a:avLst>
                    <a:gd name="adj" fmla="val 50000"/>
                  </a:avLst>
                </a:prstGeom>
                <a:gradFill rotWithShape="0">
                  <a:gsLst>
                    <a:gs pos="0">
                      <a:srgbClr val="002F5E"/>
                    </a:gs>
                    <a:gs pos="50000">
                      <a:srgbClr val="0066CC"/>
                    </a:gs>
                    <a:gs pos="100000">
                      <a:srgbClr val="002F5E"/>
                    </a:gs>
                  </a:gsLst>
                  <a:lin ang="0" scaled="1"/>
                </a:gradFill>
                <a:ln w="9525">
                  <a:solidFill>
                    <a:srgbClr val="819FFF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73025" tIns="36512" rIns="73025" bIns="36512" anchor="ctr"/>
                <a:lstStyle>
                  <a:lvl1pPr>
                    <a:spcBef>
                      <a:spcPct val="20000"/>
                    </a:spcBef>
                    <a:buClr>
                      <a:schemeClr val="tx2"/>
                    </a:buClr>
                    <a:buSzPct val="70000"/>
                    <a:buFont typeface="Wingdings" pitchFamily="2" charset="2"/>
                    <a:buChar char="n"/>
                    <a:defRPr sz="32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1"/>
                    </a:buClr>
                    <a:buSzPct val="70000"/>
                    <a:buFont typeface="Wingdings" pitchFamily="2" charset="2"/>
                    <a:buChar char="n"/>
                    <a:defRPr sz="28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66CC00"/>
                    </a:buClr>
                    <a:buSzPct val="7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SzPct val="70000"/>
                    <a:buFont typeface="Wingdings" pitchFamily="2" charset="2"/>
                    <a:buChar char="l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it-IT" altLang="it-IT" sz="1800">
                    <a:latin typeface="Arial" panose="020B0604020202020204" pitchFamily="34" charset="0"/>
                  </a:endParaRPr>
                </a:p>
              </p:txBody>
            </p:sp>
            <p:grpSp>
              <p:nvGrpSpPr>
                <p:cNvPr id="67" name="Group 96">
                  <a:extLst>
                    <a:ext uri="{FF2B5EF4-FFF2-40B4-BE49-F238E27FC236}">
                      <a16:creationId xmlns:a16="http://schemas.microsoft.com/office/drawing/2014/main" id="{81F431D6-8303-89E0-EAED-F9CFEDCA7F25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3488" y="2193"/>
                  <a:ext cx="599" cy="207"/>
                  <a:chOff x="422" y="1632"/>
                  <a:chExt cx="829" cy="298"/>
                </a:xfrm>
              </p:grpSpPr>
              <p:grpSp>
                <p:nvGrpSpPr>
                  <p:cNvPr id="68" name="Group 97">
                    <a:extLst>
                      <a:ext uri="{FF2B5EF4-FFF2-40B4-BE49-F238E27FC236}">
                        <a16:creationId xmlns:a16="http://schemas.microsoft.com/office/drawing/2014/main" id="{545A2EE0-6DAD-06EF-AE62-D8F7043CB59B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422" y="1632"/>
                    <a:ext cx="822" cy="291"/>
                    <a:chOff x="422" y="1632"/>
                    <a:chExt cx="822" cy="291"/>
                  </a:xfrm>
                </p:grpSpPr>
                <p:sp>
                  <p:nvSpPr>
                    <p:cNvPr id="78" name="Freeform 98">
                      <a:extLst>
                        <a:ext uri="{FF2B5EF4-FFF2-40B4-BE49-F238E27FC236}">
                          <a16:creationId xmlns:a16="http://schemas.microsoft.com/office/drawing/2014/main" id="{4D44F01D-428F-365A-AD88-7CB1D5B3ADF7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51" y="1639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97 h 125"/>
                        <a:gd name="T2" fmla="*/ 87 w 393"/>
                        <a:gd name="T3" fmla="*/ 125 h 125"/>
                        <a:gd name="T4" fmla="*/ 298 w 393"/>
                        <a:gd name="T5" fmla="*/ 42 h 125"/>
                        <a:gd name="T6" fmla="*/ 393 w 393"/>
                        <a:gd name="T7" fmla="*/ 70 h 125"/>
                        <a:gd name="T8" fmla="*/ 342 w 393"/>
                        <a:gd name="T9" fmla="*/ 0 h 125"/>
                        <a:gd name="T10" fmla="*/ 94 w 393"/>
                        <a:gd name="T11" fmla="*/ 0 h 125"/>
                        <a:gd name="T12" fmla="*/ 196 w 393"/>
                        <a:gd name="T13" fmla="*/ 21 h 125"/>
                        <a:gd name="T14" fmla="*/ 0 w 393"/>
                        <a:gd name="T15" fmla="*/ 97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97"/>
                          </a:moveTo>
                          <a:lnTo>
                            <a:pt x="87" y="125"/>
                          </a:lnTo>
                          <a:lnTo>
                            <a:pt x="298" y="42"/>
                          </a:lnTo>
                          <a:lnTo>
                            <a:pt x="393" y="70"/>
                          </a:lnTo>
                          <a:lnTo>
                            <a:pt x="342" y="0"/>
                          </a:lnTo>
                          <a:lnTo>
                            <a:pt x="94" y="0"/>
                          </a:lnTo>
                          <a:lnTo>
                            <a:pt x="196" y="21"/>
                          </a:lnTo>
                          <a:lnTo>
                            <a:pt x="0" y="9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79" name="Freeform 99">
                      <a:extLst>
                        <a:ext uri="{FF2B5EF4-FFF2-40B4-BE49-F238E27FC236}">
                          <a16:creationId xmlns:a16="http://schemas.microsoft.com/office/drawing/2014/main" id="{789E2586-4B3A-3BDE-284C-8D3DF4A8B7EE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51" y="1639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97 h 125"/>
                        <a:gd name="T2" fmla="*/ 87 w 393"/>
                        <a:gd name="T3" fmla="*/ 125 h 125"/>
                        <a:gd name="T4" fmla="*/ 298 w 393"/>
                        <a:gd name="T5" fmla="*/ 42 h 125"/>
                        <a:gd name="T6" fmla="*/ 393 w 393"/>
                        <a:gd name="T7" fmla="*/ 70 h 125"/>
                        <a:gd name="T8" fmla="*/ 342 w 393"/>
                        <a:gd name="T9" fmla="*/ 0 h 125"/>
                        <a:gd name="T10" fmla="*/ 94 w 393"/>
                        <a:gd name="T11" fmla="*/ 0 h 125"/>
                        <a:gd name="T12" fmla="*/ 196 w 393"/>
                        <a:gd name="T13" fmla="*/ 21 h 125"/>
                        <a:gd name="T14" fmla="*/ 0 w 393"/>
                        <a:gd name="T15" fmla="*/ 97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97"/>
                          </a:moveTo>
                          <a:lnTo>
                            <a:pt x="87" y="125"/>
                          </a:lnTo>
                          <a:lnTo>
                            <a:pt x="298" y="42"/>
                          </a:lnTo>
                          <a:lnTo>
                            <a:pt x="393" y="70"/>
                          </a:lnTo>
                          <a:lnTo>
                            <a:pt x="342" y="0"/>
                          </a:lnTo>
                          <a:lnTo>
                            <a:pt x="94" y="0"/>
                          </a:lnTo>
                          <a:lnTo>
                            <a:pt x="196" y="21"/>
                          </a:lnTo>
                          <a:lnTo>
                            <a:pt x="0" y="9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80" name="Freeform 100">
                      <a:extLst>
                        <a:ext uri="{FF2B5EF4-FFF2-40B4-BE49-F238E27FC236}">
                          <a16:creationId xmlns:a16="http://schemas.microsoft.com/office/drawing/2014/main" id="{668B2E48-15C4-3444-6848-3E3FD27ABE80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22" y="1785"/>
                      <a:ext cx="393" cy="132"/>
                    </a:xfrm>
                    <a:custGeom>
                      <a:avLst/>
                      <a:gdLst>
                        <a:gd name="T0" fmla="*/ 393 w 393"/>
                        <a:gd name="T1" fmla="*/ 28 h 132"/>
                        <a:gd name="T2" fmla="*/ 305 w 393"/>
                        <a:gd name="T3" fmla="*/ 0 h 132"/>
                        <a:gd name="T4" fmla="*/ 102 w 393"/>
                        <a:gd name="T5" fmla="*/ 83 h 132"/>
                        <a:gd name="T6" fmla="*/ 0 w 393"/>
                        <a:gd name="T7" fmla="*/ 55 h 132"/>
                        <a:gd name="T8" fmla="*/ 51 w 393"/>
                        <a:gd name="T9" fmla="*/ 132 h 132"/>
                        <a:gd name="T10" fmla="*/ 305 w 393"/>
                        <a:gd name="T11" fmla="*/ 132 h 132"/>
                        <a:gd name="T12" fmla="*/ 196 w 393"/>
                        <a:gd name="T13" fmla="*/ 104 h 132"/>
                        <a:gd name="T14" fmla="*/ 393 w 393"/>
                        <a:gd name="T15" fmla="*/ 28 h 132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32">
                          <a:moveTo>
                            <a:pt x="393" y="28"/>
                          </a:moveTo>
                          <a:lnTo>
                            <a:pt x="305" y="0"/>
                          </a:lnTo>
                          <a:lnTo>
                            <a:pt x="102" y="83"/>
                          </a:lnTo>
                          <a:lnTo>
                            <a:pt x="0" y="55"/>
                          </a:lnTo>
                          <a:lnTo>
                            <a:pt x="51" y="132"/>
                          </a:lnTo>
                          <a:lnTo>
                            <a:pt x="305" y="132"/>
                          </a:lnTo>
                          <a:lnTo>
                            <a:pt x="196" y="104"/>
                          </a:lnTo>
                          <a:lnTo>
                            <a:pt x="393" y="2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81" name="Freeform 101">
                      <a:extLst>
                        <a:ext uri="{FF2B5EF4-FFF2-40B4-BE49-F238E27FC236}">
                          <a16:creationId xmlns:a16="http://schemas.microsoft.com/office/drawing/2014/main" id="{5B672D33-B878-AD86-0304-2B7A0BEEE933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22" y="1785"/>
                      <a:ext cx="393" cy="132"/>
                    </a:xfrm>
                    <a:custGeom>
                      <a:avLst/>
                      <a:gdLst>
                        <a:gd name="T0" fmla="*/ 393 w 393"/>
                        <a:gd name="T1" fmla="*/ 28 h 132"/>
                        <a:gd name="T2" fmla="*/ 305 w 393"/>
                        <a:gd name="T3" fmla="*/ 0 h 132"/>
                        <a:gd name="T4" fmla="*/ 102 w 393"/>
                        <a:gd name="T5" fmla="*/ 83 h 132"/>
                        <a:gd name="T6" fmla="*/ 0 w 393"/>
                        <a:gd name="T7" fmla="*/ 55 h 132"/>
                        <a:gd name="T8" fmla="*/ 51 w 393"/>
                        <a:gd name="T9" fmla="*/ 132 h 132"/>
                        <a:gd name="T10" fmla="*/ 305 w 393"/>
                        <a:gd name="T11" fmla="*/ 132 h 132"/>
                        <a:gd name="T12" fmla="*/ 196 w 393"/>
                        <a:gd name="T13" fmla="*/ 104 h 132"/>
                        <a:gd name="T14" fmla="*/ 393 w 393"/>
                        <a:gd name="T15" fmla="*/ 28 h 132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32">
                          <a:moveTo>
                            <a:pt x="393" y="28"/>
                          </a:moveTo>
                          <a:lnTo>
                            <a:pt x="305" y="0"/>
                          </a:lnTo>
                          <a:lnTo>
                            <a:pt x="102" y="83"/>
                          </a:lnTo>
                          <a:lnTo>
                            <a:pt x="0" y="55"/>
                          </a:lnTo>
                          <a:lnTo>
                            <a:pt x="51" y="132"/>
                          </a:lnTo>
                          <a:lnTo>
                            <a:pt x="305" y="132"/>
                          </a:lnTo>
                          <a:lnTo>
                            <a:pt x="196" y="104"/>
                          </a:lnTo>
                          <a:lnTo>
                            <a:pt x="393" y="2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82" name="Freeform 102">
                      <a:extLst>
                        <a:ext uri="{FF2B5EF4-FFF2-40B4-BE49-F238E27FC236}">
                          <a16:creationId xmlns:a16="http://schemas.microsoft.com/office/drawing/2014/main" id="{E3C869A7-BA4F-379B-D7CE-0DBF338F9E48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44" y="1632"/>
                      <a:ext cx="392" cy="125"/>
                    </a:xfrm>
                    <a:custGeom>
                      <a:avLst/>
                      <a:gdLst>
                        <a:gd name="T0" fmla="*/ 0 w 392"/>
                        <a:gd name="T1" fmla="*/ 28 h 125"/>
                        <a:gd name="T2" fmla="*/ 87 w 392"/>
                        <a:gd name="T3" fmla="*/ 0 h 125"/>
                        <a:gd name="T4" fmla="*/ 298 w 392"/>
                        <a:gd name="T5" fmla="*/ 77 h 125"/>
                        <a:gd name="T6" fmla="*/ 392 w 392"/>
                        <a:gd name="T7" fmla="*/ 56 h 125"/>
                        <a:gd name="T8" fmla="*/ 341 w 392"/>
                        <a:gd name="T9" fmla="*/ 125 h 125"/>
                        <a:gd name="T10" fmla="*/ 94 w 392"/>
                        <a:gd name="T11" fmla="*/ 125 h 125"/>
                        <a:gd name="T12" fmla="*/ 196 w 392"/>
                        <a:gd name="T13" fmla="*/ 104 h 125"/>
                        <a:gd name="T14" fmla="*/ 0 w 392"/>
                        <a:gd name="T15" fmla="*/ 28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2" h="125">
                          <a:moveTo>
                            <a:pt x="0" y="28"/>
                          </a:moveTo>
                          <a:lnTo>
                            <a:pt x="87" y="0"/>
                          </a:lnTo>
                          <a:lnTo>
                            <a:pt x="298" y="77"/>
                          </a:lnTo>
                          <a:lnTo>
                            <a:pt x="392" y="56"/>
                          </a:lnTo>
                          <a:lnTo>
                            <a:pt x="341" y="125"/>
                          </a:lnTo>
                          <a:lnTo>
                            <a:pt x="94" y="125"/>
                          </a:lnTo>
                          <a:lnTo>
                            <a:pt x="196" y="104"/>
                          </a:lnTo>
                          <a:lnTo>
                            <a:pt x="0" y="2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83" name="Freeform 103">
                      <a:extLst>
                        <a:ext uri="{FF2B5EF4-FFF2-40B4-BE49-F238E27FC236}">
                          <a16:creationId xmlns:a16="http://schemas.microsoft.com/office/drawing/2014/main" id="{3BFAA04B-F9A1-F52F-D93F-6ECF8BC04E6F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44" y="1632"/>
                      <a:ext cx="392" cy="125"/>
                    </a:xfrm>
                    <a:custGeom>
                      <a:avLst/>
                      <a:gdLst>
                        <a:gd name="T0" fmla="*/ 0 w 392"/>
                        <a:gd name="T1" fmla="*/ 28 h 125"/>
                        <a:gd name="T2" fmla="*/ 87 w 392"/>
                        <a:gd name="T3" fmla="*/ 0 h 125"/>
                        <a:gd name="T4" fmla="*/ 298 w 392"/>
                        <a:gd name="T5" fmla="*/ 77 h 125"/>
                        <a:gd name="T6" fmla="*/ 392 w 392"/>
                        <a:gd name="T7" fmla="*/ 56 h 125"/>
                        <a:gd name="T8" fmla="*/ 341 w 392"/>
                        <a:gd name="T9" fmla="*/ 125 h 125"/>
                        <a:gd name="T10" fmla="*/ 94 w 392"/>
                        <a:gd name="T11" fmla="*/ 125 h 125"/>
                        <a:gd name="T12" fmla="*/ 196 w 392"/>
                        <a:gd name="T13" fmla="*/ 104 h 125"/>
                        <a:gd name="T14" fmla="*/ 0 w 392"/>
                        <a:gd name="T15" fmla="*/ 28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2" h="125">
                          <a:moveTo>
                            <a:pt x="0" y="28"/>
                          </a:moveTo>
                          <a:lnTo>
                            <a:pt x="87" y="0"/>
                          </a:lnTo>
                          <a:lnTo>
                            <a:pt x="298" y="77"/>
                          </a:lnTo>
                          <a:lnTo>
                            <a:pt x="392" y="56"/>
                          </a:lnTo>
                          <a:lnTo>
                            <a:pt x="341" y="125"/>
                          </a:lnTo>
                          <a:lnTo>
                            <a:pt x="94" y="125"/>
                          </a:lnTo>
                          <a:lnTo>
                            <a:pt x="196" y="104"/>
                          </a:lnTo>
                          <a:lnTo>
                            <a:pt x="0" y="2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84" name="Freeform 104">
                      <a:extLst>
                        <a:ext uri="{FF2B5EF4-FFF2-40B4-BE49-F238E27FC236}">
                          <a16:creationId xmlns:a16="http://schemas.microsoft.com/office/drawing/2014/main" id="{9DD75234-9E92-52A3-559E-6497EEAE3620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36" y="1799"/>
                      <a:ext cx="393" cy="124"/>
                    </a:xfrm>
                    <a:custGeom>
                      <a:avLst/>
                      <a:gdLst>
                        <a:gd name="T0" fmla="*/ 393 w 393"/>
                        <a:gd name="T1" fmla="*/ 97 h 124"/>
                        <a:gd name="T2" fmla="*/ 306 w 393"/>
                        <a:gd name="T3" fmla="*/ 124 h 124"/>
                        <a:gd name="T4" fmla="*/ 102 w 393"/>
                        <a:gd name="T5" fmla="*/ 41 h 124"/>
                        <a:gd name="T6" fmla="*/ 0 w 393"/>
                        <a:gd name="T7" fmla="*/ 69 h 124"/>
                        <a:gd name="T8" fmla="*/ 51 w 393"/>
                        <a:gd name="T9" fmla="*/ 0 h 124"/>
                        <a:gd name="T10" fmla="*/ 306 w 393"/>
                        <a:gd name="T11" fmla="*/ 0 h 124"/>
                        <a:gd name="T12" fmla="*/ 197 w 393"/>
                        <a:gd name="T13" fmla="*/ 21 h 124"/>
                        <a:gd name="T14" fmla="*/ 393 w 393"/>
                        <a:gd name="T15" fmla="*/ 97 h 12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4">
                          <a:moveTo>
                            <a:pt x="393" y="97"/>
                          </a:moveTo>
                          <a:lnTo>
                            <a:pt x="306" y="124"/>
                          </a:lnTo>
                          <a:lnTo>
                            <a:pt x="102" y="41"/>
                          </a:lnTo>
                          <a:lnTo>
                            <a:pt x="0" y="69"/>
                          </a:lnTo>
                          <a:lnTo>
                            <a:pt x="51" y="0"/>
                          </a:lnTo>
                          <a:lnTo>
                            <a:pt x="306" y="0"/>
                          </a:lnTo>
                          <a:lnTo>
                            <a:pt x="197" y="21"/>
                          </a:lnTo>
                          <a:lnTo>
                            <a:pt x="393" y="9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85" name="Freeform 105">
                      <a:extLst>
                        <a:ext uri="{FF2B5EF4-FFF2-40B4-BE49-F238E27FC236}">
                          <a16:creationId xmlns:a16="http://schemas.microsoft.com/office/drawing/2014/main" id="{0B93FB49-2080-CFCD-5DEF-17E908F6EA0C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36" y="1799"/>
                      <a:ext cx="393" cy="124"/>
                    </a:xfrm>
                    <a:custGeom>
                      <a:avLst/>
                      <a:gdLst>
                        <a:gd name="T0" fmla="*/ 393 w 393"/>
                        <a:gd name="T1" fmla="*/ 97 h 124"/>
                        <a:gd name="T2" fmla="*/ 306 w 393"/>
                        <a:gd name="T3" fmla="*/ 124 h 124"/>
                        <a:gd name="T4" fmla="*/ 102 w 393"/>
                        <a:gd name="T5" fmla="*/ 41 h 124"/>
                        <a:gd name="T6" fmla="*/ 0 w 393"/>
                        <a:gd name="T7" fmla="*/ 69 h 124"/>
                        <a:gd name="T8" fmla="*/ 51 w 393"/>
                        <a:gd name="T9" fmla="*/ 0 h 124"/>
                        <a:gd name="T10" fmla="*/ 306 w 393"/>
                        <a:gd name="T11" fmla="*/ 0 h 124"/>
                        <a:gd name="T12" fmla="*/ 197 w 393"/>
                        <a:gd name="T13" fmla="*/ 21 h 124"/>
                        <a:gd name="T14" fmla="*/ 393 w 393"/>
                        <a:gd name="T15" fmla="*/ 97 h 12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4">
                          <a:moveTo>
                            <a:pt x="393" y="97"/>
                          </a:moveTo>
                          <a:lnTo>
                            <a:pt x="306" y="124"/>
                          </a:lnTo>
                          <a:lnTo>
                            <a:pt x="102" y="41"/>
                          </a:lnTo>
                          <a:lnTo>
                            <a:pt x="0" y="69"/>
                          </a:lnTo>
                          <a:lnTo>
                            <a:pt x="51" y="0"/>
                          </a:lnTo>
                          <a:lnTo>
                            <a:pt x="306" y="0"/>
                          </a:lnTo>
                          <a:lnTo>
                            <a:pt x="197" y="21"/>
                          </a:lnTo>
                          <a:lnTo>
                            <a:pt x="393" y="9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</p:grpSp>
              <p:grpSp>
                <p:nvGrpSpPr>
                  <p:cNvPr id="69" name="Group 106">
                    <a:extLst>
                      <a:ext uri="{FF2B5EF4-FFF2-40B4-BE49-F238E27FC236}">
                        <a16:creationId xmlns:a16="http://schemas.microsoft.com/office/drawing/2014/main" id="{1A2481ED-5253-9695-418A-D32D615230CB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429" y="1639"/>
                    <a:ext cx="822" cy="291"/>
                    <a:chOff x="429" y="1639"/>
                    <a:chExt cx="822" cy="291"/>
                  </a:xfrm>
                </p:grpSpPr>
                <p:sp>
                  <p:nvSpPr>
                    <p:cNvPr id="70" name="Freeform 107">
                      <a:extLst>
                        <a:ext uri="{FF2B5EF4-FFF2-40B4-BE49-F238E27FC236}">
                          <a16:creationId xmlns:a16="http://schemas.microsoft.com/office/drawing/2014/main" id="{CE1AE9A2-84D4-55D2-A7B6-C5D11B670EFF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58" y="1646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97 h 125"/>
                        <a:gd name="T2" fmla="*/ 87 w 393"/>
                        <a:gd name="T3" fmla="*/ 125 h 125"/>
                        <a:gd name="T4" fmla="*/ 298 w 393"/>
                        <a:gd name="T5" fmla="*/ 42 h 125"/>
                        <a:gd name="T6" fmla="*/ 393 w 393"/>
                        <a:gd name="T7" fmla="*/ 70 h 125"/>
                        <a:gd name="T8" fmla="*/ 342 w 393"/>
                        <a:gd name="T9" fmla="*/ 0 h 125"/>
                        <a:gd name="T10" fmla="*/ 95 w 393"/>
                        <a:gd name="T11" fmla="*/ 0 h 125"/>
                        <a:gd name="T12" fmla="*/ 197 w 393"/>
                        <a:gd name="T13" fmla="*/ 21 h 125"/>
                        <a:gd name="T14" fmla="*/ 0 w 393"/>
                        <a:gd name="T15" fmla="*/ 97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97"/>
                          </a:moveTo>
                          <a:lnTo>
                            <a:pt x="87" y="125"/>
                          </a:lnTo>
                          <a:lnTo>
                            <a:pt x="298" y="42"/>
                          </a:lnTo>
                          <a:lnTo>
                            <a:pt x="393" y="70"/>
                          </a:lnTo>
                          <a:lnTo>
                            <a:pt x="342" y="0"/>
                          </a:lnTo>
                          <a:lnTo>
                            <a:pt x="95" y="0"/>
                          </a:lnTo>
                          <a:lnTo>
                            <a:pt x="197" y="21"/>
                          </a:lnTo>
                          <a:lnTo>
                            <a:pt x="0" y="9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71" name="Freeform 108">
                      <a:extLst>
                        <a:ext uri="{FF2B5EF4-FFF2-40B4-BE49-F238E27FC236}">
                          <a16:creationId xmlns:a16="http://schemas.microsoft.com/office/drawing/2014/main" id="{AB52F853-36A5-D5ED-B28B-49EA62EABA4E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58" y="1646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97 h 125"/>
                        <a:gd name="T2" fmla="*/ 87 w 393"/>
                        <a:gd name="T3" fmla="*/ 125 h 125"/>
                        <a:gd name="T4" fmla="*/ 298 w 393"/>
                        <a:gd name="T5" fmla="*/ 42 h 125"/>
                        <a:gd name="T6" fmla="*/ 393 w 393"/>
                        <a:gd name="T7" fmla="*/ 70 h 125"/>
                        <a:gd name="T8" fmla="*/ 342 w 393"/>
                        <a:gd name="T9" fmla="*/ 0 h 125"/>
                        <a:gd name="T10" fmla="*/ 95 w 393"/>
                        <a:gd name="T11" fmla="*/ 0 h 125"/>
                        <a:gd name="T12" fmla="*/ 197 w 393"/>
                        <a:gd name="T13" fmla="*/ 21 h 125"/>
                        <a:gd name="T14" fmla="*/ 0 w 393"/>
                        <a:gd name="T15" fmla="*/ 97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97"/>
                          </a:moveTo>
                          <a:lnTo>
                            <a:pt x="87" y="125"/>
                          </a:lnTo>
                          <a:lnTo>
                            <a:pt x="298" y="42"/>
                          </a:lnTo>
                          <a:lnTo>
                            <a:pt x="393" y="70"/>
                          </a:lnTo>
                          <a:lnTo>
                            <a:pt x="342" y="0"/>
                          </a:lnTo>
                          <a:lnTo>
                            <a:pt x="95" y="0"/>
                          </a:lnTo>
                          <a:lnTo>
                            <a:pt x="197" y="21"/>
                          </a:lnTo>
                          <a:lnTo>
                            <a:pt x="0" y="9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72" name="Freeform 109">
                      <a:extLst>
                        <a:ext uri="{FF2B5EF4-FFF2-40B4-BE49-F238E27FC236}">
                          <a16:creationId xmlns:a16="http://schemas.microsoft.com/office/drawing/2014/main" id="{27669CCB-44D5-D7BA-74FC-71ADF5A73CB0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29" y="1792"/>
                      <a:ext cx="393" cy="131"/>
                    </a:xfrm>
                    <a:custGeom>
                      <a:avLst/>
                      <a:gdLst>
                        <a:gd name="T0" fmla="*/ 393 w 393"/>
                        <a:gd name="T1" fmla="*/ 28 h 131"/>
                        <a:gd name="T2" fmla="*/ 306 w 393"/>
                        <a:gd name="T3" fmla="*/ 0 h 131"/>
                        <a:gd name="T4" fmla="*/ 102 w 393"/>
                        <a:gd name="T5" fmla="*/ 83 h 131"/>
                        <a:gd name="T6" fmla="*/ 0 w 393"/>
                        <a:gd name="T7" fmla="*/ 55 h 131"/>
                        <a:gd name="T8" fmla="*/ 51 w 393"/>
                        <a:gd name="T9" fmla="*/ 131 h 131"/>
                        <a:gd name="T10" fmla="*/ 306 w 393"/>
                        <a:gd name="T11" fmla="*/ 131 h 131"/>
                        <a:gd name="T12" fmla="*/ 196 w 393"/>
                        <a:gd name="T13" fmla="*/ 104 h 131"/>
                        <a:gd name="T14" fmla="*/ 393 w 393"/>
                        <a:gd name="T15" fmla="*/ 28 h 131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31">
                          <a:moveTo>
                            <a:pt x="393" y="28"/>
                          </a:moveTo>
                          <a:lnTo>
                            <a:pt x="306" y="0"/>
                          </a:lnTo>
                          <a:lnTo>
                            <a:pt x="102" y="83"/>
                          </a:lnTo>
                          <a:lnTo>
                            <a:pt x="0" y="55"/>
                          </a:lnTo>
                          <a:lnTo>
                            <a:pt x="51" y="131"/>
                          </a:lnTo>
                          <a:lnTo>
                            <a:pt x="306" y="131"/>
                          </a:lnTo>
                          <a:lnTo>
                            <a:pt x="196" y="104"/>
                          </a:lnTo>
                          <a:lnTo>
                            <a:pt x="393" y="28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73" name="Freeform 110">
                      <a:extLst>
                        <a:ext uri="{FF2B5EF4-FFF2-40B4-BE49-F238E27FC236}">
                          <a16:creationId xmlns:a16="http://schemas.microsoft.com/office/drawing/2014/main" id="{6165820D-CEE8-2EE4-7E91-DABB53255CDD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29" y="1792"/>
                      <a:ext cx="393" cy="131"/>
                    </a:xfrm>
                    <a:custGeom>
                      <a:avLst/>
                      <a:gdLst>
                        <a:gd name="T0" fmla="*/ 393 w 393"/>
                        <a:gd name="T1" fmla="*/ 28 h 131"/>
                        <a:gd name="T2" fmla="*/ 306 w 393"/>
                        <a:gd name="T3" fmla="*/ 0 h 131"/>
                        <a:gd name="T4" fmla="*/ 102 w 393"/>
                        <a:gd name="T5" fmla="*/ 83 h 131"/>
                        <a:gd name="T6" fmla="*/ 0 w 393"/>
                        <a:gd name="T7" fmla="*/ 55 h 131"/>
                        <a:gd name="T8" fmla="*/ 51 w 393"/>
                        <a:gd name="T9" fmla="*/ 131 h 131"/>
                        <a:gd name="T10" fmla="*/ 306 w 393"/>
                        <a:gd name="T11" fmla="*/ 131 h 131"/>
                        <a:gd name="T12" fmla="*/ 196 w 393"/>
                        <a:gd name="T13" fmla="*/ 104 h 131"/>
                        <a:gd name="T14" fmla="*/ 393 w 393"/>
                        <a:gd name="T15" fmla="*/ 28 h 131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31">
                          <a:moveTo>
                            <a:pt x="393" y="28"/>
                          </a:moveTo>
                          <a:lnTo>
                            <a:pt x="306" y="0"/>
                          </a:lnTo>
                          <a:lnTo>
                            <a:pt x="102" y="83"/>
                          </a:lnTo>
                          <a:lnTo>
                            <a:pt x="0" y="55"/>
                          </a:lnTo>
                          <a:lnTo>
                            <a:pt x="51" y="131"/>
                          </a:lnTo>
                          <a:lnTo>
                            <a:pt x="306" y="131"/>
                          </a:lnTo>
                          <a:lnTo>
                            <a:pt x="196" y="104"/>
                          </a:lnTo>
                          <a:lnTo>
                            <a:pt x="393" y="28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74" name="Freeform 111">
                      <a:extLst>
                        <a:ext uri="{FF2B5EF4-FFF2-40B4-BE49-F238E27FC236}">
                          <a16:creationId xmlns:a16="http://schemas.microsoft.com/office/drawing/2014/main" id="{1C15AB34-B1C7-ADAA-697C-5134347CA84A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51" y="1639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28 h 125"/>
                        <a:gd name="T2" fmla="*/ 87 w 393"/>
                        <a:gd name="T3" fmla="*/ 0 h 125"/>
                        <a:gd name="T4" fmla="*/ 298 w 393"/>
                        <a:gd name="T5" fmla="*/ 77 h 125"/>
                        <a:gd name="T6" fmla="*/ 393 w 393"/>
                        <a:gd name="T7" fmla="*/ 56 h 125"/>
                        <a:gd name="T8" fmla="*/ 342 w 393"/>
                        <a:gd name="T9" fmla="*/ 125 h 125"/>
                        <a:gd name="T10" fmla="*/ 94 w 393"/>
                        <a:gd name="T11" fmla="*/ 125 h 125"/>
                        <a:gd name="T12" fmla="*/ 196 w 393"/>
                        <a:gd name="T13" fmla="*/ 104 h 125"/>
                        <a:gd name="T14" fmla="*/ 0 w 393"/>
                        <a:gd name="T15" fmla="*/ 28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28"/>
                          </a:moveTo>
                          <a:lnTo>
                            <a:pt x="87" y="0"/>
                          </a:lnTo>
                          <a:lnTo>
                            <a:pt x="298" y="77"/>
                          </a:lnTo>
                          <a:lnTo>
                            <a:pt x="393" y="56"/>
                          </a:lnTo>
                          <a:lnTo>
                            <a:pt x="342" y="125"/>
                          </a:lnTo>
                          <a:lnTo>
                            <a:pt x="94" y="125"/>
                          </a:lnTo>
                          <a:lnTo>
                            <a:pt x="196" y="104"/>
                          </a:lnTo>
                          <a:lnTo>
                            <a:pt x="0" y="28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75" name="Freeform 112">
                      <a:extLst>
                        <a:ext uri="{FF2B5EF4-FFF2-40B4-BE49-F238E27FC236}">
                          <a16:creationId xmlns:a16="http://schemas.microsoft.com/office/drawing/2014/main" id="{65D37AF6-D54F-5E79-5ACF-8EE60398E5F1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51" y="1639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28 h 125"/>
                        <a:gd name="T2" fmla="*/ 87 w 393"/>
                        <a:gd name="T3" fmla="*/ 0 h 125"/>
                        <a:gd name="T4" fmla="*/ 298 w 393"/>
                        <a:gd name="T5" fmla="*/ 77 h 125"/>
                        <a:gd name="T6" fmla="*/ 393 w 393"/>
                        <a:gd name="T7" fmla="*/ 56 h 125"/>
                        <a:gd name="T8" fmla="*/ 342 w 393"/>
                        <a:gd name="T9" fmla="*/ 125 h 125"/>
                        <a:gd name="T10" fmla="*/ 94 w 393"/>
                        <a:gd name="T11" fmla="*/ 125 h 125"/>
                        <a:gd name="T12" fmla="*/ 196 w 393"/>
                        <a:gd name="T13" fmla="*/ 104 h 125"/>
                        <a:gd name="T14" fmla="*/ 0 w 393"/>
                        <a:gd name="T15" fmla="*/ 28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28"/>
                          </a:moveTo>
                          <a:lnTo>
                            <a:pt x="87" y="0"/>
                          </a:lnTo>
                          <a:lnTo>
                            <a:pt x="298" y="77"/>
                          </a:lnTo>
                          <a:lnTo>
                            <a:pt x="393" y="56"/>
                          </a:lnTo>
                          <a:lnTo>
                            <a:pt x="342" y="125"/>
                          </a:lnTo>
                          <a:lnTo>
                            <a:pt x="94" y="125"/>
                          </a:lnTo>
                          <a:lnTo>
                            <a:pt x="196" y="104"/>
                          </a:lnTo>
                          <a:lnTo>
                            <a:pt x="0" y="28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76" name="Freeform 113">
                      <a:extLst>
                        <a:ext uri="{FF2B5EF4-FFF2-40B4-BE49-F238E27FC236}">
                          <a16:creationId xmlns:a16="http://schemas.microsoft.com/office/drawing/2014/main" id="{DC193EDC-B4FE-805A-7F49-2A6DE3DEAB52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44" y="1806"/>
                      <a:ext cx="392" cy="124"/>
                    </a:xfrm>
                    <a:custGeom>
                      <a:avLst/>
                      <a:gdLst>
                        <a:gd name="T0" fmla="*/ 392 w 392"/>
                        <a:gd name="T1" fmla="*/ 97 h 124"/>
                        <a:gd name="T2" fmla="*/ 305 w 392"/>
                        <a:gd name="T3" fmla="*/ 124 h 124"/>
                        <a:gd name="T4" fmla="*/ 101 w 392"/>
                        <a:gd name="T5" fmla="*/ 41 h 124"/>
                        <a:gd name="T6" fmla="*/ 0 w 392"/>
                        <a:gd name="T7" fmla="*/ 69 h 124"/>
                        <a:gd name="T8" fmla="*/ 51 w 392"/>
                        <a:gd name="T9" fmla="*/ 0 h 124"/>
                        <a:gd name="T10" fmla="*/ 305 w 392"/>
                        <a:gd name="T11" fmla="*/ 0 h 124"/>
                        <a:gd name="T12" fmla="*/ 196 w 392"/>
                        <a:gd name="T13" fmla="*/ 20 h 124"/>
                        <a:gd name="T14" fmla="*/ 392 w 392"/>
                        <a:gd name="T15" fmla="*/ 97 h 12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2" h="124">
                          <a:moveTo>
                            <a:pt x="392" y="97"/>
                          </a:moveTo>
                          <a:lnTo>
                            <a:pt x="305" y="124"/>
                          </a:lnTo>
                          <a:lnTo>
                            <a:pt x="101" y="41"/>
                          </a:lnTo>
                          <a:lnTo>
                            <a:pt x="0" y="69"/>
                          </a:lnTo>
                          <a:lnTo>
                            <a:pt x="51" y="0"/>
                          </a:lnTo>
                          <a:lnTo>
                            <a:pt x="305" y="0"/>
                          </a:lnTo>
                          <a:lnTo>
                            <a:pt x="196" y="20"/>
                          </a:lnTo>
                          <a:lnTo>
                            <a:pt x="392" y="9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77" name="Freeform 114">
                      <a:extLst>
                        <a:ext uri="{FF2B5EF4-FFF2-40B4-BE49-F238E27FC236}">
                          <a16:creationId xmlns:a16="http://schemas.microsoft.com/office/drawing/2014/main" id="{6FF5DB68-6DF5-0EF8-DFA8-3F833A7AD4B6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44" y="1806"/>
                      <a:ext cx="392" cy="124"/>
                    </a:xfrm>
                    <a:custGeom>
                      <a:avLst/>
                      <a:gdLst>
                        <a:gd name="T0" fmla="*/ 392 w 392"/>
                        <a:gd name="T1" fmla="*/ 97 h 124"/>
                        <a:gd name="T2" fmla="*/ 305 w 392"/>
                        <a:gd name="T3" fmla="*/ 124 h 124"/>
                        <a:gd name="T4" fmla="*/ 101 w 392"/>
                        <a:gd name="T5" fmla="*/ 41 h 124"/>
                        <a:gd name="T6" fmla="*/ 0 w 392"/>
                        <a:gd name="T7" fmla="*/ 69 h 124"/>
                        <a:gd name="T8" fmla="*/ 51 w 392"/>
                        <a:gd name="T9" fmla="*/ 0 h 124"/>
                        <a:gd name="T10" fmla="*/ 305 w 392"/>
                        <a:gd name="T11" fmla="*/ 0 h 124"/>
                        <a:gd name="T12" fmla="*/ 196 w 392"/>
                        <a:gd name="T13" fmla="*/ 20 h 124"/>
                        <a:gd name="T14" fmla="*/ 392 w 392"/>
                        <a:gd name="T15" fmla="*/ 97 h 12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2" h="124">
                          <a:moveTo>
                            <a:pt x="392" y="97"/>
                          </a:moveTo>
                          <a:lnTo>
                            <a:pt x="305" y="124"/>
                          </a:lnTo>
                          <a:lnTo>
                            <a:pt x="101" y="41"/>
                          </a:lnTo>
                          <a:lnTo>
                            <a:pt x="0" y="69"/>
                          </a:lnTo>
                          <a:lnTo>
                            <a:pt x="51" y="0"/>
                          </a:lnTo>
                          <a:lnTo>
                            <a:pt x="305" y="0"/>
                          </a:lnTo>
                          <a:lnTo>
                            <a:pt x="196" y="20"/>
                          </a:lnTo>
                          <a:lnTo>
                            <a:pt x="392" y="9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</p:grpSp>
            </p:grpSp>
          </p:grpSp>
          <p:sp>
            <p:nvSpPr>
              <p:cNvPr id="65" name="WordArt 115">
                <a:extLst>
                  <a:ext uri="{FF2B5EF4-FFF2-40B4-BE49-F238E27FC236}">
                    <a16:creationId xmlns:a16="http://schemas.microsoft.com/office/drawing/2014/main" id="{276867E0-F858-9E76-56F8-5CB29B1EE897}"/>
                  </a:ext>
                </a:extLst>
              </p:cNvPr>
              <p:cNvSpPr>
                <a:spLocks noChangeAspect="1" noChangeArrowheads="1" noChangeShapeType="1" noTextEdit="1"/>
              </p:cNvSpPr>
              <p:nvPr/>
            </p:nvSpPr>
            <p:spPr bwMode="auto">
              <a:xfrm>
                <a:off x="3360" y="2376"/>
                <a:ext cx="864" cy="259"/>
              </a:xfrm>
              <a:prstGeom prst="rect">
                <a:avLst/>
              </a:prstGeom>
            </p:spPr>
            <p:txBody>
              <a:bodyPr wrap="none" fromWordArt="1">
                <a:prstTxWarp prst="textCanDown">
                  <a:avLst>
                    <a:gd name="adj" fmla="val 33333"/>
                  </a:avLst>
                </a:prstTxWarp>
              </a:bodyPr>
              <a:lstStyle/>
              <a:p>
                <a:pPr algn="ctr"/>
                <a:endParaRPr lang="en-GB" sz="1400" kern="10">
                  <a:ln w="9525">
                    <a:solidFill>
                      <a:srgbClr val="FFFFFF"/>
                    </a:solidFill>
                    <a:round/>
                    <a:headEnd/>
                    <a:tailEnd/>
                  </a:ln>
                  <a:solidFill>
                    <a:srgbClr val="FFFFFF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  <p:sp>
          <p:nvSpPr>
            <p:cNvPr id="63" name="WordArt 68">
              <a:extLst>
                <a:ext uri="{FF2B5EF4-FFF2-40B4-BE49-F238E27FC236}">
                  <a16:creationId xmlns:a16="http://schemas.microsoft.com/office/drawing/2014/main" id="{0CF177A6-5982-5AE8-9C47-F1492FF0334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39138" y="2769321"/>
              <a:ext cx="1283449" cy="172505"/>
            </a:xfrm>
            <a:prstGeom prst="rect">
              <a:avLst/>
            </a:prstGeom>
          </p:spPr>
          <p:txBody>
            <a:bodyPr wrap="none" fromWordArt="1">
              <a:prstTxWarp prst="textCanDown">
                <a:avLst>
                  <a:gd name="adj" fmla="val 33333"/>
                </a:avLst>
              </a:prstTxWarp>
            </a:bodyPr>
            <a:lstStyle/>
            <a:p>
              <a:pPr algn="ctr"/>
              <a:endParaRPr lang="en-US" sz="1400" kern="10">
                <a:ln w="9525">
                  <a:solidFill>
                    <a:srgbClr val="FFFFFF"/>
                  </a:solidFill>
                  <a:round/>
                  <a:headEnd/>
                  <a:tailEnd/>
                </a:ln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pic>
        <p:nvPicPr>
          <p:cNvPr id="102" name="Picture 105">
            <a:extLst>
              <a:ext uri="{FF2B5EF4-FFF2-40B4-BE49-F238E27FC236}">
                <a16:creationId xmlns:a16="http://schemas.microsoft.com/office/drawing/2014/main" id="{2143FCE9-BEA9-AE28-F5EF-A0A7A9BADC8C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559" y="2788984"/>
            <a:ext cx="582653" cy="5267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5" name="Picture 105">
            <a:extLst>
              <a:ext uri="{FF2B5EF4-FFF2-40B4-BE49-F238E27FC236}">
                <a16:creationId xmlns:a16="http://schemas.microsoft.com/office/drawing/2014/main" id="{49AF203F-47E8-06B4-B34C-82A46212B8A4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5265" y="2788984"/>
            <a:ext cx="582653" cy="5267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35">
            <a:extLst>
              <a:ext uri="{FF2B5EF4-FFF2-40B4-BE49-F238E27FC236}">
                <a16:creationId xmlns:a16="http://schemas.microsoft.com/office/drawing/2014/main" id="{DBD09B97-D555-0B67-4469-3CF47D6C205C}"/>
              </a:ext>
            </a:extLst>
          </p:cNvPr>
          <p:cNvSpPr txBox="1"/>
          <p:nvPr/>
        </p:nvSpPr>
        <p:spPr>
          <a:xfrm>
            <a:off x="3807074" y="2589987"/>
            <a:ext cx="41624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/>
              <a:t>.1</a:t>
            </a:r>
          </a:p>
        </p:txBody>
      </p:sp>
      <p:sp>
        <p:nvSpPr>
          <p:cNvPr id="4" name="TextBox 36">
            <a:extLst>
              <a:ext uri="{FF2B5EF4-FFF2-40B4-BE49-F238E27FC236}">
                <a16:creationId xmlns:a16="http://schemas.microsoft.com/office/drawing/2014/main" id="{9FEA89EF-DADB-EB63-2F79-C6EC5608E124}"/>
              </a:ext>
            </a:extLst>
          </p:cNvPr>
          <p:cNvSpPr txBox="1"/>
          <p:nvPr/>
        </p:nvSpPr>
        <p:spPr>
          <a:xfrm>
            <a:off x="7706309" y="2609256"/>
            <a:ext cx="41624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/>
              <a:t>.2</a:t>
            </a:r>
          </a:p>
        </p:txBody>
      </p:sp>
    </p:spTree>
    <p:extLst>
      <p:ext uri="{BB962C8B-B14F-4D97-AF65-F5344CB8AC3E}">
        <p14:creationId xmlns:p14="http://schemas.microsoft.com/office/powerpoint/2010/main" val="1540973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44" grpId="0"/>
      <p:bldP spid="45" grpId="0"/>
      <p:bldP spid="46" grpId="0" animBg="1"/>
      <p:bldP spid="47" grpId="0" animBg="1"/>
      <p:bldP spid="48" grpId="0" animBg="1"/>
      <p:bldP spid="49" grpId="0" animBg="1"/>
      <p:bldP spid="50" grpId="0" animBg="1"/>
      <p:bldP spid="52" grpId="0" animBg="1"/>
      <p:bldP spid="53" grpId="0" animBg="1"/>
      <p:bldP spid="57" grpId="0" animBg="1"/>
      <p:bldP spid="3" grpId="0" animBg="1"/>
      <p:bldP spid="4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FDD5C0-5629-02EA-79B5-ACF142EE2A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to </a:t>
            </a:r>
            <a:r>
              <a:rPr lang="en-GB"/>
              <a:t>handle broadcast traffic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439226-3BB0-0B05-CFA6-CE7187E4CF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/>
              <a:t>two types of broadcast must be handled</a:t>
            </a:r>
          </a:p>
          <a:p>
            <a:pPr lvl="1"/>
            <a:r>
              <a:rPr lang="en-GB"/>
              <a:t>traffic directed to the MAC broadcast address</a:t>
            </a:r>
          </a:p>
          <a:p>
            <a:pPr lvl="2"/>
            <a:r>
              <a:rPr lang="en-GB"/>
              <a:t>e.g., ARP traffic</a:t>
            </a:r>
          </a:p>
          <a:p>
            <a:pPr lvl="1"/>
            <a:r>
              <a:rPr lang="en-GB"/>
              <a:t>traffic directed to a MAC address that has not been learned</a:t>
            </a:r>
          </a:p>
          <a:p>
            <a:r>
              <a:rPr lang="en-GB"/>
              <a:t>IP </a:t>
            </a:r>
            <a:r>
              <a:rPr lang="en-GB" dirty="0"/>
              <a:t>multicast groups are used</a:t>
            </a:r>
            <a:r>
              <a:rPr lang="en-GB"/>
              <a:t> by default</a:t>
            </a:r>
            <a:endParaRPr lang="en-GB" dirty="0"/>
          </a:p>
          <a:p>
            <a:pPr lvl="1"/>
            <a:r>
              <a:rPr lang="en-GB" dirty="0"/>
              <a:t>each VNI is assigned to </a:t>
            </a:r>
            <a:r>
              <a:rPr lang="en-GB"/>
              <a:t>an IP </a:t>
            </a:r>
            <a:r>
              <a:rPr lang="en-GB" dirty="0"/>
              <a:t>multicast group </a:t>
            </a:r>
            <a:r>
              <a:rPr lang="en-GB"/>
              <a:t>of the underlay network </a:t>
            </a:r>
            <a:r>
              <a:rPr lang="en-GB" dirty="0"/>
              <a:t>and each VTEP subscribes itself to each group of its VNIs</a:t>
            </a:r>
            <a:endParaRPr lang="en-GB"/>
          </a:p>
          <a:p>
            <a:pPr lvl="1"/>
            <a:r>
              <a:rPr lang="en-GB" dirty="0"/>
              <a:t>the multicast group </a:t>
            </a:r>
            <a:r>
              <a:rPr lang="en-GB"/>
              <a:t>of a VNI </a:t>
            </a:r>
            <a:r>
              <a:rPr lang="en-GB" dirty="0"/>
              <a:t>is used </a:t>
            </a:r>
            <a:r>
              <a:rPr lang="en-GB"/>
              <a:t>only </a:t>
            </a:r>
            <a:r>
              <a:rPr lang="en-GB" dirty="0"/>
              <a:t>to send the broadcast traffic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704733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F5A25-AC81-65CC-86E1-5DB163F4A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disadvantages of </a:t>
            </a:r>
            <a:r>
              <a:rPr lang="en-GB"/>
              <a:t>multicast and alternatives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D8752F-8DED-6CE9-3CA8-695E80E2A0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3"/>
            <a:ext cx="10972800" cy="5029197"/>
          </a:xfrm>
        </p:spPr>
        <p:txBody>
          <a:bodyPr/>
          <a:lstStyle/>
          <a:p>
            <a:r>
              <a:rPr lang="en-GB" dirty="0"/>
              <a:t>multicast must be enabled in the </a:t>
            </a:r>
            <a:r>
              <a:rPr lang="en-GB"/>
              <a:t>underlay network</a:t>
            </a:r>
            <a:endParaRPr lang="en-GB" dirty="0"/>
          </a:p>
          <a:p>
            <a:pPr lvl="1"/>
            <a:r>
              <a:rPr lang="en-GB" dirty="0"/>
              <a:t>it may require to deploy several protocols</a:t>
            </a:r>
          </a:p>
          <a:p>
            <a:pPr lvl="2"/>
            <a:r>
              <a:rPr lang="en-GB" dirty="0"/>
              <a:t>e.g., IGMP, IGMP Snooping, PIM, </a:t>
            </a:r>
            <a:r>
              <a:rPr lang="en-GB"/>
              <a:t>….</a:t>
            </a:r>
            <a:endParaRPr lang="en-GB" dirty="0"/>
          </a:p>
          <a:p>
            <a:pPr lvl="1"/>
            <a:r>
              <a:rPr lang="en-GB" dirty="0"/>
              <a:t>complex configuration</a:t>
            </a:r>
          </a:p>
          <a:p>
            <a:r>
              <a:rPr lang="en-GB"/>
              <a:t>if multicast </a:t>
            </a:r>
            <a:r>
              <a:rPr lang="en-GB" dirty="0"/>
              <a:t>is </a:t>
            </a:r>
            <a:r>
              <a:rPr lang="en-GB"/>
              <a:t>not enabled, broadcast frames are duplicated and sent unicast </a:t>
            </a:r>
            <a:r>
              <a:rPr lang="en-GB" dirty="0"/>
              <a:t>to all the </a:t>
            </a:r>
            <a:r>
              <a:rPr lang="en-GB"/>
              <a:t>VTEPs of the </a:t>
            </a:r>
            <a:r>
              <a:rPr lang="en-GB" dirty="0"/>
              <a:t>VNI</a:t>
            </a:r>
          </a:p>
          <a:p>
            <a:r>
              <a:rPr lang="en-GB"/>
              <a:t>proxy ARP techniques can be used </a:t>
            </a:r>
            <a:r>
              <a:rPr lang="en-GB" dirty="0"/>
              <a:t>to </a:t>
            </a:r>
            <a:r>
              <a:rPr lang="en-GB"/>
              <a:t>mitigate broadcast traffic</a:t>
            </a:r>
          </a:p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03920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F4A83-FFBF-5A1D-C98F-DD8C7B1D4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EVPN-BGP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C3BC7F-0B52-8679-D21A-AC6DC10984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3"/>
            <a:ext cx="10972800" cy="4983159"/>
          </a:xfrm>
        </p:spPr>
        <p:txBody>
          <a:bodyPr/>
          <a:lstStyle/>
          <a:p>
            <a:r>
              <a:rPr lang="en-GB" dirty="0"/>
              <a:t>Ethernet VPN (RFC-7432 </a:t>
            </a:r>
            <a:r>
              <a:rPr lang="en-GB"/>
              <a:t>and </a:t>
            </a:r>
            <a:r>
              <a:rPr lang="en-GB" dirty="0"/>
              <a:t>RFC-8365)</a:t>
            </a:r>
          </a:p>
          <a:p>
            <a:r>
              <a:rPr lang="en-GB" dirty="0"/>
              <a:t>uses MP-BGP with specific AFI/SAFI</a:t>
            </a:r>
          </a:p>
          <a:p>
            <a:pPr lvl="1"/>
            <a:r>
              <a:rPr lang="en-GB"/>
              <a:t>Address Family Identifier/Subsequent AFI</a:t>
            </a:r>
          </a:p>
          <a:p>
            <a:pPr lvl="1"/>
            <a:r>
              <a:rPr lang="en-GB" dirty="0"/>
              <a:t>AFI=25 (L2VPN) – SAFI=70 (EVPN)</a:t>
            </a:r>
          </a:p>
          <a:p>
            <a:r>
              <a:rPr lang="en-GB"/>
              <a:t>advertises </a:t>
            </a:r>
            <a:r>
              <a:rPr lang="en-GB" dirty="0"/>
              <a:t>MAC Addresses </a:t>
            </a:r>
            <a:r>
              <a:rPr lang="en-GB"/>
              <a:t>of VNIs using </a:t>
            </a:r>
            <a:r>
              <a:rPr lang="en-GB" dirty="0"/>
              <a:t>BGP updates</a:t>
            </a:r>
          </a:p>
          <a:p>
            <a:r>
              <a:rPr lang="en-GB"/>
              <a:t>a </a:t>
            </a:r>
            <a:r>
              <a:rPr lang="en-GB" dirty="0"/>
              <a:t>VTEP automatically learns local MAC Addresses and </a:t>
            </a:r>
            <a:r>
              <a:rPr lang="en-GB"/>
              <a:t>advertises </a:t>
            </a:r>
            <a:r>
              <a:rPr lang="en-GB" dirty="0"/>
              <a:t>them to all other VTEPs (of the same VNI)</a:t>
            </a:r>
          </a:p>
          <a:p>
            <a:r>
              <a:rPr lang="en-GB" dirty="0"/>
              <a:t>VTEP proxies ARP requests to </a:t>
            </a:r>
            <a:r>
              <a:rPr lang="en-GB"/>
              <a:t>limit</a:t>
            </a:r>
            <a:r>
              <a:rPr lang="en-GB" dirty="0"/>
              <a:t> broadcast traffic</a:t>
            </a:r>
          </a:p>
        </p:txBody>
      </p:sp>
    </p:spTree>
    <p:extLst>
      <p:ext uri="{BB962C8B-B14F-4D97-AF65-F5344CB8AC3E}">
        <p14:creationId xmlns:p14="http://schemas.microsoft.com/office/powerpoint/2010/main" val="111269921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027CC8FF-097F-7CA4-4A44-5E6F7E104D5B}"/>
              </a:ext>
            </a:extLst>
          </p:cNvPr>
          <p:cNvSpPr txBox="1"/>
          <p:nvPr/>
        </p:nvSpPr>
        <p:spPr>
          <a:xfrm>
            <a:off x="898153" y="1702800"/>
            <a:ext cx="2617038" cy="583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it-IT" sz="16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EAA881-5937-8DE2-AE9B-6297B1D60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VXLAN and EVPN-BGP transport</a:t>
            </a:r>
          </a:p>
        </p:txBody>
      </p:sp>
      <p:cxnSp>
        <p:nvCxnSpPr>
          <p:cNvPr id="8" name="AutoShape 40">
            <a:extLst>
              <a:ext uri="{FF2B5EF4-FFF2-40B4-BE49-F238E27FC236}">
                <a16:creationId xmlns:a16="http://schemas.microsoft.com/office/drawing/2014/main" id="{360DFA95-73D9-4F45-BC9D-E3B9313F8C5C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3651801" y="3991865"/>
            <a:ext cx="4730199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AutoShape 40">
            <a:extLst>
              <a:ext uri="{FF2B5EF4-FFF2-40B4-BE49-F238E27FC236}">
                <a16:creationId xmlns:a16="http://schemas.microsoft.com/office/drawing/2014/main" id="{E7A78272-B154-145C-B2C7-E47ABE9C6974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1029474" y="3989135"/>
            <a:ext cx="2150403" cy="273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AutoShape 40">
            <a:extLst>
              <a:ext uri="{FF2B5EF4-FFF2-40B4-BE49-F238E27FC236}">
                <a16:creationId xmlns:a16="http://schemas.microsoft.com/office/drawing/2014/main" id="{1C288CE7-CF14-CCA9-BACA-312AB9D855C2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8853924" y="3989135"/>
            <a:ext cx="2308601" cy="273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6128CB9-D7CE-4FBB-E4B6-34F2F4B7A348}"/>
              </a:ext>
            </a:extLst>
          </p:cNvPr>
          <p:cNvCxnSpPr>
            <a:cxnSpLocks/>
            <a:stCxn id="18" idx="0"/>
          </p:cNvCxnSpPr>
          <p:nvPr/>
        </p:nvCxnSpPr>
        <p:spPr>
          <a:xfrm flipV="1">
            <a:off x="3415839" y="4227827"/>
            <a:ext cx="0" cy="98324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86224472-FF40-1154-9649-FCEBDD594269}"/>
              </a:ext>
            </a:extLst>
          </p:cNvPr>
          <p:cNvSpPr txBox="1"/>
          <p:nvPr/>
        </p:nvSpPr>
        <p:spPr>
          <a:xfrm>
            <a:off x="3009715" y="5211067"/>
            <a:ext cx="812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/>
              <a:t>VTEP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ECEE641-CD11-0768-A963-D70CEEA6722A}"/>
              </a:ext>
            </a:extLst>
          </p:cNvPr>
          <p:cNvCxnSpPr>
            <a:cxnSpLocks/>
            <a:stCxn id="27" idx="0"/>
          </p:cNvCxnSpPr>
          <p:nvPr/>
        </p:nvCxnSpPr>
        <p:spPr>
          <a:xfrm flipV="1">
            <a:off x="8615201" y="4227827"/>
            <a:ext cx="0" cy="98324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8B42CA07-7182-CF97-983B-4ECE36F9B286}"/>
              </a:ext>
            </a:extLst>
          </p:cNvPr>
          <p:cNvSpPr txBox="1"/>
          <p:nvPr/>
        </p:nvSpPr>
        <p:spPr>
          <a:xfrm>
            <a:off x="8209077" y="5211067"/>
            <a:ext cx="812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/>
              <a:t>VTEP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1D9261D-1873-B56F-290F-FC7AE329F6DE}"/>
              </a:ext>
            </a:extLst>
          </p:cNvPr>
          <p:cNvCxnSpPr>
            <a:cxnSpLocks/>
            <a:stCxn id="29" idx="0"/>
          </p:cNvCxnSpPr>
          <p:nvPr/>
        </p:nvCxnSpPr>
        <p:spPr>
          <a:xfrm flipV="1">
            <a:off x="821351" y="4342247"/>
            <a:ext cx="0" cy="109468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EF6827FC-CFBF-FE94-0521-0BCC3F68FAED}"/>
              </a:ext>
            </a:extLst>
          </p:cNvPr>
          <p:cNvSpPr txBox="1"/>
          <p:nvPr/>
        </p:nvSpPr>
        <p:spPr>
          <a:xfrm>
            <a:off x="249851" y="5436935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/>
              <a:t>Host 1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051B0AE-2A3C-681F-0AB0-BA8CDF900A05}"/>
              </a:ext>
            </a:extLst>
          </p:cNvPr>
          <p:cNvCxnSpPr>
            <a:cxnSpLocks/>
            <a:stCxn id="34" idx="0"/>
          </p:cNvCxnSpPr>
          <p:nvPr/>
        </p:nvCxnSpPr>
        <p:spPr>
          <a:xfrm flipV="1">
            <a:off x="11391125" y="4446335"/>
            <a:ext cx="0" cy="99060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48997937-70D2-398C-0B3B-B0E3DA69B769}"/>
              </a:ext>
            </a:extLst>
          </p:cNvPr>
          <p:cNvSpPr txBox="1"/>
          <p:nvPr/>
        </p:nvSpPr>
        <p:spPr>
          <a:xfrm>
            <a:off x="10819625" y="5436936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/>
              <a:t>Host 2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978C28D-D054-B7B0-533F-4E4572CB4A12}"/>
              </a:ext>
            </a:extLst>
          </p:cNvPr>
          <p:cNvSpPr txBox="1"/>
          <p:nvPr/>
        </p:nvSpPr>
        <p:spPr>
          <a:xfrm>
            <a:off x="5181604" y="3543954"/>
            <a:ext cx="1828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/>
              <a:t>193.204.0.0/15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B37A29E-EA58-A367-21F5-F26D8274D126}"/>
              </a:ext>
            </a:extLst>
          </p:cNvPr>
          <p:cNvSpPr txBox="1"/>
          <p:nvPr/>
        </p:nvSpPr>
        <p:spPr>
          <a:xfrm>
            <a:off x="3857038" y="3587110"/>
            <a:ext cx="41624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/>
              <a:t>.1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3B0359A-9B86-6778-A8F1-1EF02DD1BE41}"/>
              </a:ext>
            </a:extLst>
          </p:cNvPr>
          <p:cNvSpPr txBox="1"/>
          <p:nvPr/>
        </p:nvSpPr>
        <p:spPr>
          <a:xfrm>
            <a:off x="7754227" y="3556310"/>
            <a:ext cx="41624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/>
              <a:t>.2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74E9BD4-A8CC-024B-C5CF-61CA18966DEE}"/>
              </a:ext>
            </a:extLst>
          </p:cNvPr>
          <p:cNvSpPr txBox="1"/>
          <p:nvPr/>
        </p:nvSpPr>
        <p:spPr>
          <a:xfrm>
            <a:off x="1349454" y="3989135"/>
            <a:ext cx="1361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/>
              <a:t>10.0.0.0/24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AF7B281-8C51-7D08-BF35-583415167D16}"/>
              </a:ext>
            </a:extLst>
          </p:cNvPr>
          <p:cNvSpPr txBox="1"/>
          <p:nvPr/>
        </p:nvSpPr>
        <p:spPr>
          <a:xfrm>
            <a:off x="9381490" y="3972915"/>
            <a:ext cx="1361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/>
              <a:t>10.0.0.0/24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4F2C6DE-9C7F-888C-7A90-034E7C701C96}"/>
              </a:ext>
            </a:extLst>
          </p:cNvPr>
          <p:cNvSpPr txBox="1"/>
          <p:nvPr/>
        </p:nvSpPr>
        <p:spPr>
          <a:xfrm>
            <a:off x="1078965" y="2853683"/>
            <a:ext cx="574463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/>
              <a:t>.1</a:t>
            </a:r>
          </a:p>
          <a:p>
            <a:r>
              <a:rPr lang="it-IT"/>
              <a:t>0:A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97A8810-E67D-C104-153E-1D96F169499E}"/>
              </a:ext>
            </a:extLst>
          </p:cNvPr>
          <p:cNvSpPr txBox="1"/>
          <p:nvPr/>
        </p:nvSpPr>
        <p:spPr>
          <a:xfrm>
            <a:off x="10575791" y="2848680"/>
            <a:ext cx="528385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/>
              <a:t>.2</a:t>
            </a:r>
          </a:p>
          <a:p>
            <a:r>
              <a:rPr lang="it-IT"/>
              <a:t>0:B</a:t>
            </a:r>
          </a:p>
        </p:txBody>
      </p:sp>
      <p:sp>
        <p:nvSpPr>
          <p:cNvPr id="52" name="Freeform 51">
            <a:extLst>
              <a:ext uri="{FF2B5EF4-FFF2-40B4-BE49-F238E27FC236}">
                <a16:creationId xmlns:a16="http://schemas.microsoft.com/office/drawing/2014/main" id="{1A31841B-21D5-5358-0E74-FEBE8B86A8D3}"/>
              </a:ext>
            </a:extLst>
          </p:cNvPr>
          <p:cNvSpPr/>
          <p:nvPr/>
        </p:nvSpPr>
        <p:spPr>
          <a:xfrm>
            <a:off x="1029457" y="2274797"/>
            <a:ext cx="10125012" cy="1707687"/>
          </a:xfrm>
          <a:custGeom>
            <a:avLst/>
            <a:gdLst>
              <a:gd name="connsiteX0" fmla="*/ 0 w 10125012"/>
              <a:gd name="connsiteY0" fmla="*/ 1701632 h 1707687"/>
              <a:gd name="connsiteX1" fmla="*/ 5074617 w 10125012"/>
              <a:gd name="connsiteY1" fmla="*/ 0 h 1707687"/>
              <a:gd name="connsiteX2" fmla="*/ 10125012 w 10125012"/>
              <a:gd name="connsiteY2" fmla="*/ 1707687 h 1707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125012" h="1707687">
                <a:moveTo>
                  <a:pt x="0" y="1701632"/>
                </a:moveTo>
                <a:cubicBezTo>
                  <a:pt x="1693557" y="850311"/>
                  <a:pt x="3387115" y="-1009"/>
                  <a:pt x="5074617" y="0"/>
                </a:cubicBezTo>
                <a:cubicBezTo>
                  <a:pt x="6762119" y="1009"/>
                  <a:pt x="9338790" y="1360498"/>
                  <a:pt x="10125012" y="1707687"/>
                </a:cubicBezTo>
              </a:path>
            </a:pathLst>
          </a:custGeom>
          <a:noFill/>
          <a:ln w="3810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ysClr val="windowText" lastClr="000000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B67B4D6-B6B0-0400-6EA9-C8367E5D4606}"/>
              </a:ext>
            </a:extLst>
          </p:cNvPr>
          <p:cNvSpPr txBox="1"/>
          <p:nvPr/>
        </p:nvSpPr>
        <p:spPr>
          <a:xfrm>
            <a:off x="898153" y="1696149"/>
            <a:ext cx="2617038" cy="583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sz="1600">
                <a:latin typeface="Consolas" panose="020B0609020204030204" pitchFamily="49" charset="0"/>
                <a:cs typeface="Consolas" panose="020B0609020204030204" pitchFamily="49" charset="0"/>
              </a:rPr>
              <a:t>0:A  100  </a:t>
            </a:r>
            <a:r>
              <a:rPr lang="it-IT" sz="1600" err="1">
                <a:latin typeface="Consolas" panose="020B0609020204030204" pitchFamily="49" charset="0"/>
                <a:cs typeface="Consolas" panose="020B0609020204030204" pitchFamily="49" charset="0"/>
              </a:rPr>
              <a:t>local</a:t>
            </a:r>
            <a:endParaRPr lang="it-IT" sz="16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it-IT" sz="1600">
                <a:latin typeface="Consolas" panose="020B0609020204030204" pitchFamily="49" charset="0"/>
                <a:cs typeface="Consolas" panose="020B0609020204030204" pitchFamily="49" charset="0"/>
              </a:rPr>
              <a:t>0:B  100  193.204.0.2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9FF2D1D1-10E6-F15D-4844-947615DC8577}"/>
              </a:ext>
            </a:extLst>
          </p:cNvPr>
          <p:cNvCxnSpPr>
            <a:cxnSpLocks/>
            <a:stCxn id="53" idx="2"/>
          </p:cNvCxnSpPr>
          <p:nvPr/>
        </p:nvCxnSpPr>
        <p:spPr>
          <a:xfrm>
            <a:off x="2206672" y="2279349"/>
            <a:ext cx="1209167" cy="147655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3A09B8B0-E9D6-6A3B-E20E-EF8E87268DF7}"/>
              </a:ext>
            </a:extLst>
          </p:cNvPr>
          <p:cNvSpPr txBox="1"/>
          <p:nvPr/>
        </p:nvSpPr>
        <p:spPr>
          <a:xfrm>
            <a:off x="8670711" y="1707429"/>
            <a:ext cx="2617038" cy="5847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sz="1600">
                <a:latin typeface="Consolas" panose="020B0609020204030204" pitchFamily="49" charset="0"/>
                <a:cs typeface="Consolas" panose="020B0609020204030204" pitchFamily="49" charset="0"/>
              </a:rPr>
              <a:t>0:B  100  </a:t>
            </a:r>
            <a:r>
              <a:rPr lang="it-IT" sz="1600" err="1">
                <a:latin typeface="Consolas" panose="020B0609020204030204" pitchFamily="49" charset="0"/>
                <a:cs typeface="Consolas" panose="020B0609020204030204" pitchFamily="49" charset="0"/>
              </a:rPr>
              <a:t>local</a:t>
            </a:r>
            <a:endParaRPr lang="it-IT" sz="16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it-IT" sz="1600">
                <a:latin typeface="Consolas" panose="020B0609020204030204" pitchFamily="49" charset="0"/>
                <a:cs typeface="Consolas" panose="020B0609020204030204" pitchFamily="49" charset="0"/>
              </a:rPr>
              <a:t>0:A  100  193.204.0.1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8B89B74F-A2F8-B57E-861A-A23320882EA8}"/>
              </a:ext>
            </a:extLst>
          </p:cNvPr>
          <p:cNvCxnSpPr>
            <a:cxnSpLocks/>
            <a:stCxn id="57" idx="2"/>
          </p:cNvCxnSpPr>
          <p:nvPr/>
        </p:nvCxnSpPr>
        <p:spPr>
          <a:xfrm flipH="1">
            <a:off x="8617962" y="2292204"/>
            <a:ext cx="1361268" cy="146369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Left-right Arrow 5">
            <a:extLst>
              <a:ext uri="{FF2B5EF4-FFF2-40B4-BE49-F238E27FC236}">
                <a16:creationId xmlns:a16="http://schemas.microsoft.com/office/drawing/2014/main" id="{307B078C-EA28-466F-50B5-8215901A6B1C}"/>
              </a:ext>
            </a:extLst>
          </p:cNvPr>
          <p:cNvSpPr/>
          <p:nvPr/>
        </p:nvSpPr>
        <p:spPr>
          <a:xfrm>
            <a:off x="3423895" y="4370487"/>
            <a:ext cx="5199363" cy="762000"/>
          </a:xfrm>
          <a:prstGeom prst="leftRightArrow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IT"/>
              <a:t>eBGP multihop peering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D5E3ED-6A24-5E69-7ADF-724CCD48E039}"/>
              </a:ext>
            </a:extLst>
          </p:cNvPr>
          <p:cNvSpPr txBox="1"/>
          <p:nvPr/>
        </p:nvSpPr>
        <p:spPr>
          <a:xfrm>
            <a:off x="8676809" y="1709003"/>
            <a:ext cx="2617038" cy="583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it-IT" sz="16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61558AB-283B-2B89-960E-15C9FDD1DBFF}"/>
              </a:ext>
            </a:extLst>
          </p:cNvPr>
          <p:cNvSpPr txBox="1"/>
          <p:nvPr/>
        </p:nvSpPr>
        <p:spPr>
          <a:xfrm>
            <a:off x="898153" y="1697899"/>
            <a:ext cx="2617038" cy="5847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sz="1600">
                <a:latin typeface="Consolas" panose="020B0609020204030204" pitchFamily="49" charset="0"/>
                <a:cs typeface="Consolas" panose="020B0609020204030204" pitchFamily="49" charset="0"/>
              </a:rPr>
              <a:t>0:A  100  </a:t>
            </a:r>
            <a:r>
              <a:rPr lang="it-IT" sz="1600" err="1">
                <a:latin typeface="Consolas" panose="020B0609020204030204" pitchFamily="49" charset="0"/>
                <a:cs typeface="Consolas" panose="020B0609020204030204" pitchFamily="49" charset="0"/>
              </a:rPr>
              <a:t>local</a:t>
            </a:r>
            <a:endParaRPr lang="it-IT" sz="16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it-IT" sz="16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8F3115FF-19E2-ABED-F3C3-654AD1C0B53F}"/>
              </a:ext>
            </a:extLst>
          </p:cNvPr>
          <p:cNvSpPr/>
          <p:nvPr/>
        </p:nvSpPr>
        <p:spPr>
          <a:xfrm>
            <a:off x="3423895" y="5806267"/>
            <a:ext cx="5191305" cy="4421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0:A 100 193.204.0.1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16FF8AF-3CC7-06FE-616A-B43E4A9EA3D9}"/>
              </a:ext>
            </a:extLst>
          </p:cNvPr>
          <p:cNvSpPr txBox="1"/>
          <p:nvPr/>
        </p:nvSpPr>
        <p:spPr>
          <a:xfrm>
            <a:off x="8676809" y="1707428"/>
            <a:ext cx="2617038" cy="5847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sz="1600">
                <a:latin typeface="Consolas" panose="020B0609020204030204" pitchFamily="49" charset="0"/>
                <a:cs typeface="Consolas" panose="020B0609020204030204" pitchFamily="49" charset="0"/>
              </a:rPr>
              <a:t>0:A  100  193.204.0.1</a:t>
            </a:r>
          </a:p>
          <a:p>
            <a:endParaRPr lang="it-IT" sz="16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5" name="Left Arrow 24">
            <a:extLst>
              <a:ext uri="{FF2B5EF4-FFF2-40B4-BE49-F238E27FC236}">
                <a16:creationId xmlns:a16="http://schemas.microsoft.com/office/drawing/2014/main" id="{BC8308F3-F5E3-5869-D43D-4DCC760A1DD6}"/>
              </a:ext>
            </a:extLst>
          </p:cNvPr>
          <p:cNvSpPr/>
          <p:nvPr/>
        </p:nvSpPr>
        <p:spPr>
          <a:xfrm>
            <a:off x="3407781" y="5806267"/>
            <a:ext cx="5207419" cy="442133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0:B 100 193.204.0.2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F3572DB-7B70-6189-277E-90A2618961C9}"/>
              </a:ext>
            </a:extLst>
          </p:cNvPr>
          <p:cNvSpPr txBox="1"/>
          <p:nvPr/>
        </p:nvSpPr>
        <p:spPr>
          <a:xfrm>
            <a:off x="10576281" y="2849224"/>
            <a:ext cx="528385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it-IT"/>
          </a:p>
          <a:p>
            <a:r>
              <a:rPr lang="it-IT"/>
              <a:t>0:B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92890AF-C87A-A4C4-F3E5-5DC31B45B73B}"/>
              </a:ext>
            </a:extLst>
          </p:cNvPr>
          <p:cNvSpPr txBox="1"/>
          <p:nvPr/>
        </p:nvSpPr>
        <p:spPr>
          <a:xfrm>
            <a:off x="1070909" y="2860334"/>
            <a:ext cx="574463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it-IT"/>
          </a:p>
          <a:p>
            <a:r>
              <a:rPr lang="it-IT"/>
              <a:t>0:A</a:t>
            </a:r>
          </a:p>
        </p:txBody>
      </p:sp>
      <p:sp>
        <p:nvSpPr>
          <p:cNvPr id="19" name="TextBox 17">
            <a:extLst>
              <a:ext uri="{FF2B5EF4-FFF2-40B4-BE49-F238E27FC236}">
                <a16:creationId xmlns:a16="http://schemas.microsoft.com/office/drawing/2014/main" id="{14A9CBC3-3FA3-9E0A-068A-589F67F30401}"/>
              </a:ext>
            </a:extLst>
          </p:cNvPr>
          <p:cNvSpPr txBox="1"/>
          <p:nvPr/>
        </p:nvSpPr>
        <p:spPr>
          <a:xfrm>
            <a:off x="2257723" y="5474313"/>
            <a:ext cx="2332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/>
              <a:t>(+ BGP Router)</a:t>
            </a:r>
          </a:p>
        </p:txBody>
      </p:sp>
      <p:sp>
        <p:nvSpPr>
          <p:cNvPr id="20" name="TextBox 17">
            <a:extLst>
              <a:ext uri="{FF2B5EF4-FFF2-40B4-BE49-F238E27FC236}">
                <a16:creationId xmlns:a16="http://schemas.microsoft.com/office/drawing/2014/main" id="{57ADF433-CAA5-A2E6-E87A-5B6DFE89E2AC}"/>
              </a:ext>
            </a:extLst>
          </p:cNvPr>
          <p:cNvSpPr txBox="1"/>
          <p:nvPr/>
        </p:nvSpPr>
        <p:spPr>
          <a:xfrm>
            <a:off x="7449028" y="5474313"/>
            <a:ext cx="2332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/>
              <a:t>(+ BGP Router)</a:t>
            </a:r>
          </a:p>
        </p:txBody>
      </p:sp>
      <p:pic>
        <p:nvPicPr>
          <p:cNvPr id="15" name="Picture 105">
            <a:extLst>
              <a:ext uri="{FF2B5EF4-FFF2-40B4-BE49-F238E27FC236}">
                <a16:creationId xmlns:a16="http://schemas.microsoft.com/office/drawing/2014/main" id="{983AD4F3-5CC4-A32D-78B1-4E0218A41DA5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024" y="3758253"/>
            <a:ext cx="582653" cy="5267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" name="Picture 105">
            <a:extLst>
              <a:ext uri="{FF2B5EF4-FFF2-40B4-BE49-F238E27FC236}">
                <a16:creationId xmlns:a16="http://schemas.microsoft.com/office/drawing/2014/main" id="{2D656C73-580C-1CF5-EED6-A6224CF4ADE2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5060" y="3754284"/>
            <a:ext cx="582653" cy="5267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1" name="Group 22">
            <a:extLst>
              <a:ext uri="{FF2B5EF4-FFF2-40B4-BE49-F238E27FC236}">
                <a16:creationId xmlns:a16="http://schemas.microsoft.com/office/drawing/2014/main" id="{0E137F86-4C5D-8956-AFB4-1489274D7BC0}"/>
              </a:ext>
            </a:extLst>
          </p:cNvPr>
          <p:cNvGrpSpPr/>
          <p:nvPr/>
        </p:nvGrpSpPr>
        <p:grpSpPr>
          <a:xfrm>
            <a:off x="3011137" y="3754284"/>
            <a:ext cx="809402" cy="463051"/>
            <a:chOff x="967835" y="2541918"/>
            <a:chExt cx="1426054" cy="463051"/>
          </a:xfrm>
        </p:grpSpPr>
        <p:grpSp>
          <p:nvGrpSpPr>
            <p:cNvPr id="22" name="Group 93">
              <a:extLst>
                <a:ext uri="{FF2B5EF4-FFF2-40B4-BE49-F238E27FC236}">
                  <a16:creationId xmlns:a16="http://schemas.microsoft.com/office/drawing/2014/main" id="{8ADB8A74-24CF-0BF4-E375-5B01A6A6594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67835" y="2541918"/>
              <a:ext cx="1426054" cy="463051"/>
              <a:chOff x="3312" y="2160"/>
              <a:chExt cx="960" cy="528"/>
            </a:xfrm>
          </p:grpSpPr>
          <p:grpSp>
            <p:nvGrpSpPr>
              <p:cNvPr id="30" name="Group 94">
                <a:extLst>
                  <a:ext uri="{FF2B5EF4-FFF2-40B4-BE49-F238E27FC236}">
                    <a16:creationId xmlns:a16="http://schemas.microsoft.com/office/drawing/2014/main" id="{0CCF5B7B-7C09-F2B4-4791-283544382280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3312" y="2160"/>
                <a:ext cx="960" cy="528"/>
                <a:chOff x="3312" y="2160"/>
                <a:chExt cx="960" cy="528"/>
              </a:xfrm>
            </p:grpSpPr>
            <p:sp>
              <p:nvSpPr>
                <p:cNvPr id="38" name="AutoShape 95">
                  <a:extLst>
                    <a:ext uri="{FF2B5EF4-FFF2-40B4-BE49-F238E27FC236}">
                      <a16:creationId xmlns:a16="http://schemas.microsoft.com/office/drawing/2014/main" id="{A5EBCFAE-24A8-1FB9-8B60-31913F1C05F6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3312" y="2160"/>
                  <a:ext cx="960" cy="528"/>
                </a:xfrm>
                <a:prstGeom prst="can">
                  <a:avLst>
                    <a:gd name="adj" fmla="val 50000"/>
                  </a:avLst>
                </a:prstGeom>
                <a:gradFill rotWithShape="0">
                  <a:gsLst>
                    <a:gs pos="0">
                      <a:srgbClr val="002F5E"/>
                    </a:gs>
                    <a:gs pos="50000">
                      <a:srgbClr val="0066CC"/>
                    </a:gs>
                    <a:gs pos="100000">
                      <a:srgbClr val="002F5E"/>
                    </a:gs>
                  </a:gsLst>
                  <a:lin ang="0" scaled="1"/>
                </a:gradFill>
                <a:ln w="9525">
                  <a:solidFill>
                    <a:srgbClr val="819FFF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73025" tIns="36512" rIns="73025" bIns="36512" anchor="ctr"/>
                <a:lstStyle>
                  <a:lvl1pPr>
                    <a:spcBef>
                      <a:spcPct val="20000"/>
                    </a:spcBef>
                    <a:buClr>
                      <a:schemeClr val="tx2"/>
                    </a:buClr>
                    <a:buSzPct val="70000"/>
                    <a:buFont typeface="Wingdings" pitchFamily="2" charset="2"/>
                    <a:buChar char="n"/>
                    <a:defRPr sz="32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1"/>
                    </a:buClr>
                    <a:buSzPct val="70000"/>
                    <a:buFont typeface="Wingdings" pitchFamily="2" charset="2"/>
                    <a:buChar char="n"/>
                    <a:defRPr sz="28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66CC00"/>
                    </a:buClr>
                    <a:buSzPct val="7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SzPct val="70000"/>
                    <a:buFont typeface="Wingdings" pitchFamily="2" charset="2"/>
                    <a:buChar char="l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it-IT" altLang="it-IT" sz="1800">
                    <a:latin typeface="Arial" panose="020B0604020202020204" pitchFamily="34" charset="0"/>
                  </a:endParaRPr>
                </a:p>
              </p:txBody>
            </p:sp>
            <p:grpSp>
              <p:nvGrpSpPr>
                <p:cNvPr id="40" name="Group 96">
                  <a:extLst>
                    <a:ext uri="{FF2B5EF4-FFF2-40B4-BE49-F238E27FC236}">
                      <a16:creationId xmlns:a16="http://schemas.microsoft.com/office/drawing/2014/main" id="{4904E108-6FA5-C350-A6BA-468576BF3F73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3488" y="2193"/>
                  <a:ext cx="599" cy="207"/>
                  <a:chOff x="422" y="1632"/>
                  <a:chExt cx="829" cy="298"/>
                </a:xfrm>
              </p:grpSpPr>
              <p:grpSp>
                <p:nvGrpSpPr>
                  <p:cNvPr id="41" name="Group 97">
                    <a:extLst>
                      <a:ext uri="{FF2B5EF4-FFF2-40B4-BE49-F238E27FC236}">
                        <a16:creationId xmlns:a16="http://schemas.microsoft.com/office/drawing/2014/main" id="{D8072FCE-987A-73E1-7850-B6EEAE973EA5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422" y="1632"/>
                    <a:ext cx="822" cy="291"/>
                    <a:chOff x="422" y="1632"/>
                    <a:chExt cx="822" cy="291"/>
                  </a:xfrm>
                </p:grpSpPr>
                <p:sp>
                  <p:nvSpPr>
                    <p:cNvPr id="60" name="Freeform 98">
                      <a:extLst>
                        <a:ext uri="{FF2B5EF4-FFF2-40B4-BE49-F238E27FC236}">
                          <a16:creationId xmlns:a16="http://schemas.microsoft.com/office/drawing/2014/main" id="{3FB3029B-0BA7-0D21-D2EF-6BE334BE6CA9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51" y="1639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97 h 125"/>
                        <a:gd name="T2" fmla="*/ 87 w 393"/>
                        <a:gd name="T3" fmla="*/ 125 h 125"/>
                        <a:gd name="T4" fmla="*/ 298 w 393"/>
                        <a:gd name="T5" fmla="*/ 42 h 125"/>
                        <a:gd name="T6" fmla="*/ 393 w 393"/>
                        <a:gd name="T7" fmla="*/ 70 h 125"/>
                        <a:gd name="T8" fmla="*/ 342 w 393"/>
                        <a:gd name="T9" fmla="*/ 0 h 125"/>
                        <a:gd name="T10" fmla="*/ 94 w 393"/>
                        <a:gd name="T11" fmla="*/ 0 h 125"/>
                        <a:gd name="T12" fmla="*/ 196 w 393"/>
                        <a:gd name="T13" fmla="*/ 21 h 125"/>
                        <a:gd name="T14" fmla="*/ 0 w 393"/>
                        <a:gd name="T15" fmla="*/ 97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97"/>
                          </a:moveTo>
                          <a:lnTo>
                            <a:pt x="87" y="125"/>
                          </a:lnTo>
                          <a:lnTo>
                            <a:pt x="298" y="42"/>
                          </a:lnTo>
                          <a:lnTo>
                            <a:pt x="393" y="70"/>
                          </a:lnTo>
                          <a:lnTo>
                            <a:pt x="342" y="0"/>
                          </a:lnTo>
                          <a:lnTo>
                            <a:pt x="94" y="0"/>
                          </a:lnTo>
                          <a:lnTo>
                            <a:pt x="196" y="21"/>
                          </a:lnTo>
                          <a:lnTo>
                            <a:pt x="0" y="9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61" name="Freeform 99">
                      <a:extLst>
                        <a:ext uri="{FF2B5EF4-FFF2-40B4-BE49-F238E27FC236}">
                          <a16:creationId xmlns:a16="http://schemas.microsoft.com/office/drawing/2014/main" id="{EFC3993C-AE05-000F-D97F-382B21DA8BFC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51" y="1639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97 h 125"/>
                        <a:gd name="T2" fmla="*/ 87 w 393"/>
                        <a:gd name="T3" fmla="*/ 125 h 125"/>
                        <a:gd name="T4" fmla="*/ 298 w 393"/>
                        <a:gd name="T5" fmla="*/ 42 h 125"/>
                        <a:gd name="T6" fmla="*/ 393 w 393"/>
                        <a:gd name="T7" fmla="*/ 70 h 125"/>
                        <a:gd name="T8" fmla="*/ 342 w 393"/>
                        <a:gd name="T9" fmla="*/ 0 h 125"/>
                        <a:gd name="T10" fmla="*/ 94 w 393"/>
                        <a:gd name="T11" fmla="*/ 0 h 125"/>
                        <a:gd name="T12" fmla="*/ 196 w 393"/>
                        <a:gd name="T13" fmla="*/ 21 h 125"/>
                        <a:gd name="T14" fmla="*/ 0 w 393"/>
                        <a:gd name="T15" fmla="*/ 97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97"/>
                          </a:moveTo>
                          <a:lnTo>
                            <a:pt x="87" y="125"/>
                          </a:lnTo>
                          <a:lnTo>
                            <a:pt x="298" y="42"/>
                          </a:lnTo>
                          <a:lnTo>
                            <a:pt x="393" y="70"/>
                          </a:lnTo>
                          <a:lnTo>
                            <a:pt x="342" y="0"/>
                          </a:lnTo>
                          <a:lnTo>
                            <a:pt x="94" y="0"/>
                          </a:lnTo>
                          <a:lnTo>
                            <a:pt x="196" y="21"/>
                          </a:lnTo>
                          <a:lnTo>
                            <a:pt x="0" y="9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62" name="Freeform 100">
                      <a:extLst>
                        <a:ext uri="{FF2B5EF4-FFF2-40B4-BE49-F238E27FC236}">
                          <a16:creationId xmlns:a16="http://schemas.microsoft.com/office/drawing/2014/main" id="{059A874E-47AF-6057-8CF3-FA05FB1E09D6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22" y="1785"/>
                      <a:ext cx="393" cy="132"/>
                    </a:xfrm>
                    <a:custGeom>
                      <a:avLst/>
                      <a:gdLst>
                        <a:gd name="T0" fmla="*/ 393 w 393"/>
                        <a:gd name="T1" fmla="*/ 28 h 132"/>
                        <a:gd name="T2" fmla="*/ 305 w 393"/>
                        <a:gd name="T3" fmla="*/ 0 h 132"/>
                        <a:gd name="T4" fmla="*/ 102 w 393"/>
                        <a:gd name="T5" fmla="*/ 83 h 132"/>
                        <a:gd name="T6" fmla="*/ 0 w 393"/>
                        <a:gd name="T7" fmla="*/ 55 h 132"/>
                        <a:gd name="T8" fmla="*/ 51 w 393"/>
                        <a:gd name="T9" fmla="*/ 132 h 132"/>
                        <a:gd name="T10" fmla="*/ 305 w 393"/>
                        <a:gd name="T11" fmla="*/ 132 h 132"/>
                        <a:gd name="T12" fmla="*/ 196 w 393"/>
                        <a:gd name="T13" fmla="*/ 104 h 132"/>
                        <a:gd name="T14" fmla="*/ 393 w 393"/>
                        <a:gd name="T15" fmla="*/ 28 h 132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32">
                          <a:moveTo>
                            <a:pt x="393" y="28"/>
                          </a:moveTo>
                          <a:lnTo>
                            <a:pt x="305" y="0"/>
                          </a:lnTo>
                          <a:lnTo>
                            <a:pt x="102" y="83"/>
                          </a:lnTo>
                          <a:lnTo>
                            <a:pt x="0" y="55"/>
                          </a:lnTo>
                          <a:lnTo>
                            <a:pt x="51" y="132"/>
                          </a:lnTo>
                          <a:lnTo>
                            <a:pt x="305" y="132"/>
                          </a:lnTo>
                          <a:lnTo>
                            <a:pt x="196" y="104"/>
                          </a:lnTo>
                          <a:lnTo>
                            <a:pt x="393" y="2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63" name="Freeform 101">
                      <a:extLst>
                        <a:ext uri="{FF2B5EF4-FFF2-40B4-BE49-F238E27FC236}">
                          <a16:creationId xmlns:a16="http://schemas.microsoft.com/office/drawing/2014/main" id="{6CC403E6-C1FC-ACD6-6CB2-827AECFFD1B9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22" y="1785"/>
                      <a:ext cx="393" cy="132"/>
                    </a:xfrm>
                    <a:custGeom>
                      <a:avLst/>
                      <a:gdLst>
                        <a:gd name="T0" fmla="*/ 393 w 393"/>
                        <a:gd name="T1" fmla="*/ 28 h 132"/>
                        <a:gd name="T2" fmla="*/ 305 w 393"/>
                        <a:gd name="T3" fmla="*/ 0 h 132"/>
                        <a:gd name="T4" fmla="*/ 102 w 393"/>
                        <a:gd name="T5" fmla="*/ 83 h 132"/>
                        <a:gd name="T6" fmla="*/ 0 w 393"/>
                        <a:gd name="T7" fmla="*/ 55 h 132"/>
                        <a:gd name="T8" fmla="*/ 51 w 393"/>
                        <a:gd name="T9" fmla="*/ 132 h 132"/>
                        <a:gd name="T10" fmla="*/ 305 w 393"/>
                        <a:gd name="T11" fmla="*/ 132 h 132"/>
                        <a:gd name="T12" fmla="*/ 196 w 393"/>
                        <a:gd name="T13" fmla="*/ 104 h 132"/>
                        <a:gd name="T14" fmla="*/ 393 w 393"/>
                        <a:gd name="T15" fmla="*/ 28 h 132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32">
                          <a:moveTo>
                            <a:pt x="393" y="28"/>
                          </a:moveTo>
                          <a:lnTo>
                            <a:pt x="305" y="0"/>
                          </a:lnTo>
                          <a:lnTo>
                            <a:pt x="102" y="83"/>
                          </a:lnTo>
                          <a:lnTo>
                            <a:pt x="0" y="55"/>
                          </a:lnTo>
                          <a:lnTo>
                            <a:pt x="51" y="132"/>
                          </a:lnTo>
                          <a:lnTo>
                            <a:pt x="305" y="132"/>
                          </a:lnTo>
                          <a:lnTo>
                            <a:pt x="196" y="104"/>
                          </a:lnTo>
                          <a:lnTo>
                            <a:pt x="393" y="2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64" name="Freeform 102">
                      <a:extLst>
                        <a:ext uri="{FF2B5EF4-FFF2-40B4-BE49-F238E27FC236}">
                          <a16:creationId xmlns:a16="http://schemas.microsoft.com/office/drawing/2014/main" id="{F89DC7B5-EE4C-3610-E96E-351326539BC3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44" y="1632"/>
                      <a:ext cx="392" cy="125"/>
                    </a:xfrm>
                    <a:custGeom>
                      <a:avLst/>
                      <a:gdLst>
                        <a:gd name="T0" fmla="*/ 0 w 392"/>
                        <a:gd name="T1" fmla="*/ 28 h 125"/>
                        <a:gd name="T2" fmla="*/ 87 w 392"/>
                        <a:gd name="T3" fmla="*/ 0 h 125"/>
                        <a:gd name="T4" fmla="*/ 298 w 392"/>
                        <a:gd name="T5" fmla="*/ 77 h 125"/>
                        <a:gd name="T6" fmla="*/ 392 w 392"/>
                        <a:gd name="T7" fmla="*/ 56 h 125"/>
                        <a:gd name="T8" fmla="*/ 341 w 392"/>
                        <a:gd name="T9" fmla="*/ 125 h 125"/>
                        <a:gd name="T10" fmla="*/ 94 w 392"/>
                        <a:gd name="T11" fmla="*/ 125 h 125"/>
                        <a:gd name="T12" fmla="*/ 196 w 392"/>
                        <a:gd name="T13" fmla="*/ 104 h 125"/>
                        <a:gd name="T14" fmla="*/ 0 w 392"/>
                        <a:gd name="T15" fmla="*/ 28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2" h="125">
                          <a:moveTo>
                            <a:pt x="0" y="28"/>
                          </a:moveTo>
                          <a:lnTo>
                            <a:pt x="87" y="0"/>
                          </a:lnTo>
                          <a:lnTo>
                            <a:pt x="298" y="77"/>
                          </a:lnTo>
                          <a:lnTo>
                            <a:pt x="392" y="56"/>
                          </a:lnTo>
                          <a:lnTo>
                            <a:pt x="341" y="125"/>
                          </a:lnTo>
                          <a:lnTo>
                            <a:pt x="94" y="125"/>
                          </a:lnTo>
                          <a:lnTo>
                            <a:pt x="196" y="104"/>
                          </a:lnTo>
                          <a:lnTo>
                            <a:pt x="0" y="2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65" name="Freeform 103">
                      <a:extLst>
                        <a:ext uri="{FF2B5EF4-FFF2-40B4-BE49-F238E27FC236}">
                          <a16:creationId xmlns:a16="http://schemas.microsoft.com/office/drawing/2014/main" id="{7A9A7909-F28F-E2ED-6DEF-64F6E03FA5F8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44" y="1632"/>
                      <a:ext cx="392" cy="125"/>
                    </a:xfrm>
                    <a:custGeom>
                      <a:avLst/>
                      <a:gdLst>
                        <a:gd name="T0" fmla="*/ 0 w 392"/>
                        <a:gd name="T1" fmla="*/ 28 h 125"/>
                        <a:gd name="T2" fmla="*/ 87 w 392"/>
                        <a:gd name="T3" fmla="*/ 0 h 125"/>
                        <a:gd name="T4" fmla="*/ 298 w 392"/>
                        <a:gd name="T5" fmla="*/ 77 h 125"/>
                        <a:gd name="T6" fmla="*/ 392 w 392"/>
                        <a:gd name="T7" fmla="*/ 56 h 125"/>
                        <a:gd name="T8" fmla="*/ 341 w 392"/>
                        <a:gd name="T9" fmla="*/ 125 h 125"/>
                        <a:gd name="T10" fmla="*/ 94 w 392"/>
                        <a:gd name="T11" fmla="*/ 125 h 125"/>
                        <a:gd name="T12" fmla="*/ 196 w 392"/>
                        <a:gd name="T13" fmla="*/ 104 h 125"/>
                        <a:gd name="T14" fmla="*/ 0 w 392"/>
                        <a:gd name="T15" fmla="*/ 28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2" h="125">
                          <a:moveTo>
                            <a:pt x="0" y="28"/>
                          </a:moveTo>
                          <a:lnTo>
                            <a:pt x="87" y="0"/>
                          </a:lnTo>
                          <a:lnTo>
                            <a:pt x="298" y="77"/>
                          </a:lnTo>
                          <a:lnTo>
                            <a:pt x="392" y="56"/>
                          </a:lnTo>
                          <a:lnTo>
                            <a:pt x="341" y="125"/>
                          </a:lnTo>
                          <a:lnTo>
                            <a:pt x="94" y="125"/>
                          </a:lnTo>
                          <a:lnTo>
                            <a:pt x="196" y="104"/>
                          </a:lnTo>
                          <a:lnTo>
                            <a:pt x="0" y="2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66" name="Freeform 104">
                      <a:extLst>
                        <a:ext uri="{FF2B5EF4-FFF2-40B4-BE49-F238E27FC236}">
                          <a16:creationId xmlns:a16="http://schemas.microsoft.com/office/drawing/2014/main" id="{8B97BAC3-EA4F-52B6-7484-D5868DCF1942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36" y="1799"/>
                      <a:ext cx="393" cy="124"/>
                    </a:xfrm>
                    <a:custGeom>
                      <a:avLst/>
                      <a:gdLst>
                        <a:gd name="T0" fmla="*/ 393 w 393"/>
                        <a:gd name="T1" fmla="*/ 97 h 124"/>
                        <a:gd name="T2" fmla="*/ 306 w 393"/>
                        <a:gd name="T3" fmla="*/ 124 h 124"/>
                        <a:gd name="T4" fmla="*/ 102 w 393"/>
                        <a:gd name="T5" fmla="*/ 41 h 124"/>
                        <a:gd name="T6" fmla="*/ 0 w 393"/>
                        <a:gd name="T7" fmla="*/ 69 h 124"/>
                        <a:gd name="T8" fmla="*/ 51 w 393"/>
                        <a:gd name="T9" fmla="*/ 0 h 124"/>
                        <a:gd name="T10" fmla="*/ 306 w 393"/>
                        <a:gd name="T11" fmla="*/ 0 h 124"/>
                        <a:gd name="T12" fmla="*/ 197 w 393"/>
                        <a:gd name="T13" fmla="*/ 21 h 124"/>
                        <a:gd name="T14" fmla="*/ 393 w 393"/>
                        <a:gd name="T15" fmla="*/ 97 h 12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4">
                          <a:moveTo>
                            <a:pt x="393" y="97"/>
                          </a:moveTo>
                          <a:lnTo>
                            <a:pt x="306" y="124"/>
                          </a:lnTo>
                          <a:lnTo>
                            <a:pt x="102" y="41"/>
                          </a:lnTo>
                          <a:lnTo>
                            <a:pt x="0" y="69"/>
                          </a:lnTo>
                          <a:lnTo>
                            <a:pt x="51" y="0"/>
                          </a:lnTo>
                          <a:lnTo>
                            <a:pt x="306" y="0"/>
                          </a:lnTo>
                          <a:lnTo>
                            <a:pt x="197" y="21"/>
                          </a:lnTo>
                          <a:lnTo>
                            <a:pt x="393" y="9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67" name="Freeform 105">
                      <a:extLst>
                        <a:ext uri="{FF2B5EF4-FFF2-40B4-BE49-F238E27FC236}">
                          <a16:creationId xmlns:a16="http://schemas.microsoft.com/office/drawing/2014/main" id="{6079D87E-3593-830B-0BC8-CE0626F22232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36" y="1799"/>
                      <a:ext cx="393" cy="124"/>
                    </a:xfrm>
                    <a:custGeom>
                      <a:avLst/>
                      <a:gdLst>
                        <a:gd name="T0" fmla="*/ 393 w 393"/>
                        <a:gd name="T1" fmla="*/ 97 h 124"/>
                        <a:gd name="T2" fmla="*/ 306 w 393"/>
                        <a:gd name="T3" fmla="*/ 124 h 124"/>
                        <a:gd name="T4" fmla="*/ 102 w 393"/>
                        <a:gd name="T5" fmla="*/ 41 h 124"/>
                        <a:gd name="T6" fmla="*/ 0 w 393"/>
                        <a:gd name="T7" fmla="*/ 69 h 124"/>
                        <a:gd name="T8" fmla="*/ 51 w 393"/>
                        <a:gd name="T9" fmla="*/ 0 h 124"/>
                        <a:gd name="T10" fmla="*/ 306 w 393"/>
                        <a:gd name="T11" fmla="*/ 0 h 124"/>
                        <a:gd name="T12" fmla="*/ 197 w 393"/>
                        <a:gd name="T13" fmla="*/ 21 h 124"/>
                        <a:gd name="T14" fmla="*/ 393 w 393"/>
                        <a:gd name="T15" fmla="*/ 97 h 12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4">
                          <a:moveTo>
                            <a:pt x="393" y="97"/>
                          </a:moveTo>
                          <a:lnTo>
                            <a:pt x="306" y="124"/>
                          </a:lnTo>
                          <a:lnTo>
                            <a:pt x="102" y="41"/>
                          </a:lnTo>
                          <a:lnTo>
                            <a:pt x="0" y="69"/>
                          </a:lnTo>
                          <a:lnTo>
                            <a:pt x="51" y="0"/>
                          </a:lnTo>
                          <a:lnTo>
                            <a:pt x="306" y="0"/>
                          </a:lnTo>
                          <a:lnTo>
                            <a:pt x="197" y="21"/>
                          </a:lnTo>
                          <a:lnTo>
                            <a:pt x="393" y="9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</p:grpSp>
              <p:grpSp>
                <p:nvGrpSpPr>
                  <p:cNvPr id="42" name="Group 106">
                    <a:extLst>
                      <a:ext uri="{FF2B5EF4-FFF2-40B4-BE49-F238E27FC236}">
                        <a16:creationId xmlns:a16="http://schemas.microsoft.com/office/drawing/2014/main" id="{03D482B4-9FE0-6EA0-8A99-338E0135FBD9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429" y="1639"/>
                    <a:ext cx="822" cy="291"/>
                    <a:chOff x="429" y="1639"/>
                    <a:chExt cx="822" cy="291"/>
                  </a:xfrm>
                </p:grpSpPr>
                <p:sp>
                  <p:nvSpPr>
                    <p:cNvPr id="43" name="Freeform 107">
                      <a:extLst>
                        <a:ext uri="{FF2B5EF4-FFF2-40B4-BE49-F238E27FC236}">
                          <a16:creationId xmlns:a16="http://schemas.microsoft.com/office/drawing/2014/main" id="{AC43926F-748F-2AB9-8966-2FBE95EF53D2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58" y="1646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97 h 125"/>
                        <a:gd name="T2" fmla="*/ 87 w 393"/>
                        <a:gd name="T3" fmla="*/ 125 h 125"/>
                        <a:gd name="T4" fmla="*/ 298 w 393"/>
                        <a:gd name="T5" fmla="*/ 42 h 125"/>
                        <a:gd name="T6" fmla="*/ 393 w 393"/>
                        <a:gd name="T7" fmla="*/ 70 h 125"/>
                        <a:gd name="T8" fmla="*/ 342 w 393"/>
                        <a:gd name="T9" fmla="*/ 0 h 125"/>
                        <a:gd name="T10" fmla="*/ 95 w 393"/>
                        <a:gd name="T11" fmla="*/ 0 h 125"/>
                        <a:gd name="T12" fmla="*/ 197 w 393"/>
                        <a:gd name="T13" fmla="*/ 21 h 125"/>
                        <a:gd name="T14" fmla="*/ 0 w 393"/>
                        <a:gd name="T15" fmla="*/ 97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97"/>
                          </a:moveTo>
                          <a:lnTo>
                            <a:pt x="87" y="125"/>
                          </a:lnTo>
                          <a:lnTo>
                            <a:pt x="298" y="42"/>
                          </a:lnTo>
                          <a:lnTo>
                            <a:pt x="393" y="70"/>
                          </a:lnTo>
                          <a:lnTo>
                            <a:pt x="342" y="0"/>
                          </a:lnTo>
                          <a:lnTo>
                            <a:pt x="95" y="0"/>
                          </a:lnTo>
                          <a:lnTo>
                            <a:pt x="197" y="21"/>
                          </a:lnTo>
                          <a:lnTo>
                            <a:pt x="0" y="9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8" name="Freeform 108">
                      <a:extLst>
                        <a:ext uri="{FF2B5EF4-FFF2-40B4-BE49-F238E27FC236}">
                          <a16:creationId xmlns:a16="http://schemas.microsoft.com/office/drawing/2014/main" id="{F634FFED-7EB8-4634-02A9-F91E48EBD6C3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58" y="1646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97 h 125"/>
                        <a:gd name="T2" fmla="*/ 87 w 393"/>
                        <a:gd name="T3" fmla="*/ 125 h 125"/>
                        <a:gd name="T4" fmla="*/ 298 w 393"/>
                        <a:gd name="T5" fmla="*/ 42 h 125"/>
                        <a:gd name="T6" fmla="*/ 393 w 393"/>
                        <a:gd name="T7" fmla="*/ 70 h 125"/>
                        <a:gd name="T8" fmla="*/ 342 w 393"/>
                        <a:gd name="T9" fmla="*/ 0 h 125"/>
                        <a:gd name="T10" fmla="*/ 95 w 393"/>
                        <a:gd name="T11" fmla="*/ 0 h 125"/>
                        <a:gd name="T12" fmla="*/ 197 w 393"/>
                        <a:gd name="T13" fmla="*/ 21 h 125"/>
                        <a:gd name="T14" fmla="*/ 0 w 393"/>
                        <a:gd name="T15" fmla="*/ 97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97"/>
                          </a:moveTo>
                          <a:lnTo>
                            <a:pt x="87" y="125"/>
                          </a:lnTo>
                          <a:lnTo>
                            <a:pt x="298" y="42"/>
                          </a:lnTo>
                          <a:lnTo>
                            <a:pt x="393" y="70"/>
                          </a:lnTo>
                          <a:lnTo>
                            <a:pt x="342" y="0"/>
                          </a:lnTo>
                          <a:lnTo>
                            <a:pt x="95" y="0"/>
                          </a:lnTo>
                          <a:lnTo>
                            <a:pt x="197" y="21"/>
                          </a:lnTo>
                          <a:lnTo>
                            <a:pt x="0" y="9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9" name="Freeform 109">
                      <a:extLst>
                        <a:ext uri="{FF2B5EF4-FFF2-40B4-BE49-F238E27FC236}">
                          <a16:creationId xmlns:a16="http://schemas.microsoft.com/office/drawing/2014/main" id="{0DFC58D8-9BC8-A0E6-D90A-2098147A4273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29" y="1792"/>
                      <a:ext cx="393" cy="131"/>
                    </a:xfrm>
                    <a:custGeom>
                      <a:avLst/>
                      <a:gdLst>
                        <a:gd name="T0" fmla="*/ 393 w 393"/>
                        <a:gd name="T1" fmla="*/ 28 h 131"/>
                        <a:gd name="T2" fmla="*/ 306 w 393"/>
                        <a:gd name="T3" fmla="*/ 0 h 131"/>
                        <a:gd name="T4" fmla="*/ 102 w 393"/>
                        <a:gd name="T5" fmla="*/ 83 h 131"/>
                        <a:gd name="T6" fmla="*/ 0 w 393"/>
                        <a:gd name="T7" fmla="*/ 55 h 131"/>
                        <a:gd name="T8" fmla="*/ 51 w 393"/>
                        <a:gd name="T9" fmla="*/ 131 h 131"/>
                        <a:gd name="T10" fmla="*/ 306 w 393"/>
                        <a:gd name="T11" fmla="*/ 131 h 131"/>
                        <a:gd name="T12" fmla="*/ 196 w 393"/>
                        <a:gd name="T13" fmla="*/ 104 h 131"/>
                        <a:gd name="T14" fmla="*/ 393 w 393"/>
                        <a:gd name="T15" fmla="*/ 28 h 131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31">
                          <a:moveTo>
                            <a:pt x="393" y="28"/>
                          </a:moveTo>
                          <a:lnTo>
                            <a:pt x="306" y="0"/>
                          </a:lnTo>
                          <a:lnTo>
                            <a:pt x="102" y="83"/>
                          </a:lnTo>
                          <a:lnTo>
                            <a:pt x="0" y="55"/>
                          </a:lnTo>
                          <a:lnTo>
                            <a:pt x="51" y="131"/>
                          </a:lnTo>
                          <a:lnTo>
                            <a:pt x="306" y="131"/>
                          </a:lnTo>
                          <a:lnTo>
                            <a:pt x="196" y="104"/>
                          </a:lnTo>
                          <a:lnTo>
                            <a:pt x="393" y="28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0" name="Freeform 110">
                      <a:extLst>
                        <a:ext uri="{FF2B5EF4-FFF2-40B4-BE49-F238E27FC236}">
                          <a16:creationId xmlns:a16="http://schemas.microsoft.com/office/drawing/2014/main" id="{7E60E71D-F791-63B9-2E90-0D18A515159F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29" y="1792"/>
                      <a:ext cx="393" cy="131"/>
                    </a:xfrm>
                    <a:custGeom>
                      <a:avLst/>
                      <a:gdLst>
                        <a:gd name="T0" fmla="*/ 393 w 393"/>
                        <a:gd name="T1" fmla="*/ 28 h 131"/>
                        <a:gd name="T2" fmla="*/ 306 w 393"/>
                        <a:gd name="T3" fmla="*/ 0 h 131"/>
                        <a:gd name="T4" fmla="*/ 102 w 393"/>
                        <a:gd name="T5" fmla="*/ 83 h 131"/>
                        <a:gd name="T6" fmla="*/ 0 w 393"/>
                        <a:gd name="T7" fmla="*/ 55 h 131"/>
                        <a:gd name="T8" fmla="*/ 51 w 393"/>
                        <a:gd name="T9" fmla="*/ 131 h 131"/>
                        <a:gd name="T10" fmla="*/ 306 w 393"/>
                        <a:gd name="T11" fmla="*/ 131 h 131"/>
                        <a:gd name="T12" fmla="*/ 196 w 393"/>
                        <a:gd name="T13" fmla="*/ 104 h 131"/>
                        <a:gd name="T14" fmla="*/ 393 w 393"/>
                        <a:gd name="T15" fmla="*/ 28 h 131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31">
                          <a:moveTo>
                            <a:pt x="393" y="28"/>
                          </a:moveTo>
                          <a:lnTo>
                            <a:pt x="306" y="0"/>
                          </a:lnTo>
                          <a:lnTo>
                            <a:pt x="102" y="83"/>
                          </a:lnTo>
                          <a:lnTo>
                            <a:pt x="0" y="55"/>
                          </a:lnTo>
                          <a:lnTo>
                            <a:pt x="51" y="131"/>
                          </a:lnTo>
                          <a:lnTo>
                            <a:pt x="306" y="131"/>
                          </a:lnTo>
                          <a:lnTo>
                            <a:pt x="196" y="104"/>
                          </a:lnTo>
                          <a:lnTo>
                            <a:pt x="393" y="28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1" name="Freeform 111">
                      <a:extLst>
                        <a:ext uri="{FF2B5EF4-FFF2-40B4-BE49-F238E27FC236}">
                          <a16:creationId xmlns:a16="http://schemas.microsoft.com/office/drawing/2014/main" id="{6AA8113C-C891-2C4C-8899-CC077C88AD4D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51" y="1639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28 h 125"/>
                        <a:gd name="T2" fmla="*/ 87 w 393"/>
                        <a:gd name="T3" fmla="*/ 0 h 125"/>
                        <a:gd name="T4" fmla="*/ 298 w 393"/>
                        <a:gd name="T5" fmla="*/ 77 h 125"/>
                        <a:gd name="T6" fmla="*/ 393 w 393"/>
                        <a:gd name="T7" fmla="*/ 56 h 125"/>
                        <a:gd name="T8" fmla="*/ 342 w 393"/>
                        <a:gd name="T9" fmla="*/ 125 h 125"/>
                        <a:gd name="T10" fmla="*/ 94 w 393"/>
                        <a:gd name="T11" fmla="*/ 125 h 125"/>
                        <a:gd name="T12" fmla="*/ 196 w 393"/>
                        <a:gd name="T13" fmla="*/ 104 h 125"/>
                        <a:gd name="T14" fmla="*/ 0 w 393"/>
                        <a:gd name="T15" fmla="*/ 28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28"/>
                          </a:moveTo>
                          <a:lnTo>
                            <a:pt x="87" y="0"/>
                          </a:lnTo>
                          <a:lnTo>
                            <a:pt x="298" y="77"/>
                          </a:lnTo>
                          <a:lnTo>
                            <a:pt x="393" y="56"/>
                          </a:lnTo>
                          <a:lnTo>
                            <a:pt x="342" y="125"/>
                          </a:lnTo>
                          <a:lnTo>
                            <a:pt x="94" y="125"/>
                          </a:lnTo>
                          <a:lnTo>
                            <a:pt x="196" y="104"/>
                          </a:lnTo>
                          <a:lnTo>
                            <a:pt x="0" y="28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5" name="Freeform 112">
                      <a:extLst>
                        <a:ext uri="{FF2B5EF4-FFF2-40B4-BE49-F238E27FC236}">
                          <a16:creationId xmlns:a16="http://schemas.microsoft.com/office/drawing/2014/main" id="{7D4933A7-19BF-4F4D-5468-03EE889D1093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51" y="1639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28 h 125"/>
                        <a:gd name="T2" fmla="*/ 87 w 393"/>
                        <a:gd name="T3" fmla="*/ 0 h 125"/>
                        <a:gd name="T4" fmla="*/ 298 w 393"/>
                        <a:gd name="T5" fmla="*/ 77 h 125"/>
                        <a:gd name="T6" fmla="*/ 393 w 393"/>
                        <a:gd name="T7" fmla="*/ 56 h 125"/>
                        <a:gd name="T8" fmla="*/ 342 w 393"/>
                        <a:gd name="T9" fmla="*/ 125 h 125"/>
                        <a:gd name="T10" fmla="*/ 94 w 393"/>
                        <a:gd name="T11" fmla="*/ 125 h 125"/>
                        <a:gd name="T12" fmla="*/ 196 w 393"/>
                        <a:gd name="T13" fmla="*/ 104 h 125"/>
                        <a:gd name="T14" fmla="*/ 0 w 393"/>
                        <a:gd name="T15" fmla="*/ 28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28"/>
                          </a:moveTo>
                          <a:lnTo>
                            <a:pt x="87" y="0"/>
                          </a:lnTo>
                          <a:lnTo>
                            <a:pt x="298" y="77"/>
                          </a:lnTo>
                          <a:lnTo>
                            <a:pt x="393" y="56"/>
                          </a:lnTo>
                          <a:lnTo>
                            <a:pt x="342" y="125"/>
                          </a:lnTo>
                          <a:lnTo>
                            <a:pt x="94" y="125"/>
                          </a:lnTo>
                          <a:lnTo>
                            <a:pt x="196" y="104"/>
                          </a:lnTo>
                          <a:lnTo>
                            <a:pt x="0" y="28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6" name="Freeform 113">
                      <a:extLst>
                        <a:ext uri="{FF2B5EF4-FFF2-40B4-BE49-F238E27FC236}">
                          <a16:creationId xmlns:a16="http://schemas.microsoft.com/office/drawing/2014/main" id="{3440E0FB-947A-0E45-1945-062518B340C1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44" y="1806"/>
                      <a:ext cx="392" cy="124"/>
                    </a:xfrm>
                    <a:custGeom>
                      <a:avLst/>
                      <a:gdLst>
                        <a:gd name="T0" fmla="*/ 392 w 392"/>
                        <a:gd name="T1" fmla="*/ 97 h 124"/>
                        <a:gd name="T2" fmla="*/ 305 w 392"/>
                        <a:gd name="T3" fmla="*/ 124 h 124"/>
                        <a:gd name="T4" fmla="*/ 101 w 392"/>
                        <a:gd name="T5" fmla="*/ 41 h 124"/>
                        <a:gd name="T6" fmla="*/ 0 w 392"/>
                        <a:gd name="T7" fmla="*/ 69 h 124"/>
                        <a:gd name="T8" fmla="*/ 51 w 392"/>
                        <a:gd name="T9" fmla="*/ 0 h 124"/>
                        <a:gd name="T10" fmla="*/ 305 w 392"/>
                        <a:gd name="T11" fmla="*/ 0 h 124"/>
                        <a:gd name="T12" fmla="*/ 196 w 392"/>
                        <a:gd name="T13" fmla="*/ 20 h 124"/>
                        <a:gd name="T14" fmla="*/ 392 w 392"/>
                        <a:gd name="T15" fmla="*/ 97 h 12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2" h="124">
                          <a:moveTo>
                            <a:pt x="392" y="97"/>
                          </a:moveTo>
                          <a:lnTo>
                            <a:pt x="305" y="124"/>
                          </a:lnTo>
                          <a:lnTo>
                            <a:pt x="101" y="41"/>
                          </a:lnTo>
                          <a:lnTo>
                            <a:pt x="0" y="69"/>
                          </a:lnTo>
                          <a:lnTo>
                            <a:pt x="51" y="0"/>
                          </a:lnTo>
                          <a:lnTo>
                            <a:pt x="305" y="0"/>
                          </a:lnTo>
                          <a:lnTo>
                            <a:pt x="196" y="20"/>
                          </a:lnTo>
                          <a:lnTo>
                            <a:pt x="392" y="9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9" name="Freeform 114">
                      <a:extLst>
                        <a:ext uri="{FF2B5EF4-FFF2-40B4-BE49-F238E27FC236}">
                          <a16:creationId xmlns:a16="http://schemas.microsoft.com/office/drawing/2014/main" id="{976E74C8-B381-8251-3F65-375BE3DD2961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44" y="1806"/>
                      <a:ext cx="392" cy="124"/>
                    </a:xfrm>
                    <a:custGeom>
                      <a:avLst/>
                      <a:gdLst>
                        <a:gd name="T0" fmla="*/ 392 w 392"/>
                        <a:gd name="T1" fmla="*/ 97 h 124"/>
                        <a:gd name="T2" fmla="*/ 305 w 392"/>
                        <a:gd name="T3" fmla="*/ 124 h 124"/>
                        <a:gd name="T4" fmla="*/ 101 w 392"/>
                        <a:gd name="T5" fmla="*/ 41 h 124"/>
                        <a:gd name="T6" fmla="*/ 0 w 392"/>
                        <a:gd name="T7" fmla="*/ 69 h 124"/>
                        <a:gd name="T8" fmla="*/ 51 w 392"/>
                        <a:gd name="T9" fmla="*/ 0 h 124"/>
                        <a:gd name="T10" fmla="*/ 305 w 392"/>
                        <a:gd name="T11" fmla="*/ 0 h 124"/>
                        <a:gd name="T12" fmla="*/ 196 w 392"/>
                        <a:gd name="T13" fmla="*/ 20 h 124"/>
                        <a:gd name="T14" fmla="*/ 392 w 392"/>
                        <a:gd name="T15" fmla="*/ 97 h 12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2" h="124">
                          <a:moveTo>
                            <a:pt x="392" y="97"/>
                          </a:moveTo>
                          <a:lnTo>
                            <a:pt x="305" y="124"/>
                          </a:lnTo>
                          <a:lnTo>
                            <a:pt x="101" y="41"/>
                          </a:lnTo>
                          <a:lnTo>
                            <a:pt x="0" y="69"/>
                          </a:lnTo>
                          <a:lnTo>
                            <a:pt x="51" y="0"/>
                          </a:lnTo>
                          <a:lnTo>
                            <a:pt x="305" y="0"/>
                          </a:lnTo>
                          <a:lnTo>
                            <a:pt x="196" y="20"/>
                          </a:lnTo>
                          <a:lnTo>
                            <a:pt x="392" y="9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</p:grpSp>
            </p:grpSp>
          </p:grpSp>
          <p:sp>
            <p:nvSpPr>
              <p:cNvPr id="31" name="WordArt 115">
                <a:extLst>
                  <a:ext uri="{FF2B5EF4-FFF2-40B4-BE49-F238E27FC236}">
                    <a16:creationId xmlns:a16="http://schemas.microsoft.com/office/drawing/2014/main" id="{2970B048-AE66-9A13-2042-7B023F22F732}"/>
                  </a:ext>
                </a:extLst>
              </p:cNvPr>
              <p:cNvSpPr>
                <a:spLocks noChangeAspect="1" noChangeArrowheads="1" noChangeShapeType="1" noTextEdit="1"/>
              </p:cNvSpPr>
              <p:nvPr/>
            </p:nvSpPr>
            <p:spPr bwMode="auto">
              <a:xfrm>
                <a:off x="3360" y="2376"/>
                <a:ext cx="864" cy="259"/>
              </a:xfrm>
              <a:prstGeom prst="rect">
                <a:avLst/>
              </a:prstGeom>
            </p:spPr>
            <p:txBody>
              <a:bodyPr wrap="none" fromWordArt="1">
                <a:prstTxWarp prst="textCanDown">
                  <a:avLst>
                    <a:gd name="adj" fmla="val 33333"/>
                  </a:avLst>
                </a:prstTxWarp>
              </a:bodyPr>
              <a:lstStyle/>
              <a:p>
                <a:pPr algn="ctr"/>
                <a:endParaRPr lang="en-GB" sz="1400" kern="10">
                  <a:ln w="9525">
                    <a:solidFill>
                      <a:srgbClr val="FFFFFF"/>
                    </a:solidFill>
                    <a:round/>
                    <a:headEnd/>
                    <a:tailEnd/>
                  </a:ln>
                  <a:solidFill>
                    <a:srgbClr val="FFFFFF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  <p:sp>
          <p:nvSpPr>
            <p:cNvPr id="24" name="WordArt 68">
              <a:extLst>
                <a:ext uri="{FF2B5EF4-FFF2-40B4-BE49-F238E27FC236}">
                  <a16:creationId xmlns:a16="http://schemas.microsoft.com/office/drawing/2014/main" id="{9EE7B703-D154-0EB3-214A-CAA4593DF538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39138" y="2769321"/>
              <a:ext cx="1283449" cy="172505"/>
            </a:xfrm>
            <a:prstGeom prst="rect">
              <a:avLst/>
            </a:prstGeom>
          </p:spPr>
          <p:txBody>
            <a:bodyPr wrap="none" fromWordArt="1">
              <a:prstTxWarp prst="textCanDown">
                <a:avLst>
                  <a:gd name="adj" fmla="val 33333"/>
                </a:avLst>
              </a:prstTxWarp>
            </a:bodyPr>
            <a:lstStyle/>
            <a:p>
              <a:pPr algn="ctr"/>
              <a:endParaRPr lang="en-US" sz="1400" kern="10">
                <a:ln w="9525">
                  <a:solidFill>
                    <a:srgbClr val="FFFFFF"/>
                  </a:solidFill>
                  <a:round/>
                  <a:headEnd/>
                  <a:tailEnd/>
                </a:ln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grpSp>
        <p:nvGrpSpPr>
          <p:cNvPr id="68" name="Group 22">
            <a:extLst>
              <a:ext uri="{FF2B5EF4-FFF2-40B4-BE49-F238E27FC236}">
                <a16:creationId xmlns:a16="http://schemas.microsoft.com/office/drawing/2014/main" id="{91CE751A-25A9-3E3E-11E4-6F2026C65720}"/>
              </a:ext>
            </a:extLst>
          </p:cNvPr>
          <p:cNvGrpSpPr/>
          <p:nvPr/>
        </p:nvGrpSpPr>
        <p:grpSpPr>
          <a:xfrm>
            <a:off x="8244112" y="3754284"/>
            <a:ext cx="809402" cy="463051"/>
            <a:chOff x="967835" y="2541918"/>
            <a:chExt cx="1426054" cy="463051"/>
          </a:xfrm>
        </p:grpSpPr>
        <p:grpSp>
          <p:nvGrpSpPr>
            <p:cNvPr id="69" name="Group 93">
              <a:extLst>
                <a:ext uri="{FF2B5EF4-FFF2-40B4-BE49-F238E27FC236}">
                  <a16:creationId xmlns:a16="http://schemas.microsoft.com/office/drawing/2014/main" id="{BC007FD5-7842-9643-0025-D21A6DDCA0C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67835" y="2541918"/>
              <a:ext cx="1426054" cy="463051"/>
              <a:chOff x="3312" y="2160"/>
              <a:chExt cx="960" cy="528"/>
            </a:xfrm>
          </p:grpSpPr>
          <p:grpSp>
            <p:nvGrpSpPr>
              <p:cNvPr id="71" name="Group 94">
                <a:extLst>
                  <a:ext uri="{FF2B5EF4-FFF2-40B4-BE49-F238E27FC236}">
                    <a16:creationId xmlns:a16="http://schemas.microsoft.com/office/drawing/2014/main" id="{27FF34FB-F2F3-8C1A-6FF7-A750FF16BC25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3312" y="2160"/>
                <a:ext cx="960" cy="528"/>
                <a:chOff x="3312" y="2160"/>
                <a:chExt cx="960" cy="528"/>
              </a:xfrm>
            </p:grpSpPr>
            <p:sp>
              <p:nvSpPr>
                <p:cNvPr id="73" name="AutoShape 95">
                  <a:extLst>
                    <a:ext uri="{FF2B5EF4-FFF2-40B4-BE49-F238E27FC236}">
                      <a16:creationId xmlns:a16="http://schemas.microsoft.com/office/drawing/2014/main" id="{CD647414-B991-346C-DF18-46D7BBEA22E1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3312" y="2160"/>
                  <a:ext cx="960" cy="528"/>
                </a:xfrm>
                <a:prstGeom prst="can">
                  <a:avLst>
                    <a:gd name="adj" fmla="val 50000"/>
                  </a:avLst>
                </a:prstGeom>
                <a:gradFill rotWithShape="0">
                  <a:gsLst>
                    <a:gs pos="0">
                      <a:srgbClr val="002F5E"/>
                    </a:gs>
                    <a:gs pos="50000">
                      <a:srgbClr val="0066CC"/>
                    </a:gs>
                    <a:gs pos="100000">
                      <a:srgbClr val="002F5E"/>
                    </a:gs>
                  </a:gsLst>
                  <a:lin ang="0" scaled="1"/>
                </a:gradFill>
                <a:ln w="9525">
                  <a:solidFill>
                    <a:srgbClr val="819FFF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73025" tIns="36512" rIns="73025" bIns="36512" anchor="ctr"/>
                <a:lstStyle>
                  <a:lvl1pPr>
                    <a:spcBef>
                      <a:spcPct val="20000"/>
                    </a:spcBef>
                    <a:buClr>
                      <a:schemeClr val="tx2"/>
                    </a:buClr>
                    <a:buSzPct val="70000"/>
                    <a:buFont typeface="Wingdings" pitchFamily="2" charset="2"/>
                    <a:buChar char="n"/>
                    <a:defRPr sz="32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1"/>
                    </a:buClr>
                    <a:buSzPct val="70000"/>
                    <a:buFont typeface="Wingdings" pitchFamily="2" charset="2"/>
                    <a:buChar char="n"/>
                    <a:defRPr sz="28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66CC00"/>
                    </a:buClr>
                    <a:buSzPct val="7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SzPct val="70000"/>
                    <a:buFont typeface="Wingdings" pitchFamily="2" charset="2"/>
                    <a:buChar char="l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it-IT" altLang="it-IT" sz="1800">
                    <a:latin typeface="Arial" panose="020B0604020202020204" pitchFamily="34" charset="0"/>
                  </a:endParaRPr>
                </a:p>
              </p:txBody>
            </p:sp>
            <p:grpSp>
              <p:nvGrpSpPr>
                <p:cNvPr id="74" name="Group 96">
                  <a:extLst>
                    <a:ext uri="{FF2B5EF4-FFF2-40B4-BE49-F238E27FC236}">
                      <a16:creationId xmlns:a16="http://schemas.microsoft.com/office/drawing/2014/main" id="{0D290DF3-C0C3-C01E-7779-DEAAAE6B13EA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3488" y="2193"/>
                  <a:ext cx="599" cy="207"/>
                  <a:chOff x="422" y="1632"/>
                  <a:chExt cx="829" cy="298"/>
                </a:xfrm>
              </p:grpSpPr>
              <p:grpSp>
                <p:nvGrpSpPr>
                  <p:cNvPr id="75" name="Group 97">
                    <a:extLst>
                      <a:ext uri="{FF2B5EF4-FFF2-40B4-BE49-F238E27FC236}">
                        <a16:creationId xmlns:a16="http://schemas.microsoft.com/office/drawing/2014/main" id="{D83FAD67-0363-0BC9-BE07-E91F88D7E016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422" y="1632"/>
                    <a:ext cx="822" cy="291"/>
                    <a:chOff x="422" y="1632"/>
                    <a:chExt cx="822" cy="291"/>
                  </a:xfrm>
                </p:grpSpPr>
                <p:sp>
                  <p:nvSpPr>
                    <p:cNvPr id="85" name="Freeform 98">
                      <a:extLst>
                        <a:ext uri="{FF2B5EF4-FFF2-40B4-BE49-F238E27FC236}">
                          <a16:creationId xmlns:a16="http://schemas.microsoft.com/office/drawing/2014/main" id="{13CE1E6B-364D-9C5B-5918-5C6C8BF70D3A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51" y="1639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97 h 125"/>
                        <a:gd name="T2" fmla="*/ 87 w 393"/>
                        <a:gd name="T3" fmla="*/ 125 h 125"/>
                        <a:gd name="T4" fmla="*/ 298 w 393"/>
                        <a:gd name="T5" fmla="*/ 42 h 125"/>
                        <a:gd name="T6" fmla="*/ 393 w 393"/>
                        <a:gd name="T7" fmla="*/ 70 h 125"/>
                        <a:gd name="T8" fmla="*/ 342 w 393"/>
                        <a:gd name="T9" fmla="*/ 0 h 125"/>
                        <a:gd name="T10" fmla="*/ 94 w 393"/>
                        <a:gd name="T11" fmla="*/ 0 h 125"/>
                        <a:gd name="T12" fmla="*/ 196 w 393"/>
                        <a:gd name="T13" fmla="*/ 21 h 125"/>
                        <a:gd name="T14" fmla="*/ 0 w 393"/>
                        <a:gd name="T15" fmla="*/ 97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97"/>
                          </a:moveTo>
                          <a:lnTo>
                            <a:pt x="87" y="125"/>
                          </a:lnTo>
                          <a:lnTo>
                            <a:pt x="298" y="42"/>
                          </a:lnTo>
                          <a:lnTo>
                            <a:pt x="393" y="70"/>
                          </a:lnTo>
                          <a:lnTo>
                            <a:pt x="342" y="0"/>
                          </a:lnTo>
                          <a:lnTo>
                            <a:pt x="94" y="0"/>
                          </a:lnTo>
                          <a:lnTo>
                            <a:pt x="196" y="21"/>
                          </a:lnTo>
                          <a:lnTo>
                            <a:pt x="0" y="9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86" name="Freeform 99">
                      <a:extLst>
                        <a:ext uri="{FF2B5EF4-FFF2-40B4-BE49-F238E27FC236}">
                          <a16:creationId xmlns:a16="http://schemas.microsoft.com/office/drawing/2014/main" id="{01D8BB96-89F1-5B38-4CAE-AE8F6DF4E988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51" y="1639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97 h 125"/>
                        <a:gd name="T2" fmla="*/ 87 w 393"/>
                        <a:gd name="T3" fmla="*/ 125 h 125"/>
                        <a:gd name="T4" fmla="*/ 298 w 393"/>
                        <a:gd name="T5" fmla="*/ 42 h 125"/>
                        <a:gd name="T6" fmla="*/ 393 w 393"/>
                        <a:gd name="T7" fmla="*/ 70 h 125"/>
                        <a:gd name="T8" fmla="*/ 342 w 393"/>
                        <a:gd name="T9" fmla="*/ 0 h 125"/>
                        <a:gd name="T10" fmla="*/ 94 w 393"/>
                        <a:gd name="T11" fmla="*/ 0 h 125"/>
                        <a:gd name="T12" fmla="*/ 196 w 393"/>
                        <a:gd name="T13" fmla="*/ 21 h 125"/>
                        <a:gd name="T14" fmla="*/ 0 w 393"/>
                        <a:gd name="T15" fmla="*/ 97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97"/>
                          </a:moveTo>
                          <a:lnTo>
                            <a:pt x="87" y="125"/>
                          </a:lnTo>
                          <a:lnTo>
                            <a:pt x="298" y="42"/>
                          </a:lnTo>
                          <a:lnTo>
                            <a:pt x="393" y="70"/>
                          </a:lnTo>
                          <a:lnTo>
                            <a:pt x="342" y="0"/>
                          </a:lnTo>
                          <a:lnTo>
                            <a:pt x="94" y="0"/>
                          </a:lnTo>
                          <a:lnTo>
                            <a:pt x="196" y="21"/>
                          </a:lnTo>
                          <a:lnTo>
                            <a:pt x="0" y="9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87" name="Freeform 100">
                      <a:extLst>
                        <a:ext uri="{FF2B5EF4-FFF2-40B4-BE49-F238E27FC236}">
                          <a16:creationId xmlns:a16="http://schemas.microsoft.com/office/drawing/2014/main" id="{0961D11A-A743-6530-62D7-134DAEC806A8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22" y="1785"/>
                      <a:ext cx="393" cy="132"/>
                    </a:xfrm>
                    <a:custGeom>
                      <a:avLst/>
                      <a:gdLst>
                        <a:gd name="T0" fmla="*/ 393 w 393"/>
                        <a:gd name="T1" fmla="*/ 28 h 132"/>
                        <a:gd name="T2" fmla="*/ 305 w 393"/>
                        <a:gd name="T3" fmla="*/ 0 h 132"/>
                        <a:gd name="T4" fmla="*/ 102 w 393"/>
                        <a:gd name="T5" fmla="*/ 83 h 132"/>
                        <a:gd name="T6" fmla="*/ 0 w 393"/>
                        <a:gd name="T7" fmla="*/ 55 h 132"/>
                        <a:gd name="T8" fmla="*/ 51 w 393"/>
                        <a:gd name="T9" fmla="*/ 132 h 132"/>
                        <a:gd name="T10" fmla="*/ 305 w 393"/>
                        <a:gd name="T11" fmla="*/ 132 h 132"/>
                        <a:gd name="T12" fmla="*/ 196 w 393"/>
                        <a:gd name="T13" fmla="*/ 104 h 132"/>
                        <a:gd name="T14" fmla="*/ 393 w 393"/>
                        <a:gd name="T15" fmla="*/ 28 h 132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32">
                          <a:moveTo>
                            <a:pt x="393" y="28"/>
                          </a:moveTo>
                          <a:lnTo>
                            <a:pt x="305" y="0"/>
                          </a:lnTo>
                          <a:lnTo>
                            <a:pt x="102" y="83"/>
                          </a:lnTo>
                          <a:lnTo>
                            <a:pt x="0" y="55"/>
                          </a:lnTo>
                          <a:lnTo>
                            <a:pt x="51" y="132"/>
                          </a:lnTo>
                          <a:lnTo>
                            <a:pt x="305" y="132"/>
                          </a:lnTo>
                          <a:lnTo>
                            <a:pt x="196" y="104"/>
                          </a:lnTo>
                          <a:lnTo>
                            <a:pt x="393" y="2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88" name="Freeform 101">
                      <a:extLst>
                        <a:ext uri="{FF2B5EF4-FFF2-40B4-BE49-F238E27FC236}">
                          <a16:creationId xmlns:a16="http://schemas.microsoft.com/office/drawing/2014/main" id="{7F713DE1-C749-690F-84B3-B80E59DAA3D5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22" y="1785"/>
                      <a:ext cx="393" cy="132"/>
                    </a:xfrm>
                    <a:custGeom>
                      <a:avLst/>
                      <a:gdLst>
                        <a:gd name="T0" fmla="*/ 393 w 393"/>
                        <a:gd name="T1" fmla="*/ 28 h 132"/>
                        <a:gd name="T2" fmla="*/ 305 w 393"/>
                        <a:gd name="T3" fmla="*/ 0 h 132"/>
                        <a:gd name="T4" fmla="*/ 102 w 393"/>
                        <a:gd name="T5" fmla="*/ 83 h 132"/>
                        <a:gd name="T6" fmla="*/ 0 w 393"/>
                        <a:gd name="T7" fmla="*/ 55 h 132"/>
                        <a:gd name="T8" fmla="*/ 51 w 393"/>
                        <a:gd name="T9" fmla="*/ 132 h 132"/>
                        <a:gd name="T10" fmla="*/ 305 w 393"/>
                        <a:gd name="T11" fmla="*/ 132 h 132"/>
                        <a:gd name="T12" fmla="*/ 196 w 393"/>
                        <a:gd name="T13" fmla="*/ 104 h 132"/>
                        <a:gd name="T14" fmla="*/ 393 w 393"/>
                        <a:gd name="T15" fmla="*/ 28 h 132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32">
                          <a:moveTo>
                            <a:pt x="393" y="28"/>
                          </a:moveTo>
                          <a:lnTo>
                            <a:pt x="305" y="0"/>
                          </a:lnTo>
                          <a:lnTo>
                            <a:pt x="102" y="83"/>
                          </a:lnTo>
                          <a:lnTo>
                            <a:pt x="0" y="55"/>
                          </a:lnTo>
                          <a:lnTo>
                            <a:pt x="51" y="132"/>
                          </a:lnTo>
                          <a:lnTo>
                            <a:pt x="305" y="132"/>
                          </a:lnTo>
                          <a:lnTo>
                            <a:pt x="196" y="104"/>
                          </a:lnTo>
                          <a:lnTo>
                            <a:pt x="393" y="2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89" name="Freeform 102">
                      <a:extLst>
                        <a:ext uri="{FF2B5EF4-FFF2-40B4-BE49-F238E27FC236}">
                          <a16:creationId xmlns:a16="http://schemas.microsoft.com/office/drawing/2014/main" id="{D9923224-9D2B-A69B-232A-3AB1E27A1399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44" y="1632"/>
                      <a:ext cx="392" cy="125"/>
                    </a:xfrm>
                    <a:custGeom>
                      <a:avLst/>
                      <a:gdLst>
                        <a:gd name="T0" fmla="*/ 0 w 392"/>
                        <a:gd name="T1" fmla="*/ 28 h 125"/>
                        <a:gd name="T2" fmla="*/ 87 w 392"/>
                        <a:gd name="T3" fmla="*/ 0 h 125"/>
                        <a:gd name="T4" fmla="*/ 298 w 392"/>
                        <a:gd name="T5" fmla="*/ 77 h 125"/>
                        <a:gd name="T6" fmla="*/ 392 w 392"/>
                        <a:gd name="T7" fmla="*/ 56 h 125"/>
                        <a:gd name="T8" fmla="*/ 341 w 392"/>
                        <a:gd name="T9" fmla="*/ 125 h 125"/>
                        <a:gd name="T10" fmla="*/ 94 w 392"/>
                        <a:gd name="T11" fmla="*/ 125 h 125"/>
                        <a:gd name="T12" fmla="*/ 196 w 392"/>
                        <a:gd name="T13" fmla="*/ 104 h 125"/>
                        <a:gd name="T14" fmla="*/ 0 w 392"/>
                        <a:gd name="T15" fmla="*/ 28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2" h="125">
                          <a:moveTo>
                            <a:pt x="0" y="28"/>
                          </a:moveTo>
                          <a:lnTo>
                            <a:pt x="87" y="0"/>
                          </a:lnTo>
                          <a:lnTo>
                            <a:pt x="298" y="77"/>
                          </a:lnTo>
                          <a:lnTo>
                            <a:pt x="392" y="56"/>
                          </a:lnTo>
                          <a:lnTo>
                            <a:pt x="341" y="125"/>
                          </a:lnTo>
                          <a:lnTo>
                            <a:pt x="94" y="125"/>
                          </a:lnTo>
                          <a:lnTo>
                            <a:pt x="196" y="104"/>
                          </a:lnTo>
                          <a:lnTo>
                            <a:pt x="0" y="2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90" name="Freeform 103">
                      <a:extLst>
                        <a:ext uri="{FF2B5EF4-FFF2-40B4-BE49-F238E27FC236}">
                          <a16:creationId xmlns:a16="http://schemas.microsoft.com/office/drawing/2014/main" id="{0D722DFE-2C50-95E5-A649-1AD5A3509A53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44" y="1632"/>
                      <a:ext cx="392" cy="125"/>
                    </a:xfrm>
                    <a:custGeom>
                      <a:avLst/>
                      <a:gdLst>
                        <a:gd name="T0" fmla="*/ 0 w 392"/>
                        <a:gd name="T1" fmla="*/ 28 h 125"/>
                        <a:gd name="T2" fmla="*/ 87 w 392"/>
                        <a:gd name="T3" fmla="*/ 0 h 125"/>
                        <a:gd name="T4" fmla="*/ 298 w 392"/>
                        <a:gd name="T5" fmla="*/ 77 h 125"/>
                        <a:gd name="T6" fmla="*/ 392 w 392"/>
                        <a:gd name="T7" fmla="*/ 56 h 125"/>
                        <a:gd name="T8" fmla="*/ 341 w 392"/>
                        <a:gd name="T9" fmla="*/ 125 h 125"/>
                        <a:gd name="T10" fmla="*/ 94 w 392"/>
                        <a:gd name="T11" fmla="*/ 125 h 125"/>
                        <a:gd name="T12" fmla="*/ 196 w 392"/>
                        <a:gd name="T13" fmla="*/ 104 h 125"/>
                        <a:gd name="T14" fmla="*/ 0 w 392"/>
                        <a:gd name="T15" fmla="*/ 28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2" h="125">
                          <a:moveTo>
                            <a:pt x="0" y="28"/>
                          </a:moveTo>
                          <a:lnTo>
                            <a:pt x="87" y="0"/>
                          </a:lnTo>
                          <a:lnTo>
                            <a:pt x="298" y="77"/>
                          </a:lnTo>
                          <a:lnTo>
                            <a:pt x="392" y="56"/>
                          </a:lnTo>
                          <a:lnTo>
                            <a:pt x="341" y="125"/>
                          </a:lnTo>
                          <a:lnTo>
                            <a:pt x="94" y="125"/>
                          </a:lnTo>
                          <a:lnTo>
                            <a:pt x="196" y="104"/>
                          </a:lnTo>
                          <a:lnTo>
                            <a:pt x="0" y="2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91" name="Freeform 104">
                      <a:extLst>
                        <a:ext uri="{FF2B5EF4-FFF2-40B4-BE49-F238E27FC236}">
                          <a16:creationId xmlns:a16="http://schemas.microsoft.com/office/drawing/2014/main" id="{CF67BA7A-C9A9-F133-BD77-B37CDCA8FEEB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36" y="1799"/>
                      <a:ext cx="393" cy="124"/>
                    </a:xfrm>
                    <a:custGeom>
                      <a:avLst/>
                      <a:gdLst>
                        <a:gd name="T0" fmla="*/ 393 w 393"/>
                        <a:gd name="T1" fmla="*/ 97 h 124"/>
                        <a:gd name="T2" fmla="*/ 306 w 393"/>
                        <a:gd name="T3" fmla="*/ 124 h 124"/>
                        <a:gd name="T4" fmla="*/ 102 w 393"/>
                        <a:gd name="T5" fmla="*/ 41 h 124"/>
                        <a:gd name="T6" fmla="*/ 0 w 393"/>
                        <a:gd name="T7" fmla="*/ 69 h 124"/>
                        <a:gd name="T8" fmla="*/ 51 w 393"/>
                        <a:gd name="T9" fmla="*/ 0 h 124"/>
                        <a:gd name="T10" fmla="*/ 306 w 393"/>
                        <a:gd name="T11" fmla="*/ 0 h 124"/>
                        <a:gd name="T12" fmla="*/ 197 w 393"/>
                        <a:gd name="T13" fmla="*/ 21 h 124"/>
                        <a:gd name="T14" fmla="*/ 393 w 393"/>
                        <a:gd name="T15" fmla="*/ 97 h 12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4">
                          <a:moveTo>
                            <a:pt x="393" y="97"/>
                          </a:moveTo>
                          <a:lnTo>
                            <a:pt x="306" y="124"/>
                          </a:lnTo>
                          <a:lnTo>
                            <a:pt x="102" y="41"/>
                          </a:lnTo>
                          <a:lnTo>
                            <a:pt x="0" y="69"/>
                          </a:lnTo>
                          <a:lnTo>
                            <a:pt x="51" y="0"/>
                          </a:lnTo>
                          <a:lnTo>
                            <a:pt x="306" y="0"/>
                          </a:lnTo>
                          <a:lnTo>
                            <a:pt x="197" y="21"/>
                          </a:lnTo>
                          <a:lnTo>
                            <a:pt x="393" y="9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92" name="Freeform 105">
                      <a:extLst>
                        <a:ext uri="{FF2B5EF4-FFF2-40B4-BE49-F238E27FC236}">
                          <a16:creationId xmlns:a16="http://schemas.microsoft.com/office/drawing/2014/main" id="{E0D82786-077D-70C7-F448-389A1DBA37B1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36" y="1799"/>
                      <a:ext cx="393" cy="124"/>
                    </a:xfrm>
                    <a:custGeom>
                      <a:avLst/>
                      <a:gdLst>
                        <a:gd name="T0" fmla="*/ 393 w 393"/>
                        <a:gd name="T1" fmla="*/ 97 h 124"/>
                        <a:gd name="T2" fmla="*/ 306 w 393"/>
                        <a:gd name="T3" fmla="*/ 124 h 124"/>
                        <a:gd name="T4" fmla="*/ 102 w 393"/>
                        <a:gd name="T5" fmla="*/ 41 h 124"/>
                        <a:gd name="T6" fmla="*/ 0 w 393"/>
                        <a:gd name="T7" fmla="*/ 69 h 124"/>
                        <a:gd name="T8" fmla="*/ 51 w 393"/>
                        <a:gd name="T9" fmla="*/ 0 h 124"/>
                        <a:gd name="T10" fmla="*/ 306 w 393"/>
                        <a:gd name="T11" fmla="*/ 0 h 124"/>
                        <a:gd name="T12" fmla="*/ 197 w 393"/>
                        <a:gd name="T13" fmla="*/ 21 h 124"/>
                        <a:gd name="T14" fmla="*/ 393 w 393"/>
                        <a:gd name="T15" fmla="*/ 97 h 12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4">
                          <a:moveTo>
                            <a:pt x="393" y="97"/>
                          </a:moveTo>
                          <a:lnTo>
                            <a:pt x="306" y="124"/>
                          </a:lnTo>
                          <a:lnTo>
                            <a:pt x="102" y="41"/>
                          </a:lnTo>
                          <a:lnTo>
                            <a:pt x="0" y="69"/>
                          </a:lnTo>
                          <a:lnTo>
                            <a:pt x="51" y="0"/>
                          </a:lnTo>
                          <a:lnTo>
                            <a:pt x="306" y="0"/>
                          </a:lnTo>
                          <a:lnTo>
                            <a:pt x="197" y="21"/>
                          </a:lnTo>
                          <a:lnTo>
                            <a:pt x="393" y="9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</p:grpSp>
              <p:grpSp>
                <p:nvGrpSpPr>
                  <p:cNvPr id="76" name="Group 106">
                    <a:extLst>
                      <a:ext uri="{FF2B5EF4-FFF2-40B4-BE49-F238E27FC236}">
                        <a16:creationId xmlns:a16="http://schemas.microsoft.com/office/drawing/2014/main" id="{162AD71B-FC2A-16D8-0BCA-047CFC912174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429" y="1639"/>
                    <a:ext cx="822" cy="291"/>
                    <a:chOff x="429" y="1639"/>
                    <a:chExt cx="822" cy="291"/>
                  </a:xfrm>
                </p:grpSpPr>
                <p:sp>
                  <p:nvSpPr>
                    <p:cNvPr id="77" name="Freeform 107">
                      <a:extLst>
                        <a:ext uri="{FF2B5EF4-FFF2-40B4-BE49-F238E27FC236}">
                          <a16:creationId xmlns:a16="http://schemas.microsoft.com/office/drawing/2014/main" id="{77180215-DF58-36B3-5398-005A91576D43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58" y="1646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97 h 125"/>
                        <a:gd name="T2" fmla="*/ 87 w 393"/>
                        <a:gd name="T3" fmla="*/ 125 h 125"/>
                        <a:gd name="T4" fmla="*/ 298 w 393"/>
                        <a:gd name="T5" fmla="*/ 42 h 125"/>
                        <a:gd name="T6" fmla="*/ 393 w 393"/>
                        <a:gd name="T7" fmla="*/ 70 h 125"/>
                        <a:gd name="T8" fmla="*/ 342 w 393"/>
                        <a:gd name="T9" fmla="*/ 0 h 125"/>
                        <a:gd name="T10" fmla="*/ 95 w 393"/>
                        <a:gd name="T11" fmla="*/ 0 h 125"/>
                        <a:gd name="T12" fmla="*/ 197 w 393"/>
                        <a:gd name="T13" fmla="*/ 21 h 125"/>
                        <a:gd name="T14" fmla="*/ 0 w 393"/>
                        <a:gd name="T15" fmla="*/ 97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97"/>
                          </a:moveTo>
                          <a:lnTo>
                            <a:pt x="87" y="125"/>
                          </a:lnTo>
                          <a:lnTo>
                            <a:pt x="298" y="42"/>
                          </a:lnTo>
                          <a:lnTo>
                            <a:pt x="393" y="70"/>
                          </a:lnTo>
                          <a:lnTo>
                            <a:pt x="342" y="0"/>
                          </a:lnTo>
                          <a:lnTo>
                            <a:pt x="95" y="0"/>
                          </a:lnTo>
                          <a:lnTo>
                            <a:pt x="197" y="21"/>
                          </a:lnTo>
                          <a:lnTo>
                            <a:pt x="0" y="9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78" name="Freeform 108">
                      <a:extLst>
                        <a:ext uri="{FF2B5EF4-FFF2-40B4-BE49-F238E27FC236}">
                          <a16:creationId xmlns:a16="http://schemas.microsoft.com/office/drawing/2014/main" id="{59232915-DBEA-C516-BEA2-7FBB92D4FB0E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58" y="1646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97 h 125"/>
                        <a:gd name="T2" fmla="*/ 87 w 393"/>
                        <a:gd name="T3" fmla="*/ 125 h 125"/>
                        <a:gd name="T4" fmla="*/ 298 w 393"/>
                        <a:gd name="T5" fmla="*/ 42 h 125"/>
                        <a:gd name="T6" fmla="*/ 393 w 393"/>
                        <a:gd name="T7" fmla="*/ 70 h 125"/>
                        <a:gd name="T8" fmla="*/ 342 w 393"/>
                        <a:gd name="T9" fmla="*/ 0 h 125"/>
                        <a:gd name="T10" fmla="*/ 95 w 393"/>
                        <a:gd name="T11" fmla="*/ 0 h 125"/>
                        <a:gd name="T12" fmla="*/ 197 w 393"/>
                        <a:gd name="T13" fmla="*/ 21 h 125"/>
                        <a:gd name="T14" fmla="*/ 0 w 393"/>
                        <a:gd name="T15" fmla="*/ 97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97"/>
                          </a:moveTo>
                          <a:lnTo>
                            <a:pt x="87" y="125"/>
                          </a:lnTo>
                          <a:lnTo>
                            <a:pt x="298" y="42"/>
                          </a:lnTo>
                          <a:lnTo>
                            <a:pt x="393" y="70"/>
                          </a:lnTo>
                          <a:lnTo>
                            <a:pt x="342" y="0"/>
                          </a:lnTo>
                          <a:lnTo>
                            <a:pt x="95" y="0"/>
                          </a:lnTo>
                          <a:lnTo>
                            <a:pt x="197" y="21"/>
                          </a:lnTo>
                          <a:lnTo>
                            <a:pt x="0" y="9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79" name="Freeform 109">
                      <a:extLst>
                        <a:ext uri="{FF2B5EF4-FFF2-40B4-BE49-F238E27FC236}">
                          <a16:creationId xmlns:a16="http://schemas.microsoft.com/office/drawing/2014/main" id="{FFE37BB1-3AE4-0EC1-2E73-6867845329F8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29" y="1792"/>
                      <a:ext cx="393" cy="131"/>
                    </a:xfrm>
                    <a:custGeom>
                      <a:avLst/>
                      <a:gdLst>
                        <a:gd name="T0" fmla="*/ 393 w 393"/>
                        <a:gd name="T1" fmla="*/ 28 h 131"/>
                        <a:gd name="T2" fmla="*/ 306 w 393"/>
                        <a:gd name="T3" fmla="*/ 0 h 131"/>
                        <a:gd name="T4" fmla="*/ 102 w 393"/>
                        <a:gd name="T5" fmla="*/ 83 h 131"/>
                        <a:gd name="T6" fmla="*/ 0 w 393"/>
                        <a:gd name="T7" fmla="*/ 55 h 131"/>
                        <a:gd name="T8" fmla="*/ 51 w 393"/>
                        <a:gd name="T9" fmla="*/ 131 h 131"/>
                        <a:gd name="T10" fmla="*/ 306 w 393"/>
                        <a:gd name="T11" fmla="*/ 131 h 131"/>
                        <a:gd name="T12" fmla="*/ 196 w 393"/>
                        <a:gd name="T13" fmla="*/ 104 h 131"/>
                        <a:gd name="T14" fmla="*/ 393 w 393"/>
                        <a:gd name="T15" fmla="*/ 28 h 131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31">
                          <a:moveTo>
                            <a:pt x="393" y="28"/>
                          </a:moveTo>
                          <a:lnTo>
                            <a:pt x="306" y="0"/>
                          </a:lnTo>
                          <a:lnTo>
                            <a:pt x="102" y="83"/>
                          </a:lnTo>
                          <a:lnTo>
                            <a:pt x="0" y="55"/>
                          </a:lnTo>
                          <a:lnTo>
                            <a:pt x="51" y="131"/>
                          </a:lnTo>
                          <a:lnTo>
                            <a:pt x="306" y="131"/>
                          </a:lnTo>
                          <a:lnTo>
                            <a:pt x="196" y="104"/>
                          </a:lnTo>
                          <a:lnTo>
                            <a:pt x="393" y="28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80" name="Freeform 110">
                      <a:extLst>
                        <a:ext uri="{FF2B5EF4-FFF2-40B4-BE49-F238E27FC236}">
                          <a16:creationId xmlns:a16="http://schemas.microsoft.com/office/drawing/2014/main" id="{99C6C31E-3F34-BB79-A64B-3ABF08C1B7E2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29" y="1792"/>
                      <a:ext cx="393" cy="131"/>
                    </a:xfrm>
                    <a:custGeom>
                      <a:avLst/>
                      <a:gdLst>
                        <a:gd name="T0" fmla="*/ 393 w 393"/>
                        <a:gd name="T1" fmla="*/ 28 h 131"/>
                        <a:gd name="T2" fmla="*/ 306 w 393"/>
                        <a:gd name="T3" fmla="*/ 0 h 131"/>
                        <a:gd name="T4" fmla="*/ 102 w 393"/>
                        <a:gd name="T5" fmla="*/ 83 h 131"/>
                        <a:gd name="T6" fmla="*/ 0 w 393"/>
                        <a:gd name="T7" fmla="*/ 55 h 131"/>
                        <a:gd name="T8" fmla="*/ 51 w 393"/>
                        <a:gd name="T9" fmla="*/ 131 h 131"/>
                        <a:gd name="T10" fmla="*/ 306 w 393"/>
                        <a:gd name="T11" fmla="*/ 131 h 131"/>
                        <a:gd name="T12" fmla="*/ 196 w 393"/>
                        <a:gd name="T13" fmla="*/ 104 h 131"/>
                        <a:gd name="T14" fmla="*/ 393 w 393"/>
                        <a:gd name="T15" fmla="*/ 28 h 131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31">
                          <a:moveTo>
                            <a:pt x="393" y="28"/>
                          </a:moveTo>
                          <a:lnTo>
                            <a:pt x="306" y="0"/>
                          </a:lnTo>
                          <a:lnTo>
                            <a:pt x="102" y="83"/>
                          </a:lnTo>
                          <a:lnTo>
                            <a:pt x="0" y="55"/>
                          </a:lnTo>
                          <a:lnTo>
                            <a:pt x="51" y="131"/>
                          </a:lnTo>
                          <a:lnTo>
                            <a:pt x="306" y="131"/>
                          </a:lnTo>
                          <a:lnTo>
                            <a:pt x="196" y="104"/>
                          </a:lnTo>
                          <a:lnTo>
                            <a:pt x="393" y="28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81" name="Freeform 111">
                      <a:extLst>
                        <a:ext uri="{FF2B5EF4-FFF2-40B4-BE49-F238E27FC236}">
                          <a16:creationId xmlns:a16="http://schemas.microsoft.com/office/drawing/2014/main" id="{95424BA1-04AE-EFD6-4BE3-C31F2B5A2EFA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51" y="1639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28 h 125"/>
                        <a:gd name="T2" fmla="*/ 87 w 393"/>
                        <a:gd name="T3" fmla="*/ 0 h 125"/>
                        <a:gd name="T4" fmla="*/ 298 w 393"/>
                        <a:gd name="T5" fmla="*/ 77 h 125"/>
                        <a:gd name="T6" fmla="*/ 393 w 393"/>
                        <a:gd name="T7" fmla="*/ 56 h 125"/>
                        <a:gd name="T8" fmla="*/ 342 w 393"/>
                        <a:gd name="T9" fmla="*/ 125 h 125"/>
                        <a:gd name="T10" fmla="*/ 94 w 393"/>
                        <a:gd name="T11" fmla="*/ 125 h 125"/>
                        <a:gd name="T12" fmla="*/ 196 w 393"/>
                        <a:gd name="T13" fmla="*/ 104 h 125"/>
                        <a:gd name="T14" fmla="*/ 0 w 393"/>
                        <a:gd name="T15" fmla="*/ 28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28"/>
                          </a:moveTo>
                          <a:lnTo>
                            <a:pt x="87" y="0"/>
                          </a:lnTo>
                          <a:lnTo>
                            <a:pt x="298" y="77"/>
                          </a:lnTo>
                          <a:lnTo>
                            <a:pt x="393" y="56"/>
                          </a:lnTo>
                          <a:lnTo>
                            <a:pt x="342" y="125"/>
                          </a:lnTo>
                          <a:lnTo>
                            <a:pt x="94" y="125"/>
                          </a:lnTo>
                          <a:lnTo>
                            <a:pt x="196" y="104"/>
                          </a:lnTo>
                          <a:lnTo>
                            <a:pt x="0" y="28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82" name="Freeform 112">
                      <a:extLst>
                        <a:ext uri="{FF2B5EF4-FFF2-40B4-BE49-F238E27FC236}">
                          <a16:creationId xmlns:a16="http://schemas.microsoft.com/office/drawing/2014/main" id="{CA1094B0-238F-7190-884A-BCB8936D6499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51" y="1639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28 h 125"/>
                        <a:gd name="T2" fmla="*/ 87 w 393"/>
                        <a:gd name="T3" fmla="*/ 0 h 125"/>
                        <a:gd name="T4" fmla="*/ 298 w 393"/>
                        <a:gd name="T5" fmla="*/ 77 h 125"/>
                        <a:gd name="T6" fmla="*/ 393 w 393"/>
                        <a:gd name="T7" fmla="*/ 56 h 125"/>
                        <a:gd name="T8" fmla="*/ 342 w 393"/>
                        <a:gd name="T9" fmla="*/ 125 h 125"/>
                        <a:gd name="T10" fmla="*/ 94 w 393"/>
                        <a:gd name="T11" fmla="*/ 125 h 125"/>
                        <a:gd name="T12" fmla="*/ 196 w 393"/>
                        <a:gd name="T13" fmla="*/ 104 h 125"/>
                        <a:gd name="T14" fmla="*/ 0 w 393"/>
                        <a:gd name="T15" fmla="*/ 28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28"/>
                          </a:moveTo>
                          <a:lnTo>
                            <a:pt x="87" y="0"/>
                          </a:lnTo>
                          <a:lnTo>
                            <a:pt x="298" y="77"/>
                          </a:lnTo>
                          <a:lnTo>
                            <a:pt x="393" y="56"/>
                          </a:lnTo>
                          <a:lnTo>
                            <a:pt x="342" y="125"/>
                          </a:lnTo>
                          <a:lnTo>
                            <a:pt x="94" y="125"/>
                          </a:lnTo>
                          <a:lnTo>
                            <a:pt x="196" y="104"/>
                          </a:lnTo>
                          <a:lnTo>
                            <a:pt x="0" y="28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83" name="Freeform 113">
                      <a:extLst>
                        <a:ext uri="{FF2B5EF4-FFF2-40B4-BE49-F238E27FC236}">
                          <a16:creationId xmlns:a16="http://schemas.microsoft.com/office/drawing/2014/main" id="{D7500B3C-6119-127C-3157-A8068AF07B57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44" y="1806"/>
                      <a:ext cx="392" cy="124"/>
                    </a:xfrm>
                    <a:custGeom>
                      <a:avLst/>
                      <a:gdLst>
                        <a:gd name="T0" fmla="*/ 392 w 392"/>
                        <a:gd name="T1" fmla="*/ 97 h 124"/>
                        <a:gd name="T2" fmla="*/ 305 w 392"/>
                        <a:gd name="T3" fmla="*/ 124 h 124"/>
                        <a:gd name="T4" fmla="*/ 101 w 392"/>
                        <a:gd name="T5" fmla="*/ 41 h 124"/>
                        <a:gd name="T6" fmla="*/ 0 w 392"/>
                        <a:gd name="T7" fmla="*/ 69 h 124"/>
                        <a:gd name="T8" fmla="*/ 51 w 392"/>
                        <a:gd name="T9" fmla="*/ 0 h 124"/>
                        <a:gd name="T10" fmla="*/ 305 w 392"/>
                        <a:gd name="T11" fmla="*/ 0 h 124"/>
                        <a:gd name="T12" fmla="*/ 196 w 392"/>
                        <a:gd name="T13" fmla="*/ 20 h 124"/>
                        <a:gd name="T14" fmla="*/ 392 w 392"/>
                        <a:gd name="T15" fmla="*/ 97 h 12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2" h="124">
                          <a:moveTo>
                            <a:pt x="392" y="97"/>
                          </a:moveTo>
                          <a:lnTo>
                            <a:pt x="305" y="124"/>
                          </a:lnTo>
                          <a:lnTo>
                            <a:pt x="101" y="41"/>
                          </a:lnTo>
                          <a:lnTo>
                            <a:pt x="0" y="69"/>
                          </a:lnTo>
                          <a:lnTo>
                            <a:pt x="51" y="0"/>
                          </a:lnTo>
                          <a:lnTo>
                            <a:pt x="305" y="0"/>
                          </a:lnTo>
                          <a:lnTo>
                            <a:pt x="196" y="20"/>
                          </a:lnTo>
                          <a:lnTo>
                            <a:pt x="392" y="9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84" name="Freeform 114">
                      <a:extLst>
                        <a:ext uri="{FF2B5EF4-FFF2-40B4-BE49-F238E27FC236}">
                          <a16:creationId xmlns:a16="http://schemas.microsoft.com/office/drawing/2014/main" id="{F178ACC1-8DAB-EA89-D2A7-4FAAE33A28F8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44" y="1806"/>
                      <a:ext cx="392" cy="124"/>
                    </a:xfrm>
                    <a:custGeom>
                      <a:avLst/>
                      <a:gdLst>
                        <a:gd name="T0" fmla="*/ 392 w 392"/>
                        <a:gd name="T1" fmla="*/ 97 h 124"/>
                        <a:gd name="T2" fmla="*/ 305 w 392"/>
                        <a:gd name="T3" fmla="*/ 124 h 124"/>
                        <a:gd name="T4" fmla="*/ 101 w 392"/>
                        <a:gd name="T5" fmla="*/ 41 h 124"/>
                        <a:gd name="T6" fmla="*/ 0 w 392"/>
                        <a:gd name="T7" fmla="*/ 69 h 124"/>
                        <a:gd name="T8" fmla="*/ 51 w 392"/>
                        <a:gd name="T9" fmla="*/ 0 h 124"/>
                        <a:gd name="T10" fmla="*/ 305 w 392"/>
                        <a:gd name="T11" fmla="*/ 0 h 124"/>
                        <a:gd name="T12" fmla="*/ 196 w 392"/>
                        <a:gd name="T13" fmla="*/ 20 h 124"/>
                        <a:gd name="T14" fmla="*/ 392 w 392"/>
                        <a:gd name="T15" fmla="*/ 97 h 12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2" h="124">
                          <a:moveTo>
                            <a:pt x="392" y="97"/>
                          </a:moveTo>
                          <a:lnTo>
                            <a:pt x="305" y="124"/>
                          </a:lnTo>
                          <a:lnTo>
                            <a:pt x="101" y="41"/>
                          </a:lnTo>
                          <a:lnTo>
                            <a:pt x="0" y="69"/>
                          </a:lnTo>
                          <a:lnTo>
                            <a:pt x="51" y="0"/>
                          </a:lnTo>
                          <a:lnTo>
                            <a:pt x="305" y="0"/>
                          </a:lnTo>
                          <a:lnTo>
                            <a:pt x="196" y="20"/>
                          </a:lnTo>
                          <a:lnTo>
                            <a:pt x="392" y="9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</p:grpSp>
            </p:grpSp>
          </p:grpSp>
          <p:sp>
            <p:nvSpPr>
              <p:cNvPr id="72" name="WordArt 115">
                <a:extLst>
                  <a:ext uri="{FF2B5EF4-FFF2-40B4-BE49-F238E27FC236}">
                    <a16:creationId xmlns:a16="http://schemas.microsoft.com/office/drawing/2014/main" id="{03BF7E80-D436-E108-E06C-9D822E3AD291}"/>
                  </a:ext>
                </a:extLst>
              </p:cNvPr>
              <p:cNvSpPr>
                <a:spLocks noChangeAspect="1" noChangeArrowheads="1" noChangeShapeType="1" noTextEdit="1"/>
              </p:cNvSpPr>
              <p:nvPr/>
            </p:nvSpPr>
            <p:spPr bwMode="auto">
              <a:xfrm>
                <a:off x="3360" y="2376"/>
                <a:ext cx="864" cy="259"/>
              </a:xfrm>
              <a:prstGeom prst="rect">
                <a:avLst/>
              </a:prstGeom>
            </p:spPr>
            <p:txBody>
              <a:bodyPr wrap="none" fromWordArt="1">
                <a:prstTxWarp prst="textCanDown">
                  <a:avLst>
                    <a:gd name="adj" fmla="val 33333"/>
                  </a:avLst>
                </a:prstTxWarp>
              </a:bodyPr>
              <a:lstStyle/>
              <a:p>
                <a:pPr algn="ctr"/>
                <a:endParaRPr lang="en-GB" sz="1400" kern="10">
                  <a:ln w="9525">
                    <a:solidFill>
                      <a:srgbClr val="FFFFFF"/>
                    </a:solidFill>
                    <a:round/>
                    <a:headEnd/>
                    <a:tailEnd/>
                  </a:ln>
                  <a:solidFill>
                    <a:srgbClr val="FFFFFF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  <p:sp>
          <p:nvSpPr>
            <p:cNvPr id="70" name="WordArt 68">
              <a:extLst>
                <a:ext uri="{FF2B5EF4-FFF2-40B4-BE49-F238E27FC236}">
                  <a16:creationId xmlns:a16="http://schemas.microsoft.com/office/drawing/2014/main" id="{B558473E-8373-50B7-6AD6-7AAA04390192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39138" y="2769321"/>
              <a:ext cx="1283449" cy="172505"/>
            </a:xfrm>
            <a:prstGeom prst="rect">
              <a:avLst/>
            </a:prstGeom>
          </p:spPr>
          <p:txBody>
            <a:bodyPr wrap="none" fromWordArt="1">
              <a:prstTxWarp prst="textCanDown">
                <a:avLst>
                  <a:gd name="adj" fmla="val 33333"/>
                </a:avLst>
              </a:prstTxWarp>
            </a:bodyPr>
            <a:lstStyle/>
            <a:p>
              <a:pPr algn="ctr"/>
              <a:endParaRPr lang="en-US" sz="1400" kern="10">
                <a:ln w="9525">
                  <a:solidFill>
                    <a:srgbClr val="FFFFFF"/>
                  </a:solidFill>
                  <a:round/>
                  <a:headEnd/>
                  <a:tailEnd/>
                </a:ln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84686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8" grpId="0"/>
      <p:bldP spid="27" grpId="0"/>
      <p:bldP spid="29" grpId="0"/>
      <p:bldP spid="34" grpId="0"/>
      <p:bldP spid="35" grpId="0"/>
      <p:bldP spid="36" grpId="0" animBg="1"/>
      <p:bldP spid="37" grpId="0" animBg="1"/>
      <p:bldP spid="44" grpId="0"/>
      <p:bldP spid="45" grpId="0"/>
      <p:bldP spid="46" grpId="0" animBg="1"/>
      <p:bldP spid="47" grpId="0" animBg="1"/>
      <p:bldP spid="52" grpId="0" animBg="1"/>
      <p:bldP spid="53" grpId="0" animBg="1"/>
      <p:bldP spid="57" grpId="0" animBg="1"/>
      <p:bldP spid="6" grpId="0" animBg="1"/>
      <p:bldP spid="10" grpId="0" animBg="1"/>
      <p:bldP spid="10" grpId="1" animBg="1"/>
      <p:bldP spid="12" grpId="0" animBg="1"/>
      <p:bldP spid="12" grpId="1" animBg="1"/>
      <p:bldP spid="13" grpId="0" animBg="1"/>
      <p:bldP spid="13" grpId="1" animBg="1"/>
      <p:bldP spid="23" grpId="0" animBg="1"/>
      <p:bldP spid="23" grpId="1" animBg="1"/>
      <p:bldP spid="25" grpId="0" animBg="1"/>
      <p:bldP spid="25" grpId="1" animBg="1"/>
      <p:bldP spid="32" grpId="0" animBg="1"/>
      <p:bldP spid="32" grpId="1" animBg="1"/>
      <p:bldP spid="39" grpId="0" animBg="1"/>
      <p:bldP spid="39" grpId="1" animBg="1"/>
      <p:bldP spid="19" grpId="0"/>
      <p:bldP spid="20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6E00F21-2EED-F411-6926-86EF252DB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VXLAN and EVPN-BGP Lab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91538204-B76D-731B-0D7E-F67615B3F59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time to use </a:t>
            </a:r>
            <a:r>
              <a:rPr lang="en-GB" dirty="0" err="1"/>
              <a:t>Kathará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026171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F5E789D-6404-BA40-83DD-6888BBAA6D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a high-</a:t>
            </a:r>
            <a:r>
              <a:rPr lang="it-IT" err="1"/>
              <a:t>level</a:t>
            </a:r>
            <a:r>
              <a:rPr lang="it-IT" dirty="0"/>
              <a:t> </a:t>
            </a:r>
            <a:r>
              <a:rPr lang="it-IT" dirty="0" err="1"/>
              <a:t>architecture</a:t>
            </a:r>
            <a:endParaRPr lang="it-IT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3E292DA-1C82-1E41-BC1E-EB3521B0C8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Internet connections</a:t>
            </a:r>
          </a:p>
          <a:p>
            <a:pPr lvl="1"/>
            <a:r>
              <a:rPr lang="en-GB" dirty="0"/>
              <a:t>multiple redundant high-speed </a:t>
            </a:r>
            <a:r>
              <a:rPr lang="en-GB" dirty="0" err="1"/>
              <a:t>fiber</a:t>
            </a:r>
            <a:r>
              <a:rPr lang="en-GB" dirty="0"/>
              <a:t> optic links</a:t>
            </a:r>
          </a:p>
          <a:p>
            <a:r>
              <a:rPr lang="en-GB" dirty="0"/>
              <a:t>fabric</a:t>
            </a:r>
          </a:p>
          <a:p>
            <a:pPr lvl="1"/>
            <a:r>
              <a:rPr lang="en-GB" dirty="0"/>
              <a:t>infrastructure designed to transport packets between servers and between servers and Internet</a:t>
            </a:r>
          </a:p>
          <a:p>
            <a:r>
              <a:rPr lang="en-GB" dirty="0"/>
              <a:t>server farm</a:t>
            </a:r>
          </a:p>
          <a:p>
            <a:pPr lvl="1"/>
            <a:r>
              <a:rPr lang="en-GB" dirty="0"/>
              <a:t>host applications and services</a:t>
            </a:r>
          </a:p>
        </p:txBody>
      </p:sp>
    </p:spTree>
    <p:extLst>
      <p:ext uri="{BB962C8B-B14F-4D97-AF65-F5344CB8AC3E}">
        <p14:creationId xmlns:p14="http://schemas.microsoft.com/office/powerpoint/2010/main" val="284193979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Line 66">
            <a:extLst>
              <a:ext uri="{FF2B5EF4-FFF2-40B4-BE49-F238E27FC236}">
                <a16:creationId xmlns:a16="http://schemas.microsoft.com/office/drawing/2014/main" id="{1ABA25B0-2A89-4DC6-7B3C-2988CF25E2E9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10058400" y="3134988"/>
            <a:ext cx="0" cy="541661"/>
          </a:xfrm>
          <a:prstGeom prst="line">
            <a:avLst/>
          </a:prstGeom>
          <a:noFill/>
          <a:ln w="19050">
            <a:solidFill>
              <a:srgbClr val="5F5F5F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it-IT"/>
          </a:p>
        </p:txBody>
      </p:sp>
      <p:sp>
        <p:nvSpPr>
          <p:cNvPr id="144" name="Line 66">
            <a:extLst>
              <a:ext uri="{FF2B5EF4-FFF2-40B4-BE49-F238E27FC236}">
                <a16:creationId xmlns:a16="http://schemas.microsoft.com/office/drawing/2014/main" id="{08382317-D726-CA47-25D6-5FB23263FA47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096000" y="3163561"/>
            <a:ext cx="0" cy="541663"/>
          </a:xfrm>
          <a:prstGeom prst="line">
            <a:avLst/>
          </a:prstGeom>
          <a:noFill/>
          <a:ln w="19050">
            <a:solidFill>
              <a:srgbClr val="5F5F5F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it-IT"/>
          </a:p>
        </p:txBody>
      </p:sp>
      <p:sp>
        <p:nvSpPr>
          <p:cNvPr id="143" name="Line 66">
            <a:extLst>
              <a:ext uri="{FF2B5EF4-FFF2-40B4-BE49-F238E27FC236}">
                <a16:creationId xmlns:a16="http://schemas.microsoft.com/office/drawing/2014/main" id="{17D1D392-878C-12C2-AB21-EF4B77734501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2023259" y="3163561"/>
            <a:ext cx="0" cy="541663"/>
          </a:xfrm>
          <a:prstGeom prst="line">
            <a:avLst/>
          </a:prstGeom>
          <a:noFill/>
          <a:ln w="19050">
            <a:solidFill>
              <a:srgbClr val="5F5F5F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it-IT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EAA881-5937-8DE2-AE9B-6297B1D60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topology</a:t>
            </a:r>
          </a:p>
        </p:txBody>
      </p:sp>
      <p:cxnSp>
        <p:nvCxnSpPr>
          <p:cNvPr id="8" name="AutoShape 40">
            <a:extLst>
              <a:ext uri="{FF2B5EF4-FFF2-40B4-BE49-F238E27FC236}">
                <a16:creationId xmlns:a16="http://schemas.microsoft.com/office/drawing/2014/main" id="{360DFA95-73D9-4F45-BC9D-E3B9313F8C5C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3651801" y="3055362"/>
            <a:ext cx="4730199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AutoShape 40">
            <a:extLst>
              <a:ext uri="{FF2B5EF4-FFF2-40B4-BE49-F238E27FC236}">
                <a16:creationId xmlns:a16="http://schemas.microsoft.com/office/drawing/2014/main" id="{1C288CE7-CF14-CCA9-BACA-312AB9D855C2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8853924" y="3052632"/>
            <a:ext cx="2308601" cy="273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14F2C6DE-9C7F-888C-7A90-034E7C701C96}"/>
              </a:ext>
            </a:extLst>
          </p:cNvPr>
          <p:cNvSpPr txBox="1"/>
          <p:nvPr/>
        </p:nvSpPr>
        <p:spPr>
          <a:xfrm>
            <a:off x="1154705" y="2249520"/>
            <a:ext cx="41624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/>
              <a:t>.1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97A8810-E67D-C104-153E-1D96F169499E}"/>
              </a:ext>
            </a:extLst>
          </p:cNvPr>
          <p:cNvSpPr txBox="1"/>
          <p:nvPr/>
        </p:nvSpPr>
        <p:spPr>
          <a:xfrm>
            <a:off x="10549393" y="2249520"/>
            <a:ext cx="41624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/>
              <a:t>.2</a:t>
            </a:r>
          </a:p>
        </p:txBody>
      </p:sp>
      <p:sp>
        <p:nvSpPr>
          <p:cNvPr id="52" name="Freeform 51">
            <a:extLst>
              <a:ext uri="{FF2B5EF4-FFF2-40B4-BE49-F238E27FC236}">
                <a16:creationId xmlns:a16="http://schemas.microsoft.com/office/drawing/2014/main" id="{1A31841B-21D5-5358-0E74-FEBE8B86A8D3}"/>
              </a:ext>
            </a:extLst>
          </p:cNvPr>
          <p:cNvSpPr/>
          <p:nvPr/>
        </p:nvSpPr>
        <p:spPr>
          <a:xfrm>
            <a:off x="1029457" y="1338294"/>
            <a:ext cx="10125012" cy="1707687"/>
          </a:xfrm>
          <a:custGeom>
            <a:avLst/>
            <a:gdLst>
              <a:gd name="connsiteX0" fmla="*/ 0 w 10125012"/>
              <a:gd name="connsiteY0" fmla="*/ 1701632 h 1707687"/>
              <a:gd name="connsiteX1" fmla="*/ 5074617 w 10125012"/>
              <a:gd name="connsiteY1" fmla="*/ 0 h 1707687"/>
              <a:gd name="connsiteX2" fmla="*/ 10125012 w 10125012"/>
              <a:gd name="connsiteY2" fmla="*/ 1707687 h 1707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125012" h="1707687">
                <a:moveTo>
                  <a:pt x="0" y="1701632"/>
                </a:moveTo>
                <a:cubicBezTo>
                  <a:pt x="1693557" y="850311"/>
                  <a:pt x="3387115" y="-1009"/>
                  <a:pt x="5074617" y="0"/>
                </a:cubicBezTo>
                <a:cubicBezTo>
                  <a:pt x="6762119" y="1009"/>
                  <a:pt x="9338790" y="1360498"/>
                  <a:pt x="10125012" y="1707687"/>
                </a:cubicBezTo>
              </a:path>
            </a:pathLst>
          </a:custGeom>
          <a:noFill/>
          <a:ln w="3810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ysClr val="windowText" lastClr="000000"/>
              </a:solidFill>
            </a:endParaRPr>
          </a:p>
        </p:txBody>
      </p:sp>
      <p:grpSp>
        <p:nvGrpSpPr>
          <p:cNvPr id="12" name="Gruppo 599">
            <a:extLst>
              <a:ext uri="{FF2B5EF4-FFF2-40B4-BE49-F238E27FC236}">
                <a16:creationId xmlns:a16="http://schemas.microsoft.com/office/drawing/2014/main" id="{D5A3B13E-8329-FB1D-FA90-EDEC31CAFAF1}"/>
              </a:ext>
            </a:extLst>
          </p:cNvPr>
          <p:cNvGrpSpPr/>
          <p:nvPr/>
        </p:nvGrpSpPr>
        <p:grpSpPr>
          <a:xfrm>
            <a:off x="-188577" y="2763683"/>
            <a:ext cx="1640338" cy="912825"/>
            <a:chOff x="10393605" y="4306849"/>
            <a:chExt cx="907197" cy="504843"/>
          </a:xfrm>
        </p:grpSpPr>
        <p:sp>
          <p:nvSpPr>
            <p:cNvPr id="13" name="Text Box 169">
              <a:extLst>
                <a:ext uri="{FF2B5EF4-FFF2-40B4-BE49-F238E27FC236}">
                  <a16:creationId xmlns:a16="http://schemas.microsoft.com/office/drawing/2014/main" id="{CEE0D74B-E3BD-EAE5-D68B-337BEE17321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393605" y="4657290"/>
              <a:ext cx="907197" cy="1544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0000" tIns="46800" rIns="90000" bIns="46800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66CC00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SzPct val="7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it-IT" sz="1200" b="1"/>
                <a:t>s1</a:t>
              </a:r>
              <a:endParaRPr lang="en-US" altLang="it-IT" sz="1000" b="1"/>
            </a:p>
          </p:txBody>
        </p:sp>
        <p:sp>
          <p:nvSpPr>
            <p:cNvPr id="15" name="AutoShape 171">
              <a:extLst>
                <a:ext uri="{FF2B5EF4-FFF2-40B4-BE49-F238E27FC236}">
                  <a16:creationId xmlns:a16="http://schemas.microsoft.com/office/drawing/2014/main" id="{1F583BC2-8889-DC74-3489-F355676B10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91757" y="4306849"/>
              <a:ext cx="378624" cy="350441"/>
            </a:xfrm>
            <a:prstGeom prst="cube">
              <a:avLst>
                <a:gd name="adj" fmla="val 15116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66CC00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SzPct val="7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it-IT" altLang="it-IT" sz="1800">
                <a:latin typeface="Arial" panose="020B0604020202020204" pitchFamily="34" charset="0"/>
              </a:endParaRPr>
            </a:p>
          </p:txBody>
        </p:sp>
        <p:sp>
          <p:nvSpPr>
            <p:cNvPr id="16" name="mainfrm">
              <a:extLst>
                <a:ext uri="{FF2B5EF4-FFF2-40B4-BE49-F238E27FC236}">
                  <a16:creationId xmlns:a16="http://schemas.microsoft.com/office/drawing/2014/main" id="{7A575A74-7CD8-9119-7467-7A41F58E6C14}"/>
                </a:ext>
              </a:extLst>
            </p:cNvPr>
            <p:cNvSpPr>
              <a:spLocks noEditPoints="1" noChangeArrowheads="1"/>
            </p:cNvSpPr>
            <p:nvPr/>
          </p:nvSpPr>
          <p:spPr bwMode="auto">
            <a:xfrm>
              <a:off x="10691757" y="4360763"/>
              <a:ext cx="324710" cy="296527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326 w 21600"/>
                <a:gd name="T25" fmla="*/ 22180 h 21600"/>
                <a:gd name="T26" fmla="*/ 21559 w 21600"/>
                <a:gd name="T27" fmla="*/ 27893 h 2160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1600" h="21600" extrusionOk="0">
                  <a:moveTo>
                    <a:pt x="21600" y="10885"/>
                  </a:moveTo>
                  <a:lnTo>
                    <a:pt x="21600" y="0"/>
                  </a:lnTo>
                  <a:lnTo>
                    <a:pt x="10634" y="0"/>
                  </a:lnTo>
                  <a:lnTo>
                    <a:pt x="0" y="0"/>
                  </a:lnTo>
                  <a:lnTo>
                    <a:pt x="0" y="10885"/>
                  </a:lnTo>
                  <a:lnTo>
                    <a:pt x="0" y="19729"/>
                  </a:lnTo>
                  <a:lnTo>
                    <a:pt x="1163" y="19729"/>
                  </a:lnTo>
                  <a:lnTo>
                    <a:pt x="1163" y="21600"/>
                  </a:lnTo>
                  <a:lnTo>
                    <a:pt x="10800" y="21600"/>
                  </a:lnTo>
                  <a:lnTo>
                    <a:pt x="20603" y="21600"/>
                  </a:lnTo>
                  <a:lnTo>
                    <a:pt x="20603" y="19729"/>
                  </a:lnTo>
                  <a:lnTo>
                    <a:pt x="21600" y="19729"/>
                  </a:lnTo>
                  <a:lnTo>
                    <a:pt x="21600" y="10885"/>
                  </a:lnTo>
                  <a:close/>
                </a:path>
                <a:path w="21600" h="21600" extrusionOk="0">
                  <a:moveTo>
                    <a:pt x="1163" y="19729"/>
                  </a:moveTo>
                  <a:lnTo>
                    <a:pt x="4320" y="19729"/>
                  </a:lnTo>
                  <a:lnTo>
                    <a:pt x="16449" y="19729"/>
                  </a:lnTo>
                  <a:lnTo>
                    <a:pt x="20603" y="19729"/>
                  </a:lnTo>
                  <a:lnTo>
                    <a:pt x="1163" y="19729"/>
                  </a:lnTo>
                  <a:moveTo>
                    <a:pt x="1495" y="2381"/>
                  </a:moveTo>
                  <a:lnTo>
                    <a:pt x="2160" y="2381"/>
                  </a:lnTo>
                  <a:lnTo>
                    <a:pt x="4985" y="2381"/>
                  </a:lnTo>
                  <a:lnTo>
                    <a:pt x="5982" y="2381"/>
                  </a:lnTo>
                  <a:lnTo>
                    <a:pt x="1495" y="2381"/>
                  </a:lnTo>
                  <a:lnTo>
                    <a:pt x="1495" y="3402"/>
                  </a:lnTo>
                  <a:lnTo>
                    <a:pt x="2160" y="3402"/>
                  </a:lnTo>
                  <a:lnTo>
                    <a:pt x="4985" y="3402"/>
                  </a:lnTo>
                  <a:lnTo>
                    <a:pt x="5982" y="3402"/>
                  </a:lnTo>
                  <a:lnTo>
                    <a:pt x="1495" y="3402"/>
                  </a:lnTo>
                  <a:lnTo>
                    <a:pt x="1495" y="4422"/>
                  </a:lnTo>
                  <a:lnTo>
                    <a:pt x="2160" y="4422"/>
                  </a:lnTo>
                  <a:lnTo>
                    <a:pt x="4985" y="4422"/>
                  </a:lnTo>
                  <a:lnTo>
                    <a:pt x="5982" y="4422"/>
                  </a:lnTo>
                  <a:lnTo>
                    <a:pt x="1495" y="4422"/>
                  </a:lnTo>
                  <a:lnTo>
                    <a:pt x="1495" y="5443"/>
                  </a:lnTo>
                  <a:lnTo>
                    <a:pt x="2160" y="5443"/>
                  </a:lnTo>
                  <a:lnTo>
                    <a:pt x="4985" y="5443"/>
                  </a:lnTo>
                  <a:lnTo>
                    <a:pt x="5982" y="5443"/>
                  </a:lnTo>
                  <a:lnTo>
                    <a:pt x="1495" y="5443"/>
                  </a:lnTo>
                  <a:lnTo>
                    <a:pt x="1495" y="6463"/>
                  </a:lnTo>
                  <a:lnTo>
                    <a:pt x="2160" y="6463"/>
                  </a:lnTo>
                  <a:lnTo>
                    <a:pt x="4985" y="6463"/>
                  </a:lnTo>
                  <a:lnTo>
                    <a:pt x="5982" y="6463"/>
                  </a:lnTo>
                  <a:lnTo>
                    <a:pt x="1495" y="6463"/>
                  </a:lnTo>
                  <a:lnTo>
                    <a:pt x="1495" y="7483"/>
                  </a:lnTo>
                  <a:lnTo>
                    <a:pt x="2160" y="7483"/>
                  </a:lnTo>
                  <a:lnTo>
                    <a:pt x="4985" y="7483"/>
                  </a:lnTo>
                  <a:lnTo>
                    <a:pt x="5982" y="7483"/>
                  </a:lnTo>
                  <a:lnTo>
                    <a:pt x="1495" y="7483"/>
                  </a:lnTo>
                  <a:lnTo>
                    <a:pt x="1495" y="8504"/>
                  </a:lnTo>
                  <a:lnTo>
                    <a:pt x="2160" y="8504"/>
                  </a:lnTo>
                  <a:lnTo>
                    <a:pt x="4985" y="8504"/>
                  </a:lnTo>
                  <a:lnTo>
                    <a:pt x="5982" y="8504"/>
                  </a:lnTo>
                  <a:lnTo>
                    <a:pt x="1495" y="8504"/>
                  </a:lnTo>
                  <a:lnTo>
                    <a:pt x="1495" y="9524"/>
                  </a:lnTo>
                  <a:lnTo>
                    <a:pt x="2160" y="9524"/>
                  </a:lnTo>
                  <a:lnTo>
                    <a:pt x="4985" y="9524"/>
                  </a:lnTo>
                  <a:lnTo>
                    <a:pt x="5982" y="9524"/>
                  </a:lnTo>
                  <a:lnTo>
                    <a:pt x="1495" y="9524"/>
                  </a:lnTo>
                  <a:lnTo>
                    <a:pt x="1495" y="10545"/>
                  </a:lnTo>
                  <a:lnTo>
                    <a:pt x="2160" y="10545"/>
                  </a:lnTo>
                  <a:lnTo>
                    <a:pt x="4985" y="10545"/>
                  </a:lnTo>
                  <a:lnTo>
                    <a:pt x="5982" y="10545"/>
                  </a:lnTo>
                  <a:lnTo>
                    <a:pt x="1495" y="10545"/>
                  </a:lnTo>
                  <a:lnTo>
                    <a:pt x="1495" y="11565"/>
                  </a:lnTo>
                  <a:lnTo>
                    <a:pt x="2160" y="11565"/>
                  </a:lnTo>
                  <a:lnTo>
                    <a:pt x="4985" y="11565"/>
                  </a:lnTo>
                  <a:lnTo>
                    <a:pt x="5982" y="11565"/>
                  </a:lnTo>
                  <a:lnTo>
                    <a:pt x="1495" y="11565"/>
                  </a:lnTo>
                  <a:lnTo>
                    <a:pt x="1495" y="12586"/>
                  </a:lnTo>
                  <a:lnTo>
                    <a:pt x="2160" y="12586"/>
                  </a:lnTo>
                  <a:lnTo>
                    <a:pt x="4985" y="12586"/>
                  </a:lnTo>
                  <a:lnTo>
                    <a:pt x="5982" y="12586"/>
                  </a:lnTo>
                  <a:lnTo>
                    <a:pt x="1495" y="12586"/>
                  </a:lnTo>
                  <a:lnTo>
                    <a:pt x="1495" y="13606"/>
                  </a:lnTo>
                  <a:lnTo>
                    <a:pt x="2160" y="13606"/>
                  </a:lnTo>
                  <a:lnTo>
                    <a:pt x="4985" y="13606"/>
                  </a:lnTo>
                  <a:lnTo>
                    <a:pt x="5982" y="13606"/>
                  </a:lnTo>
                  <a:lnTo>
                    <a:pt x="1495" y="13606"/>
                  </a:lnTo>
                  <a:lnTo>
                    <a:pt x="1495" y="14627"/>
                  </a:lnTo>
                  <a:lnTo>
                    <a:pt x="2160" y="14627"/>
                  </a:lnTo>
                  <a:lnTo>
                    <a:pt x="4985" y="14627"/>
                  </a:lnTo>
                  <a:lnTo>
                    <a:pt x="5982" y="14627"/>
                  </a:lnTo>
                  <a:lnTo>
                    <a:pt x="1495" y="14627"/>
                  </a:lnTo>
                  <a:lnTo>
                    <a:pt x="1495" y="15647"/>
                  </a:lnTo>
                  <a:lnTo>
                    <a:pt x="2160" y="15647"/>
                  </a:lnTo>
                  <a:lnTo>
                    <a:pt x="4985" y="15647"/>
                  </a:lnTo>
                  <a:lnTo>
                    <a:pt x="5982" y="15647"/>
                  </a:lnTo>
                  <a:lnTo>
                    <a:pt x="1495" y="15647"/>
                  </a:lnTo>
                  <a:lnTo>
                    <a:pt x="1495" y="16668"/>
                  </a:lnTo>
                  <a:lnTo>
                    <a:pt x="2160" y="16668"/>
                  </a:lnTo>
                  <a:lnTo>
                    <a:pt x="4985" y="16668"/>
                  </a:lnTo>
                  <a:lnTo>
                    <a:pt x="5982" y="16668"/>
                  </a:lnTo>
                  <a:lnTo>
                    <a:pt x="1495" y="16668"/>
                  </a:lnTo>
                  <a:lnTo>
                    <a:pt x="1495" y="17688"/>
                  </a:lnTo>
                  <a:lnTo>
                    <a:pt x="2160" y="17688"/>
                  </a:lnTo>
                  <a:lnTo>
                    <a:pt x="4985" y="17688"/>
                  </a:lnTo>
                  <a:lnTo>
                    <a:pt x="5982" y="17688"/>
                  </a:lnTo>
                  <a:lnTo>
                    <a:pt x="1495" y="17688"/>
                  </a:lnTo>
                  <a:moveTo>
                    <a:pt x="1994" y="19729"/>
                  </a:moveTo>
                  <a:lnTo>
                    <a:pt x="1994" y="20069"/>
                  </a:lnTo>
                  <a:lnTo>
                    <a:pt x="1994" y="21260"/>
                  </a:lnTo>
                  <a:lnTo>
                    <a:pt x="1994" y="21600"/>
                  </a:lnTo>
                  <a:lnTo>
                    <a:pt x="1994" y="19729"/>
                  </a:lnTo>
                  <a:lnTo>
                    <a:pt x="2658" y="19729"/>
                  </a:lnTo>
                  <a:lnTo>
                    <a:pt x="2658" y="20069"/>
                  </a:lnTo>
                  <a:lnTo>
                    <a:pt x="2658" y="21260"/>
                  </a:lnTo>
                  <a:lnTo>
                    <a:pt x="2658" y="21600"/>
                  </a:lnTo>
                  <a:lnTo>
                    <a:pt x="2658" y="19729"/>
                  </a:lnTo>
                  <a:lnTo>
                    <a:pt x="3489" y="19729"/>
                  </a:lnTo>
                  <a:lnTo>
                    <a:pt x="3489" y="20069"/>
                  </a:lnTo>
                  <a:lnTo>
                    <a:pt x="3489" y="21260"/>
                  </a:lnTo>
                  <a:lnTo>
                    <a:pt x="3489" y="21600"/>
                  </a:lnTo>
                  <a:lnTo>
                    <a:pt x="3489" y="19729"/>
                  </a:lnTo>
                  <a:lnTo>
                    <a:pt x="4320" y="19729"/>
                  </a:lnTo>
                  <a:lnTo>
                    <a:pt x="4320" y="20069"/>
                  </a:lnTo>
                  <a:lnTo>
                    <a:pt x="4320" y="21260"/>
                  </a:lnTo>
                  <a:lnTo>
                    <a:pt x="4320" y="21600"/>
                  </a:lnTo>
                  <a:lnTo>
                    <a:pt x="4320" y="19729"/>
                  </a:lnTo>
                  <a:lnTo>
                    <a:pt x="5151" y="19729"/>
                  </a:lnTo>
                  <a:lnTo>
                    <a:pt x="5151" y="20069"/>
                  </a:lnTo>
                  <a:lnTo>
                    <a:pt x="5151" y="21260"/>
                  </a:lnTo>
                  <a:lnTo>
                    <a:pt x="5151" y="21600"/>
                  </a:lnTo>
                  <a:lnTo>
                    <a:pt x="5151" y="19729"/>
                  </a:lnTo>
                  <a:lnTo>
                    <a:pt x="5982" y="19729"/>
                  </a:lnTo>
                  <a:lnTo>
                    <a:pt x="5982" y="20069"/>
                  </a:lnTo>
                  <a:lnTo>
                    <a:pt x="5982" y="21260"/>
                  </a:lnTo>
                  <a:lnTo>
                    <a:pt x="5982" y="21600"/>
                  </a:lnTo>
                  <a:lnTo>
                    <a:pt x="5982" y="19729"/>
                  </a:lnTo>
                  <a:lnTo>
                    <a:pt x="6812" y="19729"/>
                  </a:lnTo>
                  <a:lnTo>
                    <a:pt x="6812" y="20069"/>
                  </a:lnTo>
                  <a:lnTo>
                    <a:pt x="6812" y="21260"/>
                  </a:lnTo>
                  <a:lnTo>
                    <a:pt x="6812" y="21600"/>
                  </a:lnTo>
                  <a:lnTo>
                    <a:pt x="6812" y="19729"/>
                  </a:lnTo>
                  <a:lnTo>
                    <a:pt x="7643" y="19729"/>
                  </a:lnTo>
                  <a:lnTo>
                    <a:pt x="7643" y="20069"/>
                  </a:lnTo>
                  <a:lnTo>
                    <a:pt x="7643" y="21260"/>
                  </a:lnTo>
                  <a:lnTo>
                    <a:pt x="7643" y="21600"/>
                  </a:lnTo>
                  <a:lnTo>
                    <a:pt x="7643" y="19729"/>
                  </a:lnTo>
                  <a:lnTo>
                    <a:pt x="8474" y="19729"/>
                  </a:lnTo>
                  <a:lnTo>
                    <a:pt x="8474" y="20069"/>
                  </a:lnTo>
                  <a:lnTo>
                    <a:pt x="8474" y="21260"/>
                  </a:lnTo>
                  <a:lnTo>
                    <a:pt x="8474" y="21600"/>
                  </a:lnTo>
                  <a:lnTo>
                    <a:pt x="8474" y="19729"/>
                  </a:lnTo>
                  <a:lnTo>
                    <a:pt x="9305" y="19729"/>
                  </a:lnTo>
                  <a:lnTo>
                    <a:pt x="9305" y="20069"/>
                  </a:lnTo>
                  <a:lnTo>
                    <a:pt x="9305" y="21260"/>
                  </a:lnTo>
                  <a:lnTo>
                    <a:pt x="9305" y="21600"/>
                  </a:lnTo>
                  <a:lnTo>
                    <a:pt x="9305" y="19729"/>
                  </a:lnTo>
                  <a:lnTo>
                    <a:pt x="10135" y="19729"/>
                  </a:lnTo>
                  <a:lnTo>
                    <a:pt x="10135" y="20069"/>
                  </a:lnTo>
                  <a:lnTo>
                    <a:pt x="10135" y="21260"/>
                  </a:lnTo>
                  <a:lnTo>
                    <a:pt x="10135" y="21600"/>
                  </a:lnTo>
                  <a:lnTo>
                    <a:pt x="10135" y="19729"/>
                  </a:lnTo>
                  <a:lnTo>
                    <a:pt x="10966" y="19729"/>
                  </a:lnTo>
                  <a:lnTo>
                    <a:pt x="10966" y="20069"/>
                  </a:lnTo>
                  <a:lnTo>
                    <a:pt x="10966" y="21260"/>
                  </a:lnTo>
                  <a:lnTo>
                    <a:pt x="10966" y="21600"/>
                  </a:lnTo>
                  <a:lnTo>
                    <a:pt x="10966" y="19729"/>
                  </a:lnTo>
                  <a:lnTo>
                    <a:pt x="11797" y="19729"/>
                  </a:lnTo>
                  <a:lnTo>
                    <a:pt x="11797" y="20069"/>
                  </a:lnTo>
                  <a:lnTo>
                    <a:pt x="11797" y="21260"/>
                  </a:lnTo>
                  <a:lnTo>
                    <a:pt x="11797" y="21600"/>
                  </a:lnTo>
                  <a:lnTo>
                    <a:pt x="11797" y="19729"/>
                  </a:lnTo>
                  <a:lnTo>
                    <a:pt x="12462" y="19729"/>
                  </a:lnTo>
                  <a:lnTo>
                    <a:pt x="12462" y="20069"/>
                  </a:lnTo>
                  <a:lnTo>
                    <a:pt x="12462" y="21260"/>
                  </a:lnTo>
                  <a:lnTo>
                    <a:pt x="12462" y="21600"/>
                  </a:lnTo>
                  <a:lnTo>
                    <a:pt x="12462" y="19729"/>
                  </a:lnTo>
                  <a:lnTo>
                    <a:pt x="13292" y="19729"/>
                  </a:lnTo>
                  <a:lnTo>
                    <a:pt x="13292" y="20069"/>
                  </a:lnTo>
                  <a:lnTo>
                    <a:pt x="13292" y="21260"/>
                  </a:lnTo>
                  <a:lnTo>
                    <a:pt x="13292" y="21600"/>
                  </a:lnTo>
                  <a:lnTo>
                    <a:pt x="13292" y="19729"/>
                  </a:lnTo>
                  <a:lnTo>
                    <a:pt x="14123" y="19729"/>
                  </a:lnTo>
                  <a:lnTo>
                    <a:pt x="14123" y="20069"/>
                  </a:lnTo>
                  <a:lnTo>
                    <a:pt x="14123" y="21260"/>
                  </a:lnTo>
                  <a:lnTo>
                    <a:pt x="14123" y="21600"/>
                  </a:lnTo>
                  <a:lnTo>
                    <a:pt x="14123" y="19729"/>
                  </a:lnTo>
                  <a:lnTo>
                    <a:pt x="14954" y="19729"/>
                  </a:lnTo>
                  <a:lnTo>
                    <a:pt x="14954" y="20069"/>
                  </a:lnTo>
                  <a:lnTo>
                    <a:pt x="14954" y="21260"/>
                  </a:lnTo>
                  <a:lnTo>
                    <a:pt x="14954" y="21600"/>
                  </a:lnTo>
                  <a:lnTo>
                    <a:pt x="14954" y="19729"/>
                  </a:lnTo>
                  <a:lnTo>
                    <a:pt x="15785" y="19729"/>
                  </a:lnTo>
                  <a:lnTo>
                    <a:pt x="15785" y="20069"/>
                  </a:lnTo>
                  <a:lnTo>
                    <a:pt x="15785" y="21260"/>
                  </a:lnTo>
                  <a:lnTo>
                    <a:pt x="15785" y="21600"/>
                  </a:lnTo>
                  <a:lnTo>
                    <a:pt x="15785" y="19729"/>
                  </a:lnTo>
                  <a:lnTo>
                    <a:pt x="16615" y="19729"/>
                  </a:lnTo>
                  <a:lnTo>
                    <a:pt x="16615" y="20069"/>
                  </a:lnTo>
                  <a:lnTo>
                    <a:pt x="16615" y="21260"/>
                  </a:lnTo>
                  <a:lnTo>
                    <a:pt x="16615" y="21600"/>
                  </a:lnTo>
                  <a:lnTo>
                    <a:pt x="16615" y="19729"/>
                  </a:lnTo>
                  <a:lnTo>
                    <a:pt x="17446" y="19729"/>
                  </a:lnTo>
                  <a:lnTo>
                    <a:pt x="17446" y="20069"/>
                  </a:lnTo>
                  <a:lnTo>
                    <a:pt x="17446" y="21260"/>
                  </a:lnTo>
                  <a:lnTo>
                    <a:pt x="17446" y="21600"/>
                  </a:lnTo>
                  <a:lnTo>
                    <a:pt x="17446" y="19729"/>
                  </a:lnTo>
                  <a:lnTo>
                    <a:pt x="18277" y="19729"/>
                  </a:lnTo>
                  <a:lnTo>
                    <a:pt x="18277" y="20069"/>
                  </a:lnTo>
                  <a:lnTo>
                    <a:pt x="18277" y="21260"/>
                  </a:lnTo>
                  <a:lnTo>
                    <a:pt x="18277" y="21600"/>
                  </a:lnTo>
                  <a:lnTo>
                    <a:pt x="18277" y="19729"/>
                  </a:lnTo>
                  <a:lnTo>
                    <a:pt x="19108" y="19729"/>
                  </a:lnTo>
                  <a:lnTo>
                    <a:pt x="19108" y="20069"/>
                  </a:lnTo>
                  <a:lnTo>
                    <a:pt x="19108" y="21260"/>
                  </a:lnTo>
                  <a:lnTo>
                    <a:pt x="19108" y="21600"/>
                  </a:lnTo>
                  <a:lnTo>
                    <a:pt x="19108" y="19729"/>
                  </a:lnTo>
                  <a:lnTo>
                    <a:pt x="19938" y="19729"/>
                  </a:lnTo>
                  <a:lnTo>
                    <a:pt x="19938" y="20069"/>
                  </a:lnTo>
                  <a:lnTo>
                    <a:pt x="19938" y="21260"/>
                  </a:lnTo>
                  <a:lnTo>
                    <a:pt x="19938" y="21600"/>
                  </a:lnTo>
                  <a:lnTo>
                    <a:pt x="19938" y="19729"/>
                  </a:lnTo>
                  <a:moveTo>
                    <a:pt x="1495" y="1531"/>
                  </a:moveTo>
                  <a:lnTo>
                    <a:pt x="5982" y="1531"/>
                  </a:lnTo>
                  <a:lnTo>
                    <a:pt x="5982" y="18539"/>
                  </a:lnTo>
                  <a:lnTo>
                    <a:pt x="1495" y="18539"/>
                  </a:lnTo>
                  <a:lnTo>
                    <a:pt x="1495" y="1531"/>
                  </a:lnTo>
                  <a:moveTo>
                    <a:pt x="7311" y="1531"/>
                  </a:moveTo>
                  <a:lnTo>
                    <a:pt x="7975" y="1531"/>
                  </a:lnTo>
                  <a:lnTo>
                    <a:pt x="7975" y="8334"/>
                  </a:lnTo>
                  <a:lnTo>
                    <a:pt x="7311" y="8334"/>
                  </a:lnTo>
                  <a:lnTo>
                    <a:pt x="7311" y="1531"/>
                  </a:lnTo>
                  <a:moveTo>
                    <a:pt x="7145" y="9865"/>
                  </a:moveTo>
                  <a:lnTo>
                    <a:pt x="8142" y="9865"/>
                  </a:lnTo>
                  <a:lnTo>
                    <a:pt x="8142" y="10715"/>
                  </a:lnTo>
                  <a:lnTo>
                    <a:pt x="7145" y="10715"/>
                  </a:lnTo>
                  <a:lnTo>
                    <a:pt x="7145" y="9865"/>
                  </a:lnTo>
                  <a:moveTo>
                    <a:pt x="8972" y="1531"/>
                  </a:moveTo>
                  <a:lnTo>
                    <a:pt x="12462" y="1531"/>
                  </a:lnTo>
                  <a:lnTo>
                    <a:pt x="12462" y="5443"/>
                  </a:lnTo>
                  <a:lnTo>
                    <a:pt x="8972" y="5443"/>
                  </a:lnTo>
                  <a:lnTo>
                    <a:pt x="8972" y="1531"/>
                  </a:lnTo>
                  <a:moveTo>
                    <a:pt x="13625" y="1531"/>
                  </a:moveTo>
                  <a:lnTo>
                    <a:pt x="20271" y="1531"/>
                  </a:lnTo>
                  <a:lnTo>
                    <a:pt x="20271" y="5443"/>
                  </a:lnTo>
                  <a:lnTo>
                    <a:pt x="13625" y="5443"/>
                  </a:lnTo>
                  <a:lnTo>
                    <a:pt x="13625" y="1531"/>
                  </a:lnTo>
                  <a:moveTo>
                    <a:pt x="18609" y="6463"/>
                  </a:moveTo>
                  <a:lnTo>
                    <a:pt x="20437" y="6463"/>
                  </a:lnTo>
                  <a:lnTo>
                    <a:pt x="20437" y="10885"/>
                  </a:lnTo>
                  <a:lnTo>
                    <a:pt x="18609" y="10885"/>
                  </a:lnTo>
                  <a:lnTo>
                    <a:pt x="18609" y="6463"/>
                  </a:lnTo>
                </a:path>
              </a:pathLst>
            </a:custGeom>
            <a:solidFill>
              <a:srgbClr val="F5F1F1"/>
            </a:solidFill>
            <a:ln w="9525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</p:grpSp>
      <p:cxnSp>
        <p:nvCxnSpPr>
          <p:cNvPr id="19" name="AutoShape 32">
            <a:extLst>
              <a:ext uri="{FF2B5EF4-FFF2-40B4-BE49-F238E27FC236}">
                <a16:creationId xmlns:a16="http://schemas.microsoft.com/office/drawing/2014/main" id="{7A86F92D-6D48-739D-A6A9-FDC847783855}"/>
              </a:ext>
            </a:extLst>
          </p:cNvPr>
          <p:cNvCxnSpPr>
            <a:cxnSpLocks noChangeShapeType="1"/>
            <a:stCxn id="32" idx="2"/>
            <a:endCxn id="15" idx="5"/>
          </p:cNvCxnSpPr>
          <p:nvPr/>
        </p:nvCxnSpPr>
        <p:spPr bwMode="auto">
          <a:xfrm flipH="1" flipV="1">
            <a:off x="1035128" y="3032624"/>
            <a:ext cx="1935348" cy="11369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2" name="Oval 152">
            <a:extLst>
              <a:ext uri="{FF2B5EF4-FFF2-40B4-BE49-F238E27FC236}">
                <a16:creationId xmlns:a16="http://schemas.microsoft.com/office/drawing/2014/main" id="{BF8B5073-B97C-CD33-E89B-6620FFB47D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76426" y="2913054"/>
            <a:ext cx="283730" cy="279155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it-IT" altLang="it-IT" sz="1200">
                <a:latin typeface="Tahoma" panose="020B0604030504040204" pitchFamily="34" charset="0"/>
              </a:rPr>
              <a:t>A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3976437-56B9-3C5F-65B2-4E67A8082184}"/>
              </a:ext>
            </a:extLst>
          </p:cNvPr>
          <p:cNvGrpSpPr/>
          <p:nvPr/>
        </p:nvGrpSpPr>
        <p:grpSpPr>
          <a:xfrm>
            <a:off x="2970476" y="2812467"/>
            <a:ext cx="809402" cy="463051"/>
            <a:chOff x="967835" y="2541918"/>
            <a:chExt cx="1426054" cy="463051"/>
          </a:xfrm>
        </p:grpSpPr>
        <p:grpSp>
          <p:nvGrpSpPr>
            <p:cNvPr id="24" name="Group 93">
              <a:extLst>
                <a:ext uri="{FF2B5EF4-FFF2-40B4-BE49-F238E27FC236}">
                  <a16:creationId xmlns:a16="http://schemas.microsoft.com/office/drawing/2014/main" id="{62ECC010-2537-D517-04F3-8A653FBAF6A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67835" y="2541918"/>
              <a:ext cx="1426054" cy="463051"/>
              <a:chOff x="3312" y="2160"/>
              <a:chExt cx="960" cy="528"/>
            </a:xfrm>
          </p:grpSpPr>
          <p:grpSp>
            <p:nvGrpSpPr>
              <p:cNvPr id="30" name="Group 94">
                <a:extLst>
                  <a:ext uri="{FF2B5EF4-FFF2-40B4-BE49-F238E27FC236}">
                    <a16:creationId xmlns:a16="http://schemas.microsoft.com/office/drawing/2014/main" id="{408A167B-5EAB-2D76-E657-FE3867E37489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3312" y="2160"/>
                <a:ext cx="960" cy="528"/>
                <a:chOff x="3312" y="2160"/>
                <a:chExt cx="960" cy="528"/>
              </a:xfrm>
            </p:grpSpPr>
            <p:sp>
              <p:nvSpPr>
                <p:cNvPr id="32" name="AutoShape 95">
                  <a:extLst>
                    <a:ext uri="{FF2B5EF4-FFF2-40B4-BE49-F238E27FC236}">
                      <a16:creationId xmlns:a16="http://schemas.microsoft.com/office/drawing/2014/main" id="{73676433-83B5-8A4A-FA92-B6DEC1F69925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3312" y="2160"/>
                  <a:ext cx="960" cy="528"/>
                </a:xfrm>
                <a:prstGeom prst="can">
                  <a:avLst>
                    <a:gd name="adj" fmla="val 50000"/>
                  </a:avLst>
                </a:prstGeom>
                <a:gradFill rotWithShape="0">
                  <a:gsLst>
                    <a:gs pos="0">
                      <a:srgbClr val="002F5E"/>
                    </a:gs>
                    <a:gs pos="50000">
                      <a:srgbClr val="0066CC"/>
                    </a:gs>
                    <a:gs pos="100000">
                      <a:srgbClr val="002F5E"/>
                    </a:gs>
                  </a:gsLst>
                  <a:lin ang="0" scaled="1"/>
                </a:gradFill>
                <a:ln w="9525">
                  <a:solidFill>
                    <a:srgbClr val="819FFF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73025" tIns="36512" rIns="73025" bIns="36512" anchor="ctr"/>
                <a:lstStyle>
                  <a:lvl1pPr>
                    <a:spcBef>
                      <a:spcPct val="20000"/>
                    </a:spcBef>
                    <a:buClr>
                      <a:schemeClr val="tx2"/>
                    </a:buClr>
                    <a:buSzPct val="70000"/>
                    <a:buFont typeface="Wingdings" pitchFamily="2" charset="2"/>
                    <a:buChar char="n"/>
                    <a:defRPr sz="32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1"/>
                    </a:buClr>
                    <a:buSzPct val="70000"/>
                    <a:buFont typeface="Wingdings" pitchFamily="2" charset="2"/>
                    <a:buChar char="n"/>
                    <a:defRPr sz="28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66CC00"/>
                    </a:buClr>
                    <a:buSzPct val="7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SzPct val="70000"/>
                    <a:buFont typeface="Wingdings" pitchFamily="2" charset="2"/>
                    <a:buChar char="l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it-IT" altLang="it-IT" sz="1800">
                    <a:latin typeface="Arial" panose="020B0604020202020204" pitchFamily="34" charset="0"/>
                  </a:endParaRPr>
                </a:p>
              </p:txBody>
            </p:sp>
            <p:grpSp>
              <p:nvGrpSpPr>
                <p:cNvPr id="38" name="Group 96">
                  <a:extLst>
                    <a:ext uri="{FF2B5EF4-FFF2-40B4-BE49-F238E27FC236}">
                      <a16:creationId xmlns:a16="http://schemas.microsoft.com/office/drawing/2014/main" id="{D3B5565C-A024-7A98-5F5E-ECDFED4366F4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3488" y="2193"/>
                  <a:ext cx="599" cy="207"/>
                  <a:chOff x="422" y="1632"/>
                  <a:chExt cx="829" cy="298"/>
                </a:xfrm>
              </p:grpSpPr>
              <p:grpSp>
                <p:nvGrpSpPr>
                  <p:cNvPr id="39" name="Group 97">
                    <a:extLst>
                      <a:ext uri="{FF2B5EF4-FFF2-40B4-BE49-F238E27FC236}">
                        <a16:creationId xmlns:a16="http://schemas.microsoft.com/office/drawing/2014/main" id="{A1AD6888-34F9-1844-3235-892ABD645391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422" y="1632"/>
                    <a:ext cx="822" cy="291"/>
                    <a:chOff x="422" y="1632"/>
                    <a:chExt cx="822" cy="291"/>
                  </a:xfrm>
                </p:grpSpPr>
                <p:sp>
                  <p:nvSpPr>
                    <p:cNvPr id="54" name="Freeform 98">
                      <a:extLst>
                        <a:ext uri="{FF2B5EF4-FFF2-40B4-BE49-F238E27FC236}">
                          <a16:creationId xmlns:a16="http://schemas.microsoft.com/office/drawing/2014/main" id="{A8821EBC-746A-F474-5276-0EE1E2278B5C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51" y="1639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97 h 125"/>
                        <a:gd name="T2" fmla="*/ 87 w 393"/>
                        <a:gd name="T3" fmla="*/ 125 h 125"/>
                        <a:gd name="T4" fmla="*/ 298 w 393"/>
                        <a:gd name="T5" fmla="*/ 42 h 125"/>
                        <a:gd name="T6" fmla="*/ 393 w 393"/>
                        <a:gd name="T7" fmla="*/ 70 h 125"/>
                        <a:gd name="T8" fmla="*/ 342 w 393"/>
                        <a:gd name="T9" fmla="*/ 0 h 125"/>
                        <a:gd name="T10" fmla="*/ 94 w 393"/>
                        <a:gd name="T11" fmla="*/ 0 h 125"/>
                        <a:gd name="T12" fmla="*/ 196 w 393"/>
                        <a:gd name="T13" fmla="*/ 21 h 125"/>
                        <a:gd name="T14" fmla="*/ 0 w 393"/>
                        <a:gd name="T15" fmla="*/ 97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97"/>
                          </a:moveTo>
                          <a:lnTo>
                            <a:pt x="87" y="125"/>
                          </a:lnTo>
                          <a:lnTo>
                            <a:pt x="298" y="42"/>
                          </a:lnTo>
                          <a:lnTo>
                            <a:pt x="393" y="70"/>
                          </a:lnTo>
                          <a:lnTo>
                            <a:pt x="342" y="0"/>
                          </a:lnTo>
                          <a:lnTo>
                            <a:pt x="94" y="0"/>
                          </a:lnTo>
                          <a:lnTo>
                            <a:pt x="196" y="21"/>
                          </a:lnTo>
                          <a:lnTo>
                            <a:pt x="0" y="9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5" name="Freeform 99">
                      <a:extLst>
                        <a:ext uri="{FF2B5EF4-FFF2-40B4-BE49-F238E27FC236}">
                          <a16:creationId xmlns:a16="http://schemas.microsoft.com/office/drawing/2014/main" id="{85A67D87-92BF-D770-C3CD-C92E80C33D51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51" y="1639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97 h 125"/>
                        <a:gd name="T2" fmla="*/ 87 w 393"/>
                        <a:gd name="T3" fmla="*/ 125 h 125"/>
                        <a:gd name="T4" fmla="*/ 298 w 393"/>
                        <a:gd name="T5" fmla="*/ 42 h 125"/>
                        <a:gd name="T6" fmla="*/ 393 w 393"/>
                        <a:gd name="T7" fmla="*/ 70 h 125"/>
                        <a:gd name="T8" fmla="*/ 342 w 393"/>
                        <a:gd name="T9" fmla="*/ 0 h 125"/>
                        <a:gd name="T10" fmla="*/ 94 w 393"/>
                        <a:gd name="T11" fmla="*/ 0 h 125"/>
                        <a:gd name="T12" fmla="*/ 196 w 393"/>
                        <a:gd name="T13" fmla="*/ 21 h 125"/>
                        <a:gd name="T14" fmla="*/ 0 w 393"/>
                        <a:gd name="T15" fmla="*/ 97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97"/>
                          </a:moveTo>
                          <a:lnTo>
                            <a:pt x="87" y="125"/>
                          </a:lnTo>
                          <a:lnTo>
                            <a:pt x="298" y="42"/>
                          </a:lnTo>
                          <a:lnTo>
                            <a:pt x="393" y="70"/>
                          </a:lnTo>
                          <a:lnTo>
                            <a:pt x="342" y="0"/>
                          </a:lnTo>
                          <a:lnTo>
                            <a:pt x="94" y="0"/>
                          </a:lnTo>
                          <a:lnTo>
                            <a:pt x="196" y="21"/>
                          </a:lnTo>
                          <a:lnTo>
                            <a:pt x="0" y="9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6" name="Freeform 100">
                      <a:extLst>
                        <a:ext uri="{FF2B5EF4-FFF2-40B4-BE49-F238E27FC236}">
                          <a16:creationId xmlns:a16="http://schemas.microsoft.com/office/drawing/2014/main" id="{29464440-06D6-C5F7-6F63-A3B05C4312AF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22" y="1785"/>
                      <a:ext cx="393" cy="132"/>
                    </a:xfrm>
                    <a:custGeom>
                      <a:avLst/>
                      <a:gdLst>
                        <a:gd name="T0" fmla="*/ 393 w 393"/>
                        <a:gd name="T1" fmla="*/ 28 h 132"/>
                        <a:gd name="T2" fmla="*/ 305 w 393"/>
                        <a:gd name="T3" fmla="*/ 0 h 132"/>
                        <a:gd name="T4" fmla="*/ 102 w 393"/>
                        <a:gd name="T5" fmla="*/ 83 h 132"/>
                        <a:gd name="T6" fmla="*/ 0 w 393"/>
                        <a:gd name="T7" fmla="*/ 55 h 132"/>
                        <a:gd name="T8" fmla="*/ 51 w 393"/>
                        <a:gd name="T9" fmla="*/ 132 h 132"/>
                        <a:gd name="T10" fmla="*/ 305 w 393"/>
                        <a:gd name="T11" fmla="*/ 132 h 132"/>
                        <a:gd name="T12" fmla="*/ 196 w 393"/>
                        <a:gd name="T13" fmla="*/ 104 h 132"/>
                        <a:gd name="T14" fmla="*/ 393 w 393"/>
                        <a:gd name="T15" fmla="*/ 28 h 132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32">
                          <a:moveTo>
                            <a:pt x="393" y="28"/>
                          </a:moveTo>
                          <a:lnTo>
                            <a:pt x="305" y="0"/>
                          </a:lnTo>
                          <a:lnTo>
                            <a:pt x="102" y="83"/>
                          </a:lnTo>
                          <a:lnTo>
                            <a:pt x="0" y="55"/>
                          </a:lnTo>
                          <a:lnTo>
                            <a:pt x="51" y="132"/>
                          </a:lnTo>
                          <a:lnTo>
                            <a:pt x="305" y="132"/>
                          </a:lnTo>
                          <a:lnTo>
                            <a:pt x="196" y="104"/>
                          </a:lnTo>
                          <a:lnTo>
                            <a:pt x="393" y="2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7" name="Freeform 101">
                      <a:extLst>
                        <a:ext uri="{FF2B5EF4-FFF2-40B4-BE49-F238E27FC236}">
                          <a16:creationId xmlns:a16="http://schemas.microsoft.com/office/drawing/2014/main" id="{CC585AC8-14F2-1EA6-014D-08BF419A1051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22" y="1785"/>
                      <a:ext cx="393" cy="132"/>
                    </a:xfrm>
                    <a:custGeom>
                      <a:avLst/>
                      <a:gdLst>
                        <a:gd name="T0" fmla="*/ 393 w 393"/>
                        <a:gd name="T1" fmla="*/ 28 h 132"/>
                        <a:gd name="T2" fmla="*/ 305 w 393"/>
                        <a:gd name="T3" fmla="*/ 0 h 132"/>
                        <a:gd name="T4" fmla="*/ 102 w 393"/>
                        <a:gd name="T5" fmla="*/ 83 h 132"/>
                        <a:gd name="T6" fmla="*/ 0 w 393"/>
                        <a:gd name="T7" fmla="*/ 55 h 132"/>
                        <a:gd name="T8" fmla="*/ 51 w 393"/>
                        <a:gd name="T9" fmla="*/ 132 h 132"/>
                        <a:gd name="T10" fmla="*/ 305 w 393"/>
                        <a:gd name="T11" fmla="*/ 132 h 132"/>
                        <a:gd name="T12" fmla="*/ 196 w 393"/>
                        <a:gd name="T13" fmla="*/ 104 h 132"/>
                        <a:gd name="T14" fmla="*/ 393 w 393"/>
                        <a:gd name="T15" fmla="*/ 28 h 132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32">
                          <a:moveTo>
                            <a:pt x="393" y="28"/>
                          </a:moveTo>
                          <a:lnTo>
                            <a:pt x="305" y="0"/>
                          </a:lnTo>
                          <a:lnTo>
                            <a:pt x="102" y="83"/>
                          </a:lnTo>
                          <a:lnTo>
                            <a:pt x="0" y="55"/>
                          </a:lnTo>
                          <a:lnTo>
                            <a:pt x="51" y="132"/>
                          </a:lnTo>
                          <a:lnTo>
                            <a:pt x="305" y="132"/>
                          </a:lnTo>
                          <a:lnTo>
                            <a:pt x="196" y="104"/>
                          </a:lnTo>
                          <a:lnTo>
                            <a:pt x="393" y="2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8" name="Freeform 102">
                      <a:extLst>
                        <a:ext uri="{FF2B5EF4-FFF2-40B4-BE49-F238E27FC236}">
                          <a16:creationId xmlns:a16="http://schemas.microsoft.com/office/drawing/2014/main" id="{EB6248A4-E320-D687-6C84-C398B4111D4F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44" y="1632"/>
                      <a:ext cx="392" cy="125"/>
                    </a:xfrm>
                    <a:custGeom>
                      <a:avLst/>
                      <a:gdLst>
                        <a:gd name="T0" fmla="*/ 0 w 392"/>
                        <a:gd name="T1" fmla="*/ 28 h 125"/>
                        <a:gd name="T2" fmla="*/ 87 w 392"/>
                        <a:gd name="T3" fmla="*/ 0 h 125"/>
                        <a:gd name="T4" fmla="*/ 298 w 392"/>
                        <a:gd name="T5" fmla="*/ 77 h 125"/>
                        <a:gd name="T6" fmla="*/ 392 w 392"/>
                        <a:gd name="T7" fmla="*/ 56 h 125"/>
                        <a:gd name="T8" fmla="*/ 341 w 392"/>
                        <a:gd name="T9" fmla="*/ 125 h 125"/>
                        <a:gd name="T10" fmla="*/ 94 w 392"/>
                        <a:gd name="T11" fmla="*/ 125 h 125"/>
                        <a:gd name="T12" fmla="*/ 196 w 392"/>
                        <a:gd name="T13" fmla="*/ 104 h 125"/>
                        <a:gd name="T14" fmla="*/ 0 w 392"/>
                        <a:gd name="T15" fmla="*/ 28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2" h="125">
                          <a:moveTo>
                            <a:pt x="0" y="28"/>
                          </a:moveTo>
                          <a:lnTo>
                            <a:pt x="87" y="0"/>
                          </a:lnTo>
                          <a:lnTo>
                            <a:pt x="298" y="77"/>
                          </a:lnTo>
                          <a:lnTo>
                            <a:pt x="392" y="56"/>
                          </a:lnTo>
                          <a:lnTo>
                            <a:pt x="341" y="125"/>
                          </a:lnTo>
                          <a:lnTo>
                            <a:pt x="94" y="125"/>
                          </a:lnTo>
                          <a:lnTo>
                            <a:pt x="196" y="104"/>
                          </a:lnTo>
                          <a:lnTo>
                            <a:pt x="0" y="2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9" name="Freeform 103">
                      <a:extLst>
                        <a:ext uri="{FF2B5EF4-FFF2-40B4-BE49-F238E27FC236}">
                          <a16:creationId xmlns:a16="http://schemas.microsoft.com/office/drawing/2014/main" id="{63B93606-8DA4-D25E-D164-22F9F8DB5441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44" y="1632"/>
                      <a:ext cx="392" cy="125"/>
                    </a:xfrm>
                    <a:custGeom>
                      <a:avLst/>
                      <a:gdLst>
                        <a:gd name="T0" fmla="*/ 0 w 392"/>
                        <a:gd name="T1" fmla="*/ 28 h 125"/>
                        <a:gd name="T2" fmla="*/ 87 w 392"/>
                        <a:gd name="T3" fmla="*/ 0 h 125"/>
                        <a:gd name="T4" fmla="*/ 298 w 392"/>
                        <a:gd name="T5" fmla="*/ 77 h 125"/>
                        <a:gd name="T6" fmla="*/ 392 w 392"/>
                        <a:gd name="T7" fmla="*/ 56 h 125"/>
                        <a:gd name="T8" fmla="*/ 341 w 392"/>
                        <a:gd name="T9" fmla="*/ 125 h 125"/>
                        <a:gd name="T10" fmla="*/ 94 w 392"/>
                        <a:gd name="T11" fmla="*/ 125 h 125"/>
                        <a:gd name="T12" fmla="*/ 196 w 392"/>
                        <a:gd name="T13" fmla="*/ 104 h 125"/>
                        <a:gd name="T14" fmla="*/ 0 w 392"/>
                        <a:gd name="T15" fmla="*/ 28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2" h="125">
                          <a:moveTo>
                            <a:pt x="0" y="28"/>
                          </a:moveTo>
                          <a:lnTo>
                            <a:pt x="87" y="0"/>
                          </a:lnTo>
                          <a:lnTo>
                            <a:pt x="298" y="77"/>
                          </a:lnTo>
                          <a:lnTo>
                            <a:pt x="392" y="56"/>
                          </a:lnTo>
                          <a:lnTo>
                            <a:pt x="341" y="125"/>
                          </a:lnTo>
                          <a:lnTo>
                            <a:pt x="94" y="125"/>
                          </a:lnTo>
                          <a:lnTo>
                            <a:pt x="196" y="104"/>
                          </a:lnTo>
                          <a:lnTo>
                            <a:pt x="0" y="2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60" name="Freeform 104">
                      <a:extLst>
                        <a:ext uri="{FF2B5EF4-FFF2-40B4-BE49-F238E27FC236}">
                          <a16:creationId xmlns:a16="http://schemas.microsoft.com/office/drawing/2014/main" id="{28EF8938-86E6-E9A3-C7B4-C4E4AE11EEE1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36" y="1799"/>
                      <a:ext cx="393" cy="124"/>
                    </a:xfrm>
                    <a:custGeom>
                      <a:avLst/>
                      <a:gdLst>
                        <a:gd name="T0" fmla="*/ 393 w 393"/>
                        <a:gd name="T1" fmla="*/ 97 h 124"/>
                        <a:gd name="T2" fmla="*/ 306 w 393"/>
                        <a:gd name="T3" fmla="*/ 124 h 124"/>
                        <a:gd name="T4" fmla="*/ 102 w 393"/>
                        <a:gd name="T5" fmla="*/ 41 h 124"/>
                        <a:gd name="T6" fmla="*/ 0 w 393"/>
                        <a:gd name="T7" fmla="*/ 69 h 124"/>
                        <a:gd name="T8" fmla="*/ 51 w 393"/>
                        <a:gd name="T9" fmla="*/ 0 h 124"/>
                        <a:gd name="T10" fmla="*/ 306 w 393"/>
                        <a:gd name="T11" fmla="*/ 0 h 124"/>
                        <a:gd name="T12" fmla="*/ 197 w 393"/>
                        <a:gd name="T13" fmla="*/ 21 h 124"/>
                        <a:gd name="T14" fmla="*/ 393 w 393"/>
                        <a:gd name="T15" fmla="*/ 97 h 12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4">
                          <a:moveTo>
                            <a:pt x="393" y="97"/>
                          </a:moveTo>
                          <a:lnTo>
                            <a:pt x="306" y="124"/>
                          </a:lnTo>
                          <a:lnTo>
                            <a:pt x="102" y="41"/>
                          </a:lnTo>
                          <a:lnTo>
                            <a:pt x="0" y="69"/>
                          </a:lnTo>
                          <a:lnTo>
                            <a:pt x="51" y="0"/>
                          </a:lnTo>
                          <a:lnTo>
                            <a:pt x="306" y="0"/>
                          </a:lnTo>
                          <a:lnTo>
                            <a:pt x="197" y="21"/>
                          </a:lnTo>
                          <a:lnTo>
                            <a:pt x="393" y="9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61" name="Freeform 105">
                      <a:extLst>
                        <a:ext uri="{FF2B5EF4-FFF2-40B4-BE49-F238E27FC236}">
                          <a16:creationId xmlns:a16="http://schemas.microsoft.com/office/drawing/2014/main" id="{44E68E53-2F1F-FC17-D692-9DA026F47B87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36" y="1799"/>
                      <a:ext cx="393" cy="124"/>
                    </a:xfrm>
                    <a:custGeom>
                      <a:avLst/>
                      <a:gdLst>
                        <a:gd name="T0" fmla="*/ 393 w 393"/>
                        <a:gd name="T1" fmla="*/ 97 h 124"/>
                        <a:gd name="T2" fmla="*/ 306 w 393"/>
                        <a:gd name="T3" fmla="*/ 124 h 124"/>
                        <a:gd name="T4" fmla="*/ 102 w 393"/>
                        <a:gd name="T5" fmla="*/ 41 h 124"/>
                        <a:gd name="T6" fmla="*/ 0 w 393"/>
                        <a:gd name="T7" fmla="*/ 69 h 124"/>
                        <a:gd name="T8" fmla="*/ 51 w 393"/>
                        <a:gd name="T9" fmla="*/ 0 h 124"/>
                        <a:gd name="T10" fmla="*/ 306 w 393"/>
                        <a:gd name="T11" fmla="*/ 0 h 124"/>
                        <a:gd name="T12" fmla="*/ 197 w 393"/>
                        <a:gd name="T13" fmla="*/ 21 h 124"/>
                        <a:gd name="T14" fmla="*/ 393 w 393"/>
                        <a:gd name="T15" fmla="*/ 97 h 12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4">
                          <a:moveTo>
                            <a:pt x="393" y="97"/>
                          </a:moveTo>
                          <a:lnTo>
                            <a:pt x="306" y="124"/>
                          </a:lnTo>
                          <a:lnTo>
                            <a:pt x="102" y="41"/>
                          </a:lnTo>
                          <a:lnTo>
                            <a:pt x="0" y="69"/>
                          </a:lnTo>
                          <a:lnTo>
                            <a:pt x="51" y="0"/>
                          </a:lnTo>
                          <a:lnTo>
                            <a:pt x="306" y="0"/>
                          </a:lnTo>
                          <a:lnTo>
                            <a:pt x="197" y="21"/>
                          </a:lnTo>
                          <a:lnTo>
                            <a:pt x="393" y="9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</p:grpSp>
              <p:grpSp>
                <p:nvGrpSpPr>
                  <p:cNvPr id="40" name="Group 106">
                    <a:extLst>
                      <a:ext uri="{FF2B5EF4-FFF2-40B4-BE49-F238E27FC236}">
                        <a16:creationId xmlns:a16="http://schemas.microsoft.com/office/drawing/2014/main" id="{2147F134-DF35-B6DB-3854-C06ECD8A9E78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429" y="1639"/>
                    <a:ext cx="822" cy="291"/>
                    <a:chOff x="429" y="1639"/>
                    <a:chExt cx="822" cy="291"/>
                  </a:xfrm>
                </p:grpSpPr>
                <p:sp>
                  <p:nvSpPr>
                    <p:cNvPr id="41" name="Freeform 107">
                      <a:extLst>
                        <a:ext uri="{FF2B5EF4-FFF2-40B4-BE49-F238E27FC236}">
                          <a16:creationId xmlns:a16="http://schemas.microsoft.com/office/drawing/2014/main" id="{2713B641-1E23-AEA4-C763-E68284B1B269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58" y="1646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97 h 125"/>
                        <a:gd name="T2" fmla="*/ 87 w 393"/>
                        <a:gd name="T3" fmla="*/ 125 h 125"/>
                        <a:gd name="T4" fmla="*/ 298 w 393"/>
                        <a:gd name="T5" fmla="*/ 42 h 125"/>
                        <a:gd name="T6" fmla="*/ 393 w 393"/>
                        <a:gd name="T7" fmla="*/ 70 h 125"/>
                        <a:gd name="T8" fmla="*/ 342 w 393"/>
                        <a:gd name="T9" fmla="*/ 0 h 125"/>
                        <a:gd name="T10" fmla="*/ 95 w 393"/>
                        <a:gd name="T11" fmla="*/ 0 h 125"/>
                        <a:gd name="T12" fmla="*/ 197 w 393"/>
                        <a:gd name="T13" fmla="*/ 21 h 125"/>
                        <a:gd name="T14" fmla="*/ 0 w 393"/>
                        <a:gd name="T15" fmla="*/ 97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97"/>
                          </a:moveTo>
                          <a:lnTo>
                            <a:pt x="87" y="125"/>
                          </a:lnTo>
                          <a:lnTo>
                            <a:pt x="298" y="42"/>
                          </a:lnTo>
                          <a:lnTo>
                            <a:pt x="393" y="70"/>
                          </a:lnTo>
                          <a:lnTo>
                            <a:pt x="342" y="0"/>
                          </a:lnTo>
                          <a:lnTo>
                            <a:pt x="95" y="0"/>
                          </a:lnTo>
                          <a:lnTo>
                            <a:pt x="197" y="21"/>
                          </a:lnTo>
                          <a:lnTo>
                            <a:pt x="0" y="9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2" name="Freeform 108">
                      <a:extLst>
                        <a:ext uri="{FF2B5EF4-FFF2-40B4-BE49-F238E27FC236}">
                          <a16:creationId xmlns:a16="http://schemas.microsoft.com/office/drawing/2014/main" id="{68F5628D-D122-56BD-ED7D-1CA53809F4C9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58" y="1646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97 h 125"/>
                        <a:gd name="T2" fmla="*/ 87 w 393"/>
                        <a:gd name="T3" fmla="*/ 125 h 125"/>
                        <a:gd name="T4" fmla="*/ 298 w 393"/>
                        <a:gd name="T5" fmla="*/ 42 h 125"/>
                        <a:gd name="T6" fmla="*/ 393 w 393"/>
                        <a:gd name="T7" fmla="*/ 70 h 125"/>
                        <a:gd name="T8" fmla="*/ 342 w 393"/>
                        <a:gd name="T9" fmla="*/ 0 h 125"/>
                        <a:gd name="T10" fmla="*/ 95 w 393"/>
                        <a:gd name="T11" fmla="*/ 0 h 125"/>
                        <a:gd name="T12" fmla="*/ 197 w 393"/>
                        <a:gd name="T13" fmla="*/ 21 h 125"/>
                        <a:gd name="T14" fmla="*/ 0 w 393"/>
                        <a:gd name="T15" fmla="*/ 97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97"/>
                          </a:moveTo>
                          <a:lnTo>
                            <a:pt x="87" y="125"/>
                          </a:lnTo>
                          <a:lnTo>
                            <a:pt x="298" y="42"/>
                          </a:lnTo>
                          <a:lnTo>
                            <a:pt x="393" y="70"/>
                          </a:lnTo>
                          <a:lnTo>
                            <a:pt x="342" y="0"/>
                          </a:lnTo>
                          <a:lnTo>
                            <a:pt x="95" y="0"/>
                          </a:lnTo>
                          <a:lnTo>
                            <a:pt x="197" y="21"/>
                          </a:lnTo>
                          <a:lnTo>
                            <a:pt x="0" y="9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3" name="Freeform 109">
                      <a:extLst>
                        <a:ext uri="{FF2B5EF4-FFF2-40B4-BE49-F238E27FC236}">
                          <a16:creationId xmlns:a16="http://schemas.microsoft.com/office/drawing/2014/main" id="{57BA79FE-D029-0AB5-F559-F468A7DDA5FB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29" y="1792"/>
                      <a:ext cx="393" cy="131"/>
                    </a:xfrm>
                    <a:custGeom>
                      <a:avLst/>
                      <a:gdLst>
                        <a:gd name="T0" fmla="*/ 393 w 393"/>
                        <a:gd name="T1" fmla="*/ 28 h 131"/>
                        <a:gd name="T2" fmla="*/ 306 w 393"/>
                        <a:gd name="T3" fmla="*/ 0 h 131"/>
                        <a:gd name="T4" fmla="*/ 102 w 393"/>
                        <a:gd name="T5" fmla="*/ 83 h 131"/>
                        <a:gd name="T6" fmla="*/ 0 w 393"/>
                        <a:gd name="T7" fmla="*/ 55 h 131"/>
                        <a:gd name="T8" fmla="*/ 51 w 393"/>
                        <a:gd name="T9" fmla="*/ 131 h 131"/>
                        <a:gd name="T10" fmla="*/ 306 w 393"/>
                        <a:gd name="T11" fmla="*/ 131 h 131"/>
                        <a:gd name="T12" fmla="*/ 196 w 393"/>
                        <a:gd name="T13" fmla="*/ 104 h 131"/>
                        <a:gd name="T14" fmla="*/ 393 w 393"/>
                        <a:gd name="T15" fmla="*/ 28 h 131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31">
                          <a:moveTo>
                            <a:pt x="393" y="28"/>
                          </a:moveTo>
                          <a:lnTo>
                            <a:pt x="306" y="0"/>
                          </a:lnTo>
                          <a:lnTo>
                            <a:pt x="102" y="83"/>
                          </a:lnTo>
                          <a:lnTo>
                            <a:pt x="0" y="55"/>
                          </a:lnTo>
                          <a:lnTo>
                            <a:pt x="51" y="131"/>
                          </a:lnTo>
                          <a:lnTo>
                            <a:pt x="306" y="131"/>
                          </a:lnTo>
                          <a:lnTo>
                            <a:pt x="196" y="104"/>
                          </a:lnTo>
                          <a:lnTo>
                            <a:pt x="393" y="28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8" name="Freeform 110">
                      <a:extLst>
                        <a:ext uri="{FF2B5EF4-FFF2-40B4-BE49-F238E27FC236}">
                          <a16:creationId xmlns:a16="http://schemas.microsoft.com/office/drawing/2014/main" id="{D00AFD86-302B-0CD1-A7C9-256386DE19D6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29" y="1792"/>
                      <a:ext cx="393" cy="131"/>
                    </a:xfrm>
                    <a:custGeom>
                      <a:avLst/>
                      <a:gdLst>
                        <a:gd name="T0" fmla="*/ 393 w 393"/>
                        <a:gd name="T1" fmla="*/ 28 h 131"/>
                        <a:gd name="T2" fmla="*/ 306 w 393"/>
                        <a:gd name="T3" fmla="*/ 0 h 131"/>
                        <a:gd name="T4" fmla="*/ 102 w 393"/>
                        <a:gd name="T5" fmla="*/ 83 h 131"/>
                        <a:gd name="T6" fmla="*/ 0 w 393"/>
                        <a:gd name="T7" fmla="*/ 55 h 131"/>
                        <a:gd name="T8" fmla="*/ 51 w 393"/>
                        <a:gd name="T9" fmla="*/ 131 h 131"/>
                        <a:gd name="T10" fmla="*/ 306 w 393"/>
                        <a:gd name="T11" fmla="*/ 131 h 131"/>
                        <a:gd name="T12" fmla="*/ 196 w 393"/>
                        <a:gd name="T13" fmla="*/ 104 h 131"/>
                        <a:gd name="T14" fmla="*/ 393 w 393"/>
                        <a:gd name="T15" fmla="*/ 28 h 131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31">
                          <a:moveTo>
                            <a:pt x="393" y="28"/>
                          </a:moveTo>
                          <a:lnTo>
                            <a:pt x="306" y="0"/>
                          </a:lnTo>
                          <a:lnTo>
                            <a:pt x="102" y="83"/>
                          </a:lnTo>
                          <a:lnTo>
                            <a:pt x="0" y="55"/>
                          </a:lnTo>
                          <a:lnTo>
                            <a:pt x="51" y="131"/>
                          </a:lnTo>
                          <a:lnTo>
                            <a:pt x="306" y="131"/>
                          </a:lnTo>
                          <a:lnTo>
                            <a:pt x="196" y="104"/>
                          </a:lnTo>
                          <a:lnTo>
                            <a:pt x="393" y="28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9" name="Freeform 111">
                      <a:extLst>
                        <a:ext uri="{FF2B5EF4-FFF2-40B4-BE49-F238E27FC236}">
                          <a16:creationId xmlns:a16="http://schemas.microsoft.com/office/drawing/2014/main" id="{FA320F68-07A7-088B-6C1C-1123FEF2CEB6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51" y="1639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28 h 125"/>
                        <a:gd name="T2" fmla="*/ 87 w 393"/>
                        <a:gd name="T3" fmla="*/ 0 h 125"/>
                        <a:gd name="T4" fmla="*/ 298 w 393"/>
                        <a:gd name="T5" fmla="*/ 77 h 125"/>
                        <a:gd name="T6" fmla="*/ 393 w 393"/>
                        <a:gd name="T7" fmla="*/ 56 h 125"/>
                        <a:gd name="T8" fmla="*/ 342 w 393"/>
                        <a:gd name="T9" fmla="*/ 125 h 125"/>
                        <a:gd name="T10" fmla="*/ 94 w 393"/>
                        <a:gd name="T11" fmla="*/ 125 h 125"/>
                        <a:gd name="T12" fmla="*/ 196 w 393"/>
                        <a:gd name="T13" fmla="*/ 104 h 125"/>
                        <a:gd name="T14" fmla="*/ 0 w 393"/>
                        <a:gd name="T15" fmla="*/ 28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28"/>
                          </a:moveTo>
                          <a:lnTo>
                            <a:pt x="87" y="0"/>
                          </a:lnTo>
                          <a:lnTo>
                            <a:pt x="298" y="77"/>
                          </a:lnTo>
                          <a:lnTo>
                            <a:pt x="393" y="56"/>
                          </a:lnTo>
                          <a:lnTo>
                            <a:pt x="342" y="125"/>
                          </a:lnTo>
                          <a:lnTo>
                            <a:pt x="94" y="125"/>
                          </a:lnTo>
                          <a:lnTo>
                            <a:pt x="196" y="104"/>
                          </a:lnTo>
                          <a:lnTo>
                            <a:pt x="0" y="28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0" name="Freeform 112">
                      <a:extLst>
                        <a:ext uri="{FF2B5EF4-FFF2-40B4-BE49-F238E27FC236}">
                          <a16:creationId xmlns:a16="http://schemas.microsoft.com/office/drawing/2014/main" id="{862C78BA-F31E-31BE-205F-44677644F72A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51" y="1639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28 h 125"/>
                        <a:gd name="T2" fmla="*/ 87 w 393"/>
                        <a:gd name="T3" fmla="*/ 0 h 125"/>
                        <a:gd name="T4" fmla="*/ 298 w 393"/>
                        <a:gd name="T5" fmla="*/ 77 h 125"/>
                        <a:gd name="T6" fmla="*/ 393 w 393"/>
                        <a:gd name="T7" fmla="*/ 56 h 125"/>
                        <a:gd name="T8" fmla="*/ 342 w 393"/>
                        <a:gd name="T9" fmla="*/ 125 h 125"/>
                        <a:gd name="T10" fmla="*/ 94 w 393"/>
                        <a:gd name="T11" fmla="*/ 125 h 125"/>
                        <a:gd name="T12" fmla="*/ 196 w 393"/>
                        <a:gd name="T13" fmla="*/ 104 h 125"/>
                        <a:gd name="T14" fmla="*/ 0 w 393"/>
                        <a:gd name="T15" fmla="*/ 28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28"/>
                          </a:moveTo>
                          <a:lnTo>
                            <a:pt x="87" y="0"/>
                          </a:lnTo>
                          <a:lnTo>
                            <a:pt x="298" y="77"/>
                          </a:lnTo>
                          <a:lnTo>
                            <a:pt x="393" y="56"/>
                          </a:lnTo>
                          <a:lnTo>
                            <a:pt x="342" y="125"/>
                          </a:lnTo>
                          <a:lnTo>
                            <a:pt x="94" y="125"/>
                          </a:lnTo>
                          <a:lnTo>
                            <a:pt x="196" y="104"/>
                          </a:lnTo>
                          <a:lnTo>
                            <a:pt x="0" y="28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1" name="Freeform 113">
                      <a:extLst>
                        <a:ext uri="{FF2B5EF4-FFF2-40B4-BE49-F238E27FC236}">
                          <a16:creationId xmlns:a16="http://schemas.microsoft.com/office/drawing/2014/main" id="{DF79B9FD-3957-15DD-25B7-05AA2A41CEE1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44" y="1806"/>
                      <a:ext cx="392" cy="124"/>
                    </a:xfrm>
                    <a:custGeom>
                      <a:avLst/>
                      <a:gdLst>
                        <a:gd name="T0" fmla="*/ 392 w 392"/>
                        <a:gd name="T1" fmla="*/ 97 h 124"/>
                        <a:gd name="T2" fmla="*/ 305 w 392"/>
                        <a:gd name="T3" fmla="*/ 124 h 124"/>
                        <a:gd name="T4" fmla="*/ 101 w 392"/>
                        <a:gd name="T5" fmla="*/ 41 h 124"/>
                        <a:gd name="T6" fmla="*/ 0 w 392"/>
                        <a:gd name="T7" fmla="*/ 69 h 124"/>
                        <a:gd name="T8" fmla="*/ 51 w 392"/>
                        <a:gd name="T9" fmla="*/ 0 h 124"/>
                        <a:gd name="T10" fmla="*/ 305 w 392"/>
                        <a:gd name="T11" fmla="*/ 0 h 124"/>
                        <a:gd name="T12" fmla="*/ 196 w 392"/>
                        <a:gd name="T13" fmla="*/ 20 h 124"/>
                        <a:gd name="T14" fmla="*/ 392 w 392"/>
                        <a:gd name="T15" fmla="*/ 97 h 12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2" h="124">
                          <a:moveTo>
                            <a:pt x="392" y="97"/>
                          </a:moveTo>
                          <a:lnTo>
                            <a:pt x="305" y="124"/>
                          </a:lnTo>
                          <a:lnTo>
                            <a:pt x="101" y="41"/>
                          </a:lnTo>
                          <a:lnTo>
                            <a:pt x="0" y="69"/>
                          </a:lnTo>
                          <a:lnTo>
                            <a:pt x="51" y="0"/>
                          </a:lnTo>
                          <a:lnTo>
                            <a:pt x="305" y="0"/>
                          </a:lnTo>
                          <a:lnTo>
                            <a:pt x="196" y="20"/>
                          </a:lnTo>
                          <a:lnTo>
                            <a:pt x="392" y="9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3" name="Freeform 114">
                      <a:extLst>
                        <a:ext uri="{FF2B5EF4-FFF2-40B4-BE49-F238E27FC236}">
                          <a16:creationId xmlns:a16="http://schemas.microsoft.com/office/drawing/2014/main" id="{11CEA7C8-DEBE-1898-BF3E-F7440291A2CA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44" y="1806"/>
                      <a:ext cx="392" cy="124"/>
                    </a:xfrm>
                    <a:custGeom>
                      <a:avLst/>
                      <a:gdLst>
                        <a:gd name="T0" fmla="*/ 392 w 392"/>
                        <a:gd name="T1" fmla="*/ 97 h 124"/>
                        <a:gd name="T2" fmla="*/ 305 w 392"/>
                        <a:gd name="T3" fmla="*/ 124 h 124"/>
                        <a:gd name="T4" fmla="*/ 101 w 392"/>
                        <a:gd name="T5" fmla="*/ 41 h 124"/>
                        <a:gd name="T6" fmla="*/ 0 w 392"/>
                        <a:gd name="T7" fmla="*/ 69 h 124"/>
                        <a:gd name="T8" fmla="*/ 51 w 392"/>
                        <a:gd name="T9" fmla="*/ 0 h 124"/>
                        <a:gd name="T10" fmla="*/ 305 w 392"/>
                        <a:gd name="T11" fmla="*/ 0 h 124"/>
                        <a:gd name="T12" fmla="*/ 196 w 392"/>
                        <a:gd name="T13" fmla="*/ 20 h 124"/>
                        <a:gd name="T14" fmla="*/ 392 w 392"/>
                        <a:gd name="T15" fmla="*/ 97 h 12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2" h="124">
                          <a:moveTo>
                            <a:pt x="392" y="97"/>
                          </a:moveTo>
                          <a:lnTo>
                            <a:pt x="305" y="124"/>
                          </a:lnTo>
                          <a:lnTo>
                            <a:pt x="101" y="41"/>
                          </a:lnTo>
                          <a:lnTo>
                            <a:pt x="0" y="69"/>
                          </a:lnTo>
                          <a:lnTo>
                            <a:pt x="51" y="0"/>
                          </a:lnTo>
                          <a:lnTo>
                            <a:pt x="305" y="0"/>
                          </a:lnTo>
                          <a:lnTo>
                            <a:pt x="196" y="20"/>
                          </a:lnTo>
                          <a:lnTo>
                            <a:pt x="392" y="9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</p:grpSp>
            </p:grpSp>
          </p:grpSp>
          <p:sp>
            <p:nvSpPr>
              <p:cNvPr id="31" name="WordArt 115">
                <a:extLst>
                  <a:ext uri="{FF2B5EF4-FFF2-40B4-BE49-F238E27FC236}">
                    <a16:creationId xmlns:a16="http://schemas.microsoft.com/office/drawing/2014/main" id="{0C1D4FF3-F5C2-2C39-A006-6BCD4F6DA6A9}"/>
                  </a:ext>
                </a:extLst>
              </p:cNvPr>
              <p:cNvSpPr>
                <a:spLocks noChangeAspect="1" noChangeArrowheads="1" noChangeShapeType="1" noTextEdit="1"/>
              </p:cNvSpPr>
              <p:nvPr/>
            </p:nvSpPr>
            <p:spPr bwMode="auto">
              <a:xfrm>
                <a:off x="3360" y="2376"/>
                <a:ext cx="864" cy="259"/>
              </a:xfrm>
              <a:prstGeom prst="rect">
                <a:avLst/>
              </a:prstGeom>
            </p:spPr>
            <p:txBody>
              <a:bodyPr wrap="none" fromWordArt="1">
                <a:prstTxWarp prst="textCanDown">
                  <a:avLst>
                    <a:gd name="adj" fmla="val 33333"/>
                  </a:avLst>
                </a:prstTxWarp>
              </a:bodyPr>
              <a:lstStyle/>
              <a:p>
                <a:pPr algn="ctr"/>
                <a:endParaRPr lang="en-GB" sz="1400" kern="10">
                  <a:ln w="9525">
                    <a:solidFill>
                      <a:srgbClr val="FFFFFF"/>
                    </a:solidFill>
                    <a:round/>
                    <a:headEnd/>
                    <a:tailEnd/>
                  </a:ln>
                  <a:solidFill>
                    <a:srgbClr val="FFFFFF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  <p:sp>
          <p:nvSpPr>
            <p:cNvPr id="25" name="WordArt 68">
              <a:extLst>
                <a:ext uri="{FF2B5EF4-FFF2-40B4-BE49-F238E27FC236}">
                  <a16:creationId xmlns:a16="http://schemas.microsoft.com/office/drawing/2014/main" id="{B73251E0-21F0-B5AA-C295-5AFA20926345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39138" y="2769321"/>
              <a:ext cx="1283449" cy="172505"/>
            </a:xfrm>
            <a:prstGeom prst="rect">
              <a:avLst/>
            </a:prstGeom>
          </p:spPr>
          <p:txBody>
            <a:bodyPr wrap="none" fromWordArt="1">
              <a:prstTxWarp prst="textCanDown">
                <a:avLst>
                  <a:gd name="adj" fmla="val 33333"/>
                </a:avLst>
              </a:prstTxWarp>
            </a:bodyPr>
            <a:lstStyle/>
            <a:p>
              <a:pPr algn="ctr"/>
              <a:r>
                <a:rPr lang="en-US" sz="1400" kern="10">
                  <a:ln w="9525">
                    <a:solidFill>
                      <a:srgbClr val="FFFFFF"/>
                    </a:solidFill>
                    <a:round/>
                    <a:headEnd/>
                    <a:tailEnd/>
                  </a:ln>
                  <a:solidFill>
                    <a:srgbClr val="FFFFFF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vtep1</a:t>
              </a: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CBD33C62-0918-2934-6F59-865240F36A92}"/>
              </a:ext>
            </a:extLst>
          </p:cNvPr>
          <p:cNvGrpSpPr/>
          <p:nvPr/>
        </p:nvGrpSpPr>
        <p:grpSpPr>
          <a:xfrm>
            <a:off x="8185423" y="2794309"/>
            <a:ext cx="809402" cy="463051"/>
            <a:chOff x="967835" y="2541918"/>
            <a:chExt cx="1426054" cy="463051"/>
          </a:xfrm>
        </p:grpSpPr>
        <p:grpSp>
          <p:nvGrpSpPr>
            <p:cNvPr id="89" name="Group 93">
              <a:extLst>
                <a:ext uri="{FF2B5EF4-FFF2-40B4-BE49-F238E27FC236}">
                  <a16:creationId xmlns:a16="http://schemas.microsoft.com/office/drawing/2014/main" id="{227AC146-B43A-145A-44F5-FA5C80FD8487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67835" y="2541918"/>
              <a:ext cx="1426054" cy="463051"/>
              <a:chOff x="3312" y="2160"/>
              <a:chExt cx="960" cy="528"/>
            </a:xfrm>
          </p:grpSpPr>
          <p:grpSp>
            <p:nvGrpSpPr>
              <p:cNvPr id="91" name="Group 94">
                <a:extLst>
                  <a:ext uri="{FF2B5EF4-FFF2-40B4-BE49-F238E27FC236}">
                    <a16:creationId xmlns:a16="http://schemas.microsoft.com/office/drawing/2014/main" id="{D3561EA4-E2AC-3F58-FDBC-DAD16FF304D5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3312" y="2160"/>
                <a:ext cx="960" cy="528"/>
                <a:chOff x="3312" y="2160"/>
                <a:chExt cx="960" cy="528"/>
              </a:xfrm>
            </p:grpSpPr>
            <p:sp>
              <p:nvSpPr>
                <p:cNvPr id="93" name="AutoShape 95">
                  <a:extLst>
                    <a:ext uri="{FF2B5EF4-FFF2-40B4-BE49-F238E27FC236}">
                      <a16:creationId xmlns:a16="http://schemas.microsoft.com/office/drawing/2014/main" id="{13E2CF22-6B3B-8237-9689-893AE73E141C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3312" y="2160"/>
                  <a:ext cx="960" cy="528"/>
                </a:xfrm>
                <a:prstGeom prst="can">
                  <a:avLst>
                    <a:gd name="adj" fmla="val 50000"/>
                  </a:avLst>
                </a:prstGeom>
                <a:gradFill rotWithShape="0">
                  <a:gsLst>
                    <a:gs pos="0">
                      <a:srgbClr val="002F5E"/>
                    </a:gs>
                    <a:gs pos="50000">
                      <a:srgbClr val="0066CC"/>
                    </a:gs>
                    <a:gs pos="100000">
                      <a:srgbClr val="002F5E"/>
                    </a:gs>
                  </a:gsLst>
                  <a:lin ang="0" scaled="1"/>
                </a:gradFill>
                <a:ln w="9525">
                  <a:solidFill>
                    <a:srgbClr val="819FFF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73025" tIns="36512" rIns="73025" bIns="36512" anchor="ctr"/>
                <a:lstStyle>
                  <a:lvl1pPr>
                    <a:spcBef>
                      <a:spcPct val="20000"/>
                    </a:spcBef>
                    <a:buClr>
                      <a:schemeClr val="tx2"/>
                    </a:buClr>
                    <a:buSzPct val="70000"/>
                    <a:buFont typeface="Wingdings" pitchFamily="2" charset="2"/>
                    <a:buChar char="n"/>
                    <a:defRPr sz="32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1"/>
                    </a:buClr>
                    <a:buSzPct val="70000"/>
                    <a:buFont typeface="Wingdings" pitchFamily="2" charset="2"/>
                    <a:buChar char="n"/>
                    <a:defRPr sz="28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66CC00"/>
                    </a:buClr>
                    <a:buSzPct val="7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SzPct val="70000"/>
                    <a:buFont typeface="Wingdings" pitchFamily="2" charset="2"/>
                    <a:buChar char="l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it-IT" altLang="it-IT" sz="1800">
                    <a:latin typeface="Arial" panose="020B0604020202020204" pitchFamily="34" charset="0"/>
                  </a:endParaRPr>
                </a:p>
              </p:txBody>
            </p:sp>
            <p:grpSp>
              <p:nvGrpSpPr>
                <p:cNvPr id="94" name="Group 96">
                  <a:extLst>
                    <a:ext uri="{FF2B5EF4-FFF2-40B4-BE49-F238E27FC236}">
                      <a16:creationId xmlns:a16="http://schemas.microsoft.com/office/drawing/2014/main" id="{5A8DFBAC-0B57-B384-1D1F-83D40593EEE4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3488" y="2193"/>
                  <a:ext cx="599" cy="207"/>
                  <a:chOff x="422" y="1632"/>
                  <a:chExt cx="829" cy="298"/>
                </a:xfrm>
              </p:grpSpPr>
              <p:grpSp>
                <p:nvGrpSpPr>
                  <p:cNvPr id="95" name="Group 97">
                    <a:extLst>
                      <a:ext uri="{FF2B5EF4-FFF2-40B4-BE49-F238E27FC236}">
                        <a16:creationId xmlns:a16="http://schemas.microsoft.com/office/drawing/2014/main" id="{46697531-E6EC-FF9C-DF7D-62BD7BF8A7DF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422" y="1632"/>
                    <a:ext cx="822" cy="291"/>
                    <a:chOff x="422" y="1632"/>
                    <a:chExt cx="822" cy="291"/>
                  </a:xfrm>
                </p:grpSpPr>
                <p:sp>
                  <p:nvSpPr>
                    <p:cNvPr id="105" name="Freeform 98">
                      <a:extLst>
                        <a:ext uri="{FF2B5EF4-FFF2-40B4-BE49-F238E27FC236}">
                          <a16:creationId xmlns:a16="http://schemas.microsoft.com/office/drawing/2014/main" id="{DA20E120-64C6-015D-23C3-A374C02DBE2A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51" y="1639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97 h 125"/>
                        <a:gd name="T2" fmla="*/ 87 w 393"/>
                        <a:gd name="T3" fmla="*/ 125 h 125"/>
                        <a:gd name="T4" fmla="*/ 298 w 393"/>
                        <a:gd name="T5" fmla="*/ 42 h 125"/>
                        <a:gd name="T6" fmla="*/ 393 w 393"/>
                        <a:gd name="T7" fmla="*/ 70 h 125"/>
                        <a:gd name="T8" fmla="*/ 342 w 393"/>
                        <a:gd name="T9" fmla="*/ 0 h 125"/>
                        <a:gd name="T10" fmla="*/ 94 w 393"/>
                        <a:gd name="T11" fmla="*/ 0 h 125"/>
                        <a:gd name="T12" fmla="*/ 196 w 393"/>
                        <a:gd name="T13" fmla="*/ 21 h 125"/>
                        <a:gd name="T14" fmla="*/ 0 w 393"/>
                        <a:gd name="T15" fmla="*/ 97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97"/>
                          </a:moveTo>
                          <a:lnTo>
                            <a:pt x="87" y="125"/>
                          </a:lnTo>
                          <a:lnTo>
                            <a:pt x="298" y="42"/>
                          </a:lnTo>
                          <a:lnTo>
                            <a:pt x="393" y="70"/>
                          </a:lnTo>
                          <a:lnTo>
                            <a:pt x="342" y="0"/>
                          </a:lnTo>
                          <a:lnTo>
                            <a:pt x="94" y="0"/>
                          </a:lnTo>
                          <a:lnTo>
                            <a:pt x="196" y="21"/>
                          </a:lnTo>
                          <a:lnTo>
                            <a:pt x="0" y="9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106" name="Freeform 99">
                      <a:extLst>
                        <a:ext uri="{FF2B5EF4-FFF2-40B4-BE49-F238E27FC236}">
                          <a16:creationId xmlns:a16="http://schemas.microsoft.com/office/drawing/2014/main" id="{0BAF3671-92C9-0075-CEBA-BE3173A4A253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51" y="1639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97 h 125"/>
                        <a:gd name="T2" fmla="*/ 87 w 393"/>
                        <a:gd name="T3" fmla="*/ 125 h 125"/>
                        <a:gd name="T4" fmla="*/ 298 w 393"/>
                        <a:gd name="T5" fmla="*/ 42 h 125"/>
                        <a:gd name="T6" fmla="*/ 393 w 393"/>
                        <a:gd name="T7" fmla="*/ 70 h 125"/>
                        <a:gd name="T8" fmla="*/ 342 w 393"/>
                        <a:gd name="T9" fmla="*/ 0 h 125"/>
                        <a:gd name="T10" fmla="*/ 94 w 393"/>
                        <a:gd name="T11" fmla="*/ 0 h 125"/>
                        <a:gd name="T12" fmla="*/ 196 w 393"/>
                        <a:gd name="T13" fmla="*/ 21 h 125"/>
                        <a:gd name="T14" fmla="*/ 0 w 393"/>
                        <a:gd name="T15" fmla="*/ 97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97"/>
                          </a:moveTo>
                          <a:lnTo>
                            <a:pt x="87" y="125"/>
                          </a:lnTo>
                          <a:lnTo>
                            <a:pt x="298" y="42"/>
                          </a:lnTo>
                          <a:lnTo>
                            <a:pt x="393" y="70"/>
                          </a:lnTo>
                          <a:lnTo>
                            <a:pt x="342" y="0"/>
                          </a:lnTo>
                          <a:lnTo>
                            <a:pt x="94" y="0"/>
                          </a:lnTo>
                          <a:lnTo>
                            <a:pt x="196" y="21"/>
                          </a:lnTo>
                          <a:lnTo>
                            <a:pt x="0" y="9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107" name="Freeform 100">
                      <a:extLst>
                        <a:ext uri="{FF2B5EF4-FFF2-40B4-BE49-F238E27FC236}">
                          <a16:creationId xmlns:a16="http://schemas.microsoft.com/office/drawing/2014/main" id="{970CBDB2-0142-325B-4131-6AE9CBBD6880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22" y="1785"/>
                      <a:ext cx="393" cy="132"/>
                    </a:xfrm>
                    <a:custGeom>
                      <a:avLst/>
                      <a:gdLst>
                        <a:gd name="T0" fmla="*/ 393 w 393"/>
                        <a:gd name="T1" fmla="*/ 28 h 132"/>
                        <a:gd name="T2" fmla="*/ 305 w 393"/>
                        <a:gd name="T3" fmla="*/ 0 h 132"/>
                        <a:gd name="T4" fmla="*/ 102 w 393"/>
                        <a:gd name="T5" fmla="*/ 83 h 132"/>
                        <a:gd name="T6" fmla="*/ 0 w 393"/>
                        <a:gd name="T7" fmla="*/ 55 h 132"/>
                        <a:gd name="T8" fmla="*/ 51 w 393"/>
                        <a:gd name="T9" fmla="*/ 132 h 132"/>
                        <a:gd name="T10" fmla="*/ 305 w 393"/>
                        <a:gd name="T11" fmla="*/ 132 h 132"/>
                        <a:gd name="T12" fmla="*/ 196 w 393"/>
                        <a:gd name="T13" fmla="*/ 104 h 132"/>
                        <a:gd name="T14" fmla="*/ 393 w 393"/>
                        <a:gd name="T15" fmla="*/ 28 h 132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32">
                          <a:moveTo>
                            <a:pt x="393" y="28"/>
                          </a:moveTo>
                          <a:lnTo>
                            <a:pt x="305" y="0"/>
                          </a:lnTo>
                          <a:lnTo>
                            <a:pt x="102" y="83"/>
                          </a:lnTo>
                          <a:lnTo>
                            <a:pt x="0" y="55"/>
                          </a:lnTo>
                          <a:lnTo>
                            <a:pt x="51" y="132"/>
                          </a:lnTo>
                          <a:lnTo>
                            <a:pt x="305" y="132"/>
                          </a:lnTo>
                          <a:lnTo>
                            <a:pt x="196" y="104"/>
                          </a:lnTo>
                          <a:lnTo>
                            <a:pt x="393" y="2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108" name="Freeform 101">
                      <a:extLst>
                        <a:ext uri="{FF2B5EF4-FFF2-40B4-BE49-F238E27FC236}">
                          <a16:creationId xmlns:a16="http://schemas.microsoft.com/office/drawing/2014/main" id="{7B9245DA-3C2A-C1D3-2A52-727B6D3EBF16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22" y="1785"/>
                      <a:ext cx="393" cy="132"/>
                    </a:xfrm>
                    <a:custGeom>
                      <a:avLst/>
                      <a:gdLst>
                        <a:gd name="T0" fmla="*/ 393 w 393"/>
                        <a:gd name="T1" fmla="*/ 28 h 132"/>
                        <a:gd name="T2" fmla="*/ 305 w 393"/>
                        <a:gd name="T3" fmla="*/ 0 h 132"/>
                        <a:gd name="T4" fmla="*/ 102 w 393"/>
                        <a:gd name="T5" fmla="*/ 83 h 132"/>
                        <a:gd name="T6" fmla="*/ 0 w 393"/>
                        <a:gd name="T7" fmla="*/ 55 h 132"/>
                        <a:gd name="T8" fmla="*/ 51 w 393"/>
                        <a:gd name="T9" fmla="*/ 132 h 132"/>
                        <a:gd name="T10" fmla="*/ 305 w 393"/>
                        <a:gd name="T11" fmla="*/ 132 h 132"/>
                        <a:gd name="T12" fmla="*/ 196 w 393"/>
                        <a:gd name="T13" fmla="*/ 104 h 132"/>
                        <a:gd name="T14" fmla="*/ 393 w 393"/>
                        <a:gd name="T15" fmla="*/ 28 h 132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32">
                          <a:moveTo>
                            <a:pt x="393" y="28"/>
                          </a:moveTo>
                          <a:lnTo>
                            <a:pt x="305" y="0"/>
                          </a:lnTo>
                          <a:lnTo>
                            <a:pt x="102" y="83"/>
                          </a:lnTo>
                          <a:lnTo>
                            <a:pt x="0" y="55"/>
                          </a:lnTo>
                          <a:lnTo>
                            <a:pt x="51" y="132"/>
                          </a:lnTo>
                          <a:lnTo>
                            <a:pt x="305" y="132"/>
                          </a:lnTo>
                          <a:lnTo>
                            <a:pt x="196" y="104"/>
                          </a:lnTo>
                          <a:lnTo>
                            <a:pt x="393" y="2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109" name="Freeform 102">
                      <a:extLst>
                        <a:ext uri="{FF2B5EF4-FFF2-40B4-BE49-F238E27FC236}">
                          <a16:creationId xmlns:a16="http://schemas.microsoft.com/office/drawing/2014/main" id="{C19946C9-0F62-1B45-38DB-66EF9AB1802F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44" y="1632"/>
                      <a:ext cx="392" cy="125"/>
                    </a:xfrm>
                    <a:custGeom>
                      <a:avLst/>
                      <a:gdLst>
                        <a:gd name="T0" fmla="*/ 0 w 392"/>
                        <a:gd name="T1" fmla="*/ 28 h 125"/>
                        <a:gd name="T2" fmla="*/ 87 w 392"/>
                        <a:gd name="T3" fmla="*/ 0 h 125"/>
                        <a:gd name="T4" fmla="*/ 298 w 392"/>
                        <a:gd name="T5" fmla="*/ 77 h 125"/>
                        <a:gd name="T6" fmla="*/ 392 w 392"/>
                        <a:gd name="T7" fmla="*/ 56 h 125"/>
                        <a:gd name="T8" fmla="*/ 341 w 392"/>
                        <a:gd name="T9" fmla="*/ 125 h 125"/>
                        <a:gd name="T10" fmla="*/ 94 w 392"/>
                        <a:gd name="T11" fmla="*/ 125 h 125"/>
                        <a:gd name="T12" fmla="*/ 196 w 392"/>
                        <a:gd name="T13" fmla="*/ 104 h 125"/>
                        <a:gd name="T14" fmla="*/ 0 w 392"/>
                        <a:gd name="T15" fmla="*/ 28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2" h="125">
                          <a:moveTo>
                            <a:pt x="0" y="28"/>
                          </a:moveTo>
                          <a:lnTo>
                            <a:pt x="87" y="0"/>
                          </a:lnTo>
                          <a:lnTo>
                            <a:pt x="298" y="77"/>
                          </a:lnTo>
                          <a:lnTo>
                            <a:pt x="392" y="56"/>
                          </a:lnTo>
                          <a:lnTo>
                            <a:pt x="341" y="125"/>
                          </a:lnTo>
                          <a:lnTo>
                            <a:pt x="94" y="125"/>
                          </a:lnTo>
                          <a:lnTo>
                            <a:pt x="196" y="104"/>
                          </a:lnTo>
                          <a:lnTo>
                            <a:pt x="0" y="2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110" name="Freeform 103">
                      <a:extLst>
                        <a:ext uri="{FF2B5EF4-FFF2-40B4-BE49-F238E27FC236}">
                          <a16:creationId xmlns:a16="http://schemas.microsoft.com/office/drawing/2014/main" id="{6E169B6D-5941-D8DD-3AFA-664CBB981A82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44" y="1632"/>
                      <a:ext cx="392" cy="125"/>
                    </a:xfrm>
                    <a:custGeom>
                      <a:avLst/>
                      <a:gdLst>
                        <a:gd name="T0" fmla="*/ 0 w 392"/>
                        <a:gd name="T1" fmla="*/ 28 h 125"/>
                        <a:gd name="T2" fmla="*/ 87 w 392"/>
                        <a:gd name="T3" fmla="*/ 0 h 125"/>
                        <a:gd name="T4" fmla="*/ 298 w 392"/>
                        <a:gd name="T5" fmla="*/ 77 h 125"/>
                        <a:gd name="T6" fmla="*/ 392 w 392"/>
                        <a:gd name="T7" fmla="*/ 56 h 125"/>
                        <a:gd name="T8" fmla="*/ 341 w 392"/>
                        <a:gd name="T9" fmla="*/ 125 h 125"/>
                        <a:gd name="T10" fmla="*/ 94 w 392"/>
                        <a:gd name="T11" fmla="*/ 125 h 125"/>
                        <a:gd name="T12" fmla="*/ 196 w 392"/>
                        <a:gd name="T13" fmla="*/ 104 h 125"/>
                        <a:gd name="T14" fmla="*/ 0 w 392"/>
                        <a:gd name="T15" fmla="*/ 28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2" h="125">
                          <a:moveTo>
                            <a:pt x="0" y="28"/>
                          </a:moveTo>
                          <a:lnTo>
                            <a:pt x="87" y="0"/>
                          </a:lnTo>
                          <a:lnTo>
                            <a:pt x="298" y="77"/>
                          </a:lnTo>
                          <a:lnTo>
                            <a:pt x="392" y="56"/>
                          </a:lnTo>
                          <a:lnTo>
                            <a:pt x="341" y="125"/>
                          </a:lnTo>
                          <a:lnTo>
                            <a:pt x="94" y="125"/>
                          </a:lnTo>
                          <a:lnTo>
                            <a:pt x="196" y="104"/>
                          </a:lnTo>
                          <a:lnTo>
                            <a:pt x="0" y="2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111" name="Freeform 104">
                      <a:extLst>
                        <a:ext uri="{FF2B5EF4-FFF2-40B4-BE49-F238E27FC236}">
                          <a16:creationId xmlns:a16="http://schemas.microsoft.com/office/drawing/2014/main" id="{1529FFBC-0FAB-7DD2-05C1-BFD630442400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36" y="1799"/>
                      <a:ext cx="393" cy="124"/>
                    </a:xfrm>
                    <a:custGeom>
                      <a:avLst/>
                      <a:gdLst>
                        <a:gd name="T0" fmla="*/ 393 w 393"/>
                        <a:gd name="T1" fmla="*/ 97 h 124"/>
                        <a:gd name="T2" fmla="*/ 306 w 393"/>
                        <a:gd name="T3" fmla="*/ 124 h 124"/>
                        <a:gd name="T4" fmla="*/ 102 w 393"/>
                        <a:gd name="T5" fmla="*/ 41 h 124"/>
                        <a:gd name="T6" fmla="*/ 0 w 393"/>
                        <a:gd name="T7" fmla="*/ 69 h 124"/>
                        <a:gd name="T8" fmla="*/ 51 w 393"/>
                        <a:gd name="T9" fmla="*/ 0 h 124"/>
                        <a:gd name="T10" fmla="*/ 306 w 393"/>
                        <a:gd name="T11" fmla="*/ 0 h 124"/>
                        <a:gd name="T12" fmla="*/ 197 w 393"/>
                        <a:gd name="T13" fmla="*/ 21 h 124"/>
                        <a:gd name="T14" fmla="*/ 393 w 393"/>
                        <a:gd name="T15" fmla="*/ 97 h 12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4">
                          <a:moveTo>
                            <a:pt x="393" y="97"/>
                          </a:moveTo>
                          <a:lnTo>
                            <a:pt x="306" y="124"/>
                          </a:lnTo>
                          <a:lnTo>
                            <a:pt x="102" y="41"/>
                          </a:lnTo>
                          <a:lnTo>
                            <a:pt x="0" y="69"/>
                          </a:lnTo>
                          <a:lnTo>
                            <a:pt x="51" y="0"/>
                          </a:lnTo>
                          <a:lnTo>
                            <a:pt x="306" y="0"/>
                          </a:lnTo>
                          <a:lnTo>
                            <a:pt x="197" y="21"/>
                          </a:lnTo>
                          <a:lnTo>
                            <a:pt x="393" y="9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112" name="Freeform 105">
                      <a:extLst>
                        <a:ext uri="{FF2B5EF4-FFF2-40B4-BE49-F238E27FC236}">
                          <a16:creationId xmlns:a16="http://schemas.microsoft.com/office/drawing/2014/main" id="{CBE4D13B-F1DD-06C4-F9C1-A0BA74C24237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36" y="1799"/>
                      <a:ext cx="393" cy="124"/>
                    </a:xfrm>
                    <a:custGeom>
                      <a:avLst/>
                      <a:gdLst>
                        <a:gd name="T0" fmla="*/ 393 w 393"/>
                        <a:gd name="T1" fmla="*/ 97 h 124"/>
                        <a:gd name="T2" fmla="*/ 306 w 393"/>
                        <a:gd name="T3" fmla="*/ 124 h 124"/>
                        <a:gd name="T4" fmla="*/ 102 w 393"/>
                        <a:gd name="T5" fmla="*/ 41 h 124"/>
                        <a:gd name="T6" fmla="*/ 0 w 393"/>
                        <a:gd name="T7" fmla="*/ 69 h 124"/>
                        <a:gd name="T8" fmla="*/ 51 w 393"/>
                        <a:gd name="T9" fmla="*/ 0 h 124"/>
                        <a:gd name="T10" fmla="*/ 306 w 393"/>
                        <a:gd name="T11" fmla="*/ 0 h 124"/>
                        <a:gd name="T12" fmla="*/ 197 w 393"/>
                        <a:gd name="T13" fmla="*/ 21 h 124"/>
                        <a:gd name="T14" fmla="*/ 393 w 393"/>
                        <a:gd name="T15" fmla="*/ 97 h 12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4">
                          <a:moveTo>
                            <a:pt x="393" y="97"/>
                          </a:moveTo>
                          <a:lnTo>
                            <a:pt x="306" y="124"/>
                          </a:lnTo>
                          <a:lnTo>
                            <a:pt x="102" y="41"/>
                          </a:lnTo>
                          <a:lnTo>
                            <a:pt x="0" y="69"/>
                          </a:lnTo>
                          <a:lnTo>
                            <a:pt x="51" y="0"/>
                          </a:lnTo>
                          <a:lnTo>
                            <a:pt x="306" y="0"/>
                          </a:lnTo>
                          <a:lnTo>
                            <a:pt x="197" y="21"/>
                          </a:lnTo>
                          <a:lnTo>
                            <a:pt x="393" y="9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</p:grpSp>
              <p:grpSp>
                <p:nvGrpSpPr>
                  <p:cNvPr id="96" name="Group 106">
                    <a:extLst>
                      <a:ext uri="{FF2B5EF4-FFF2-40B4-BE49-F238E27FC236}">
                        <a16:creationId xmlns:a16="http://schemas.microsoft.com/office/drawing/2014/main" id="{2A4E9A1A-5CDC-73BE-6772-252F261ED02F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429" y="1639"/>
                    <a:ext cx="822" cy="291"/>
                    <a:chOff x="429" y="1639"/>
                    <a:chExt cx="822" cy="291"/>
                  </a:xfrm>
                </p:grpSpPr>
                <p:sp>
                  <p:nvSpPr>
                    <p:cNvPr id="97" name="Freeform 107">
                      <a:extLst>
                        <a:ext uri="{FF2B5EF4-FFF2-40B4-BE49-F238E27FC236}">
                          <a16:creationId xmlns:a16="http://schemas.microsoft.com/office/drawing/2014/main" id="{E6937C65-2837-8596-C9DF-8C82660D1EE6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58" y="1646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97 h 125"/>
                        <a:gd name="T2" fmla="*/ 87 w 393"/>
                        <a:gd name="T3" fmla="*/ 125 h 125"/>
                        <a:gd name="T4" fmla="*/ 298 w 393"/>
                        <a:gd name="T5" fmla="*/ 42 h 125"/>
                        <a:gd name="T6" fmla="*/ 393 w 393"/>
                        <a:gd name="T7" fmla="*/ 70 h 125"/>
                        <a:gd name="T8" fmla="*/ 342 w 393"/>
                        <a:gd name="T9" fmla="*/ 0 h 125"/>
                        <a:gd name="T10" fmla="*/ 95 w 393"/>
                        <a:gd name="T11" fmla="*/ 0 h 125"/>
                        <a:gd name="T12" fmla="*/ 197 w 393"/>
                        <a:gd name="T13" fmla="*/ 21 h 125"/>
                        <a:gd name="T14" fmla="*/ 0 w 393"/>
                        <a:gd name="T15" fmla="*/ 97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97"/>
                          </a:moveTo>
                          <a:lnTo>
                            <a:pt x="87" y="125"/>
                          </a:lnTo>
                          <a:lnTo>
                            <a:pt x="298" y="42"/>
                          </a:lnTo>
                          <a:lnTo>
                            <a:pt x="393" y="70"/>
                          </a:lnTo>
                          <a:lnTo>
                            <a:pt x="342" y="0"/>
                          </a:lnTo>
                          <a:lnTo>
                            <a:pt x="95" y="0"/>
                          </a:lnTo>
                          <a:lnTo>
                            <a:pt x="197" y="21"/>
                          </a:lnTo>
                          <a:lnTo>
                            <a:pt x="0" y="9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98" name="Freeform 108">
                      <a:extLst>
                        <a:ext uri="{FF2B5EF4-FFF2-40B4-BE49-F238E27FC236}">
                          <a16:creationId xmlns:a16="http://schemas.microsoft.com/office/drawing/2014/main" id="{22CE85BA-FD05-E470-16A0-C0EF6556D78E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58" y="1646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97 h 125"/>
                        <a:gd name="T2" fmla="*/ 87 w 393"/>
                        <a:gd name="T3" fmla="*/ 125 h 125"/>
                        <a:gd name="T4" fmla="*/ 298 w 393"/>
                        <a:gd name="T5" fmla="*/ 42 h 125"/>
                        <a:gd name="T6" fmla="*/ 393 w 393"/>
                        <a:gd name="T7" fmla="*/ 70 h 125"/>
                        <a:gd name="T8" fmla="*/ 342 w 393"/>
                        <a:gd name="T9" fmla="*/ 0 h 125"/>
                        <a:gd name="T10" fmla="*/ 95 w 393"/>
                        <a:gd name="T11" fmla="*/ 0 h 125"/>
                        <a:gd name="T12" fmla="*/ 197 w 393"/>
                        <a:gd name="T13" fmla="*/ 21 h 125"/>
                        <a:gd name="T14" fmla="*/ 0 w 393"/>
                        <a:gd name="T15" fmla="*/ 97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97"/>
                          </a:moveTo>
                          <a:lnTo>
                            <a:pt x="87" y="125"/>
                          </a:lnTo>
                          <a:lnTo>
                            <a:pt x="298" y="42"/>
                          </a:lnTo>
                          <a:lnTo>
                            <a:pt x="393" y="70"/>
                          </a:lnTo>
                          <a:lnTo>
                            <a:pt x="342" y="0"/>
                          </a:lnTo>
                          <a:lnTo>
                            <a:pt x="95" y="0"/>
                          </a:lnTo>
                          <a:lnTo>
                            <a:pt x="197" y="21"/>
                          </a:lnTo>
                          <a:lnTo>
                            <a:pt x="0" y="9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99" name="Freeform 109">
                      <a:extLst>
                        <a:ext uri="{FF2B5EF4-FFF2-40B4-BE49-F238E27FC236}">
                          <a16:creationId xmlns:a16="http://schemas.microsoft.com/office/drawing/2014/main" id="{1B23A505-B5B1-7B67-D378-E395F2796A6B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29" y="1792"/>
                      <a:ext cx="393" cy="131"/>
                    </a:xfrm>
                    <a:custGeom>
                      <a:avLst/>
                      <a:gdLst>
                        <a:gd name="T0" fmla="*/ 393 w 393"/>
                        <a:gd name="T1" fmla="*/ 28 h 131"/>
                        <a:gd name="T2" fmla="*/ 306 w 393"/>
                        <a:gd name="T3" fmla="*/ 0 h 131"/>
                        <a:gd name="T4" fmla="*/ 102 w 393"/>
                        <a:gd name="T5" fmla="*/ 83 h 131"/>
                        <a:gd name="T6" fmla="*/ 0 w 393"/>
                        <a:gd name="T7" fmla="*/ 55 h 131"/>
                        <a:gd name="T8" fmla="*/ 51 w 393"/>
                        <a:gd name="T9" fmla="*/ 131 h 131"/>
                        <a:gd name="T10" fmla="*/ 306 w 393"/>
                        <a:gd name="T11" fmla="*/ 131 h 131"/>
                        <a:gd name="T12" fmla="*/ 196 w 393"/>
                        <a:gd name="T13" fmla="*/ 104 h 131"/>
                        <a:gd name="T14" fmla="*/ 393 w 393"/>
                        <a:gd name="T15" fmla="*/ 28 h 131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31">
                          <a:moveTo>
                            <a:pt x="393" y="28"/>
                          </a:moveTo>
                          <a:lnTo>
                            <a:pt x="306" y="0"/>
                          </a:lnTo>
                          <a:lnTo>
                            <a:pt x="102" y="83"/>
                          </a:lnTo>
                          <a:lnTo>
                            <a:pt x="0" y="55"/>
                          </a:lnTo>
                          <a:lnTo>
                            <a:pt x="51" y="131"/>
                          </a:lnTo>
                          <a:lnTo>
                            <a:pt x="306" y="131"/>
                          </a:lnTo>
                          <a:lnTo>
                            <a:pt x="196" y="104"/>
                          </a:lnTo>
                          <a:lnTo>
                            <a:pt x="393" y="28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100" name="Freeform 110">
                      <a:extLst>
                        <a:ext uri="{FF2B5EF4-FFF2-40B4-BE49-F238E27FC236}">
                          <a16:creationId xmlns:a16="http://schemas.microsoft.com/office/drawing/2014/main" id="{B2D1F4FC-D5FE-C271-DDC9-231F5E5AF561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29" y="1792"/>
                      <a:ext cx="393" cy="131"/>
                    </a:xfrm>
                    <a:custGeom>
                      <a:avLst/>
                      <a:gdLst>
                        <a:gd name="T0" fmla="*/ 393 w 393"/>
                        <a:gd name="T1" fmla="*/ 28 h 131"/>
                        <a:gd name="T2" fmla="*/ 306 w 393"/>
                        <a:gd name="T3" fmla="*/ 0 h 131"/>
                        <a:gd name="T4" fmla="*/ 102 w 393"/>
                        <a:gd name="T5" fmla="*/ 83 h 131"/>
                        <a:gd name="T6" fmla="*/ 0 w 393"/>
                        <a:gd name="T7" fmla="*/ 55 h 131"/>
                        <a:gd name="T8" fmla="*/ 51 w 393"/>
                        <a:gd name="T9" fmla="*/ 131 h 131"/>
                        <a:gd name="T10" fmla="*/ 306 w 393"/>
                        <a:gd name="T11" fmla="*/ 131 h 131"/>
                        <a:gd name="T12" fmla="*/ 196 w 393"/>
                        <a:gd name="T13" fmla="*/ 104 h 131"/>
                        <a:gd name="T14" fmla="*/ 393 w 393"/>
                        <a:gd name="T15" fmla="*/ 28 h 131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31">
                          <a:moveTo>
                            <a:pt x="393" y="28"/>
                          </a:moveTo>
                          <a:lnTo>
                            <a:pt x="306" y="0"/>
                          </a:lnTo>
                          <a:lnTo>
                            <a:pt x="102" y="83"/>
                          </a:lnTo>
                          <a:lnTo>
                            <a:pt x="0" y="55"/>
                          </a:lnTo>
                          <a:lnTo>
                            <a:pt x="51" y="131"/>
                          </a:lnTo>
                          <a:lnTo>
                            <a:pt x="306" y="131"/>
                          </a:lnTo>
                          <a:lnTo>
                            <a:pt x="196" y="104"/>
                          </a:lnTo>
                          <a:lnTo>
                            <a:pt x="393" y="28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101" name="Freeform 111">
                      <a:extLst>
                        <a:ext uri="{FF2B5EF4-FFF2-40B4-BE49-F238E27FC236}">
                          <a16:creationId xmlns:a16="http://schemas.microsoft.com/office/drawing/2014/main" id="{84A20C28-A27F-19E7-E69D-1785EEED86F2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51" y="1639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28 h 125"/>
                        <a:gd name="T2" fmla="*/ 87 w 393"/>
                        <a:gd name="T3" fmla="*/ 0 h 125"/>
                        <a:gd name="T4" fmla="*/ 298 w 393"/>
                        <a:gd name="T5" fmla="*/ 77 h 125"/>
                        <a:gd name="T6" fmla="*/ 393 w 393"/>
                        <a:gd name="T7" fmla="*/ 56 h 125"/>
                        <a:gd name="T8" fmla="*/ 342 w 393"/>
                        <a:gd name="T9" fmla="*/ 125 h 125"/>
                        <a:gd name="T10" fmla="*/ 94 w 393"/>
                        <a:gd name="T11" fmla="*/ 125 h 125"/>
                        <a:gd name="T12" fmla="*/ 196 w 393"/>
                        <a:gd name="T13" fmla="*/ 104 h 125"/>
                        <a:gd name="T14" fmla="*/ 0 w 393"/>
                        <a:gd name="T15" fmla="*/ 28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28"/>
                          </a:moveTo>
                          <a:lnTo>
                            <a:pt x="87" y="0"/>
                          </a:lnTo>
                          <a:lnTo>
                            <a:pt x="298" y="77"/>
                          </a:lnTo>
                          <a:lnTo>
                            <a:pt x="393" y="56"/>
                          </a:lnTo>
                          <a:lnTo>
                            <a:pt x="342" y="125"/>
                          </a:lnTo>
                          <a:lnTo>
                            <a:pt x="94" y="125"/>
                          </a:lnTo>
                          <a:lnTo>
                            <a:pt x="196" y="104"/>
                          </a:lnTo>
                          <a:lnTo>
                            <a:pt x="0" y="28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102" name="Freeform 112">
                      <a:extLst>
                        <a:ext uri="{FF2B5EF4-FFF2-40B4-BE49-F238E27FC236}">
                          <a16:creationId xmlns:a16="http://schemas.microsoft.com/office/drawing/2014/main" id="{8EBBDB6C-2F5D-FDC4-1EB8-E093143296A3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51" y="1639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28 h 125"/>
                        <a:gd name="T2" fmla="*/ 87 w 393"/>
                        <a:gd name="T3" fmla="*/ 0 h 125"/>
                        <a:gd name="T4" fmla="*/ 298 w 393"/>
                        <a:gd name="T5" fmla="*/ 77 h 125"/>
                        <a:gd name="T6" fmla="*/ 393 w 393"/>
                        <a:gd name="T7" fmla="*/ 56 h 125"/>
                        <a:gd name="T8" fmla="*/ 342 w 393"/>
                        <a:gd name="T9" fmla="*/ 125 h 125"/>
                        <a:gd name="T10" fmla="*/ 94 w 393"/>
                        <a:gd name="T11" fmla="*/ 125 h 125"/>
                        <a:gd name="T12" fmla="*/ 196 w 393"/>
                        <a:gd name="T13" fmla="*/ 104 h 125"/>
                        <a:gd name="T14" fmla="*/ 0 w 393"/>
                        <a:gd name="T15" fmla="*/ 28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28"/>
                          </a:moveTo>
                          <a:lnTo>
                            <a:pt x="87" y="0"/>
                          </a:lnTo>
                          <a:lnTo>
                            <a:pt x="298" y="77"/>
                          </a:lnTo>
                          <a:lnTo>
                            <a:pt x="393" y="56"/>
                          </a:lnTo>
                          <a:lnTo>
                            <a:pt x="342" y="125"/>
                          </a:lnTo>
                          <a:lnTo>
                            <a:pt x="94" y="125"/>
                          </a:lnTo>
                          <a:lnTo>
                            <a:pt x="196" y="104"/>
                          </a:lnTo>
                          <a:lnTo>
                            <a:pt x="0" y="28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103" name="Freeform 113">
                      <a:extLst>
                        <a:ext uri="{FF2B5EF4-FFF2-40B4-BE49-F238E27FC236}">
                          <a16:creationId xmlns:a16="http://schemas.microsoft.com/office/drawing/2014/main" id="{615F8F5A-24C5-B125-8203-266A22F04063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44" y="1806"/>
                      <a:ext cx="392" cy="124"/>
                    </a:xfrm>
                    <a:custGeom>
                      <a:avLst/>
                      <a:gdLst>
                        <a:gd name="T0" fmla="*/ 392 w 392"/>
                        <a:gd name="T1" fmla="*/ 97 h 124"/>
                        <a:gd name="T2" fmla="*/ 305 w 392"/>
                        <a:gd name="T3" fmla="*/ 124 h 124"/>
                        <a:gd name="T4" fmla="*/ 101 w 392"/>
                        <a:gd name="T5" fmla="*/ 41 h 124"/>
                        <a:gd name="T6" fmla="*/ 0 w 392"/>
                        <a:gd name="T7" fmla="*/ 69 h 124"/>
                        <a:gd name="T8" fmla="*/ 51 w 392"/>
                        <a:gd name="T9" fmla="*/ 0 h 124"/>
                        <a:gd name="T10" fmla="*/ 305 w 392"/>
                        <a:gd name="T11" fmla="*/ 0 h 124"/>
                        <a:gd name="T12" fmla="*/ 196 w 392"/>
                        <a:gd name="T13" fmla="*/ 20 h 124"/>
                        <a:gd name="T14" fmla="*/ 392 w 392"/>
                        <a:gd name="T15" fmla="*/ 97 h 12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2" h="124">
                          <a:moveTo>
                            <a:pt x="392" y="97"/>
                          </a:moveTo>
                          <a:lnTo>
                            <a:pt x="305" y="124"/>
                          </a:lnTo>
                          <a:lnTo>
                            <a:pt x="101" y="41"/>
                          </a:lnTo>
                          <a:lnTo>
                            <a:pt x="0" y="69"/>
                          </a:lnTo>
                          <a:lnTo>
                            <a:pt x="51" y="0"/>
                          </a:lnTo>
                          <a:lnTo>
                            <a:pt x="305" y="0"/>
                          </a:lnTo>
                          <a:lnTo>
                            <a:pt x="196" y="20"/>
                          </a:lnTo>
                          <a:lnTo>
                            <a:pt x="392" y="9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104" name="Freeform 114">
                      <a:extLst>
                        <a:ext uri="{FF2B5EF4-FFF2-40B4-BE49-F238E27FC236}">
                          <a16:creationId xmlns:a16="http://schemas.microsoft.com/office/drawing/2014/main" id="{0735D18F-EFAC-0C25-B99F-0D424844C6D8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44" y="1806"/>
                      <a:ext cx="392" cy="124"/>
                    </a:xfrm>
                    <a:custGeom>
                      <a:avLst/>
                      <a:gdLst>
                        <a:gd name="T0" fmla="*/ 392 w 392"/>
                        <a:gd name="T1" fmla="*/ 97 h 124"/>
                        <a:gd name="T2" fmla="*/ 305 w 392"/>
                        <a:gd name="T3" fmla="*/ 124 h 124"/>
                        <a:gd name="T4" fmla="*/ 101 w 392"/>
                        <a:gd name="T5" fmla="*/ 41 h 124"/>
                        <a:gd name="T6" fmla="*/ 0 w 392"/>
                        <a:gd name="T7" fmla="*/ 69 h 124"/>
                        <a:gd name="T8" fmla="*/ 51 w 392"/>
                        <a:gd name="T9" fmla="*/ 0 h 124"/>
                        <a:gd name="T10" fmla="*/ 305 w 392"/>
                        <a:gd name="T11" fmla="*/ 0 h 124"/>
                        <a:gd name="T12" fmla="*/ 196 w 392"/>
                        <a:gd name="T13" fmla="*/ 20 h 124"/>
                        <a:gd name="T14" fmla="*/ 392 w 392"/>
                        <a:gd name="T15" fmla="*/ 97 h 12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2" h="124">
                          <a:moveTo>
                            <a:pt x="392" y="97"/>
                          </a:moveTo>
                          <a:lnTo>
                            <a:pt x="305" y="124"/>
                          </a:lnTo>
                          <a:lnTo>
                            <a:pt x="101" y="41"/>
                          </a:lnTo>
                          <a:lnTo>
                            <a:pt x="0" y="69"/>
                          </a:lnTo>
                          <a:lnTo>
                            <a:pt x="51" y="0"/>
                          </a:lnTo>
                          <a:lnTo>
                            <a:pt x="305" y="0"/>
                          </a:lnTo>
                          <a:lnTo>
                            <a:pt x="196" y="20"/>
                          </a:lnTo>
                          <a:lnTo>
                            <a:pt x="392" y="9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</p:grpSp>
            </p:grpSp>
          </p:grpSp>
          <p:sp>
            <p:nvSpPr>
              <p:cNvPr id="92" name="WordArt 115">
                <a:extLst>
                  <a:ext uri="{FF2B5EF4-FFF2-40B4-BE49-F238E27FC236}">
                    <a16:creationId xmlns:a16="http://schemas.microsoft.com/office/drawing/2014/main" id="{BE3B8431-410F-6A15-B7C0-2A58587F9AE4}"/>
                  </a:ext>
                </a:extLst>
              </p:cNvPr>
              <p:cNvSpPr>
                <a:spLocks noChangeAspect="1" noChangeArrowheads="1" noChangeShapeType="1" noTextEdit="1"/>
              </p:cNvSpPr>
              <p:nvPr/>
            </p:nvSpPr>
            <p:spPr bwMode="auto">
              <a:xfrm>
                <a:off x="3360" y="2376"/>
                <a:ext cx="864" cy="259"/>
              </a:xfrm>
              <a:prstGeom prst="rect">
                <a:avLst/>
              </a:prstGeom>
            </p:spPr>
            <p:txBody>
              <a:bodyPr wrap="none" fromWordArt="1">
                <a:prstTxWarp prst="textCanDown">
                  <a:avLst>
                    <a:gd name="adj" fmla="val 33333"/>
                  </a:avLst>
                </a:prstTxWarp>
              </a:bodyPr>
              <a:lstStyle/>
              <a:p>
                <a:pPr algn="ctr"/>
                <a:endParaRPr lang="en-GB" sz="1400" kern="10">
                  <a:ln w="9525">
                    <a:solidFill>
                      <a:srgbClr val="FFFFFF"/>
                    </a:solidFill>
                    <a:round/>
                    <a:headEnd/>
                    <a:tailEnd/>
                  </a:ln>
                  <a:solidFill>
                    <a:srgbClr val="FFFFFF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  <p:sp>
          <p:nvSpPr>
            <p:cNvPr id="90" name="WordArt 68">
              <a:extLst>
                <a:ext uri="{FF2B5EF4-FFF2-40B4-BE49-F238E27FC236}">
                  <a16:creationId xmlns:a16="http://schemas.microsoft.com/office/drawing/2014/main" id="{9108975D-00F9-524F-62B8-F7428B820F72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39138" y="2769321"/>
              <a:ext cx="1283449" cy="172505"/>
            </a:xfrm>
            <a:prstGeom prst="rect">
              <a:avLst/>
            </a:prstGeom>
          </p:spPr>
          <p:txBody>
            <a:bodyPr wrap="none" fromWordArt="1">
              <a:prstTxWarp prst="textCanDown">
                <a:avLst>
                  <a:gd name="adj" fmla="val 33333"/>
                </a:avLst>
              </a:prstTxWarp>
            </a:bodyPr>
            <a:lstStyle/>
            <a:p>
              <a:pPr algn="ctr"/>
              <a:r>
                <a:rPr lang="en-US" sz="1400" kern="10">
                  <a:ln w="9525">
                    <a:solidFill>
                      <a:srgbClr val="FFFFFF"/>
                    </a:solidFill>
                    <a:round/>
                    <a:headEnd/>
                    <a:tailEnd/>
                  </a:ln>
                  <a:solidFill>
                    <a:srgbClr val="FFFFFF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vtep2</a:t>
              </a:r>
            </a:p>
          </p:txBody>
        </p:sp>
      </p:grpSp>
      <p:sp>
        <p:nvSpPr>
          <p:cNvPr id="138" name="Oval 152">
            <a:extLst>
              <a:ext uri="{FF2B5EF4-FFF2-40B4-BE49-F238E27FC236}">
                <a16:creationId xmlns:a16="http://schemas.microsoft.com/office/drawing/2014/main" id="{1FEA0916-37A2-B1DF-B0D1-9F5FF36132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50098" y="2940937"/>
            <a:ext cx="283730" cy="279155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it-IT" altLang="it-IT" sz="1200">
                <a:latin typeface="Tahoma" panose="020B0604030504040204" pitchFamily="34" charset="0"/>
              </a:rPr>
              <a:t>B</a:t>
            </a:r>
          </a:p>
        </p:txBody>
      </p:sp>
      <p:sp>
        <p:nvSpPr>
          <p:cNvPr id="139" name="Oval 152">
            <a:extLst>
              <a:ext uri="{FF2B5EF4-FFF2-40B4-BE49-F238E27FC236}">
                <a16:creationId xmlns:a16="http://schemas.microsoft.com/office/drawing/2014/main" id="{E7ED3C29-E65C-9E1F-1D24-ED22B86838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32782" y="2931725"/>
            <a:ext cx="283730" cy="279155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it-IT" altLang="it-IT" sz="1200">
                <a:latin typeface="Tahoma" panose="020B0604030504040204" pitchFamily="34" charset="0"/>
              </a:rPr>
              <a:t>C</a:t>
            </a:r>
          </a:p>
        </p:txBody>
      </p:sp>
      <p:sp>
        <p:nvSpPr>
          <p:cNvPr id="140" name="Text Box 136">
            <a:extLst>
              <a:ext uri="{FF2B5EF4-FFF2-40B4-BE49-F238E27FC236}">
                <a16:creationId xmlns:a16="http://schemas.microsoft.com/office/drawing/2014/main" id="{A1E49346-40A3-A973-4E8C-684D924E76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4467" y="3665792"/>
            <a:ext cx="1607648" cy="338554"/>
          </a:xfrm>
          <a:prstGeom prst="rect">
            <a:avLst/>
          </a:prstGeom>
          <a:solidFill>
            <a:schemeClr val="bg1"/>
          </a:solidFill>
          <a:ln w="9525">
            <a:solidFill>
              <a:srgbClr val="5F5F5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it-IT" altLang="it-IT" sz="1600" b="1">
                <a:latin typeface="Courier New" panose="02070309020205020404" pitchFamily="49" charset="0"/>
              </a:rPr>
              <a:t>10.0.0.0/24</a:t>
            </a:r>
          </a:p>
        </p:txBody>
      </p:sp>
      <p:sp>
        <p:nvSpPr>
          <p:cNvPr id="141" name="Text Box 136">
            <a:extLst>
              <a:ext uri="{FF2B5EF4-FFF2-40B4-BE49-F238E27FC236}">
                <a16:creationId xmlns:a16="http://schemas.microsoft.com/office/drawing/2014/main" id="{0C32489F-7DF1-ACA1-C8D1-6B43000A6D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44943" y="3666060"/>
            <a:ext cx="1988353" cy="338554"/>
          </a:xfrm>
          <a:prstGeom prst="rect">
            <a:avLst/>
          </a:prstGeom>
          <a:solidFill>
            <a:schemeClr val="bg1"/>
          </a:solidFill>
          <a:ln w="9525">
            <a:solidFill>
              <a:srgbClr val="5F5F5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it-IT" altLang="it-IT" sz="1600" b="1">
                <a:latin typeface="Courier New" panose="02070309020205020404" pitchFamily="49" charset="0"/>
              </a:rPr>
              <a:t>193.204.0.0/30</a:t>
            </a:r>
          </a:p>
        </p:txBody>
      </p:sp>
      <p:sp>
        <p:nvSpPr>
          <p:cNvPr id="142" name="Text Box 136">
            <a:extLst>
              <a:ext uri="{FF2B5EF4-FFF2-40B4-BE49-F238E27FC236}">
                <a16:creationId xmlns:a16="http://schemas.microsoft.com/office/drawing/2014/main" id="{EB150C9D-7014-ACC5-79DE-410123A4A5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84454" y="3676518"/>
            <a:ext cx="1607648" cy="338554"/>
          </a:xfrm>
          <a:prstGeom prst="rect">
            <a:avLst/>
          </a:prstGeom>
          <a:solidFill>
            <a:schemeClr val="bg1"/>
          </a:solidFill>
          <a:ln w="9525">
            <a:solidFill>
              <a:srgbClr val="5F5F5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it-IT" altLang="it-IT" sz="1600" b="1">
                <a:latin typeface="Courier New" panose="02070309020205020404" pitchFamily="49" charset="0"/>
              </a:rPr>
              <a:t>10.0.0.0/24</a:t>
            </a:r>
          </a:p>
        </p:txBody>
      </p:sp>
      <p:grpSp>
        <p:nvGrpSpPr>
          <p:cNvPr id="146" name="Gruppo 599">
            <a:extLst>
              <a:ext uri="{FF2B5EF4-FFF2-40B4-BE49-F238E27FC236}">
                <a16:creationId xmlns:a16="http://schemas.microsoft.com/office/drawing/2014/main" id="{6C4FE3C6-F48A-470E-1611-02B3604FF2C1}"/>
              </a:ext>
            </a:extLst>
          </p:cNvPr>
          <p:cNvGrpSpPr/>
          <p:nvPr/>
        </p:nvGrpSpPr>
        <p:grpSpPr>
          <a:xfrm>
            <a:off x="10626381" y="2684046"/>
            <a:ext cx="1640339" cy="912825"/>
            <a:chOff x="10393605" y="4306849"/>
            <a:chExt cx="907197" cy="504843"/>
          </a:xfrm>
        </p:grpSpPr>
        <p:sp>
          <p:nvSpPr>
            <p:cNvPr id="147" name="Text Box 169">
              <a:extLst>
                <a:ext uri="{FF2B5EF4-FFF2-40B4-BE49-F238E27FC236}">
                  <a16:creationId xmlns:a16="http://schemas.microsoft.com/office/drawing/2014/main" id="{72B57BE8-7D2B-CB8B-90CE-55715A5266C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393605" y="4657290"/>
              <a:ext cx="907197" cy="1544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0000" tIns="46800" rIns="90000" bIns="46800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66CC00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SzPct val="7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it-IT" sz="1200" b="1"/>
                <a:t>s2</a:t>
              </a:r>
              <a:endParaRPr lang="en-US" altLang="it-IT" sz="1000" b="1"/>
            </a:p>
          </p:txBody>
        </p:sp>
        <p:sp>
          <p:nvSpPr>
            <p:cNvPr id="148" name="AutoShape 171">
              <a:extLst>
                <a:ext uri="{FF2B5EF4-FFF2-40B4-BE49-F238E27FC236}">
                  <a16:creationId xmlns:a16="http://schemas.microsoft.com/office/drawing/2014/main" id="{CD690CDE-4075-1B76-3013-168C8BF098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91757" y="4306849"/>
              <a:ext cx="378624" cy="350441"/>
            </a:xfrm>
            <a:prstGeom prst="cube">
              <a:avLst>
                <a:gd name="adj" fmla="val 15116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66CC00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SzPct val="7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it-IT" altLang="it-IT" sz="1800">
                <a:latin typeface="Arial" panose="020B0604020202020204" pitchFamily="34" charset="0"/>
              </a:endParaRPr>
            </a:p>
          </p:txBody>
        </p:sp>
        <p:sp>
          <p:nvSpPr>
            <p:cNvPr id="149" name="mainfrm">
              <a:extLst>
                <a:ext uri="{FF2B5EF4-FFF2-40B4-BE49-F238E27FC236}">
                  <a16:creationId xmlns:a16="http://schemas.microsoft.com/office/drawing/2014/main" id="{A5B9E551-1CBE-936A-0C4B-838E38C71736}"/>
                </a:ext>
              </a:extLst>
            </p:cNvPr>
            <p:cNvSpPr>
              <a:spLocks noEditPoints="1" noChangeArrowheads="1"/>
            </p:cNvSpPr>
            <p:nvPr/>
          </p:nvSpPr>
          <p:spPr bwMode="auto">
            <a:xfrm>
              <a:off x="10691757" y="4360763"/>
              <a:ext cx="324710" cy="296527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326 w 21600"/>
                <a:gd name="T25" fmla="*/ 22180 h 21600"/>
                <a:gd name="T26" fmla="*/ 21559 w 21600"/>
                <a:gd name="T27" fmla="*/ 27893 h 2160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1600" h="21600" extrusionOk="0">
                  <a:moveTo>
                    <a:pt x="21600" y="10885"/>
                  </a:moveTo>
                  <a:lnTo>
                    <a:pt x="21600" y="0"/>
                  </a:lnTo>
                  <a:lnTo>
                    <a:pt x="10634" y="0"/>
                  </a:lnTo>
                  <a:lnTo>
                    <a:pt x="0" y="0"/>
                  </a:lnTo>
                  <a:lnTo>
                    <a:pt x="0" y="10885"/>
                  </a:lnTo>
                  <a:lnTo>
                    <a:pt x="0" y="19729"/>
                  </a:lnTo>
                  <a:lnTo>
                    <a:pt x="1163" y="19729"/>
                  </a:lnTo>
                  <a:lnTo>
                    <a:pt x="1163" y="21600"/>
                  </a:lnTo>
                  <a:lnTo>
                    <a:pt x="10800" y="21600"/>
                  </a:lnTo>
                  <a:lnTo>
                    <a:pt x="20603" y="21600"/>
                  </a:lnTo>
                  <a:lnTo>
                    <a:pt x="20603" y="19729"/>
                  </a:lnTo>
                  <a:lnTo>
                    <a:pt x="21600" y="19729"/>
                  </a:lnTo>
                  <a:lnTo>
                    <a:pt x="21600" y="10885"/>
                  </a:lnTo>
                  <a:close/>
                </a:path>
                <a:path w="21600" h="21600" extrusionOk="0">
                  <a:moveTo>
                    <a:pt x="1163" y="19729"/>
                  </a:moveTo>
                  <a:lnTo>
                    <a:pt x="4320" y="19729"/>
                  </a:lnTo>
                  <a:lnTo>
                    <a:pt x="16449" y="19729"/>
                  </a:lnTo>
                  <a:lnTo>
                    <a:pt x="20603" y="19729"/>
                  </a:lnTo>
                  <a:lnTo>
                    <a:pt x="1163" y="19729"/>
                  </a:lnTo>
                  <a:moveTo>
                    <a:pt x="1495" y="2381"/>
                  </a:moveTo>
                  <a:lnTo>
                    <a:pt x="2160" y="2381"/>
                  </a:lnTo>
                  <a:lnTo>
                    <a:pt x="4985" y="2381"/>
                  </a:lnTo>
                  <a:lnTo>
                    <a:pt x="5982" y="2381"/>
                  </a:lnTo>
                  <a:lnTo>
                    <a:pt x="1495" y="2381"/>
                  </a:lnTo>
                  <a:lnTo>
                    <a:pt x="1495" y="3402"/>
                  </a:lnTo>
                  <a:lnTo>
                    <a:pt x="2160" y="3402"/>
                  </a:lnTo>
                  <a:lnTo>
                    <a:pt x="4985" y="3402"/>
                  </a:lnTo>
                  <a:lnTo>
                    <a:pt x="5982" y="3402"/>
                  </a:lnTo>
                  <a:lnTo>
                    <a:pt x="1495" y="3402"/>
                  </a:lnTo>
                  <a:lnTo>
                    <a:pt x="1495" y="4422"/>
                  </a:lnTo>
                  <a:lnTo>
                    <a:pt x="2160" y="4422"/>
                  </a:lnTo>
                  <a:lnTo>
                    <a:pt x="4985" y="4422"/>
                  </a:lnTo>
                  <a:lnTo>
                    <a:pt x="5982" y="4422"/>
                  </a:lnTo>
                  <a:lnTo>
                    <a:pt x="1495" y="4422"/>
                  </a:lnTo>
                  <a:lnTo>
                    <a:pt x="1495" y="5443"/>
                  </a:lnTo>
                  <a:lnTo>
                    <a:pt x="2160" y="5443"/>
                  </a:lnTo>
                  <a:lnTo>
                    <a:pt x="4985" y="5443"/>
                  </a:lnTo>
                  <a:lnTo>
                    <a:pt x="5982" y="5443"/>
                  </a:lnTo>
                  <a:lnTo>
                    <a:pt x="1495" y="5443"/>
                  </a:lnTo>
                  <a:lnTo>
                    <a:pt x="1495" y="6463"/>
                  </a:lnTo>
                  <a:lnTo>
                    <a:pt x="2160" y="6463"/>
                  </a:lnTo>
                  <a:lnTo>
                    <a:pt x="4985" y="6463"/>
                  </a:lnTo>
                  <a:lnTo>
                    <a:pt x="5982" y="6463"/>
                  </a:lnTo>
                  <a:lnTo>
                    <a:pt x="1495" y="6463"/>
                  </a:lnTo>
                  <a:lnTo>
                    <a:pt x="1495" y="7483"/>
                  </a:lnTo>
                  <a:lnTo>
                    <a:pt x="2160" y="7483"/>
                  </a:lnTo>
                  <a:lnTo>
                    <a:pt x="4985" y="7483"/>
                  </a:lnTo>
                  <a:lnTo>
                    <a:pt x="5982" y="7483"/>
                  </a:lnTo>
                  <a:lnTo>
                    <a:pt x="1495" y="7483"/>
                  </a:lnTo>
                  <a:lnTo>
                    <a:pt x="1495" y="8504"/>
                  </a:lnTo>
                  <a:lnTo>
                    <a:pt x="2160" y="8504"/>
                  </a:lnTo>
                  <a:lnTo>
                    <a:pt x="4985" y="8504"/>
                  </a:lnTo>
                  <a:lnTo>
                    <a:pt x="5982" y="8504"/>
                  </a:lnTo>
                  <a:lnTo>
                    <a:pt x="1495" y="8504"/>
                  </a:lnTo>
                  <a:lnTo>
                    <a:pt x="1495" y="9524"/>
                  </a:lnTo>
                  <a:lnTo>
                    <a:pt x="2160" y="9524"/>
                  </a:lnTo>
                  <a:lnTo>
                    <a:pt x="4985" y="9524"/>
                  </a:lnTo>
                  <a:lnTo>
                    <a:pt x="5982" y="9524"/>
                  </a:lnTo>
                  <a:lnTo>
                    <a:pt x="1495" y="9524"/>
                  </a:lnTo>
                  <a:lnTo>
                    <a:pt x="1495" y="10545"/>
                  </a:lnTo>
                  <a:lnTo>
                    <a:pt x="2160" y="10545"/>
                  </a:lnTo>
                  <a:lnTo>
                    <a:pt x="4985" y="10545"/>
                  </a:lnTo>
                  <a:lnTo>
                    <a:pt x="5982" y="10545"/>
                  </a:lnTo>
                  <a:lnTo>
                    <a:pt x="1495" y="10545"/>
                  </a:lnTo>
                  <a:lnTo>
                    <a:pt x="1495" y="11565"/>
                  </a:lnTo>
                  <a:lnTo>
                    <a:pt x="2160" y="11565"/>
                  </a:lnTo>
                  <a:lnTo>
                    <a:pt x="4985" y="11565"/>
                  </a:lnTo>
                  <a:lnTo>
                    <a:pt x="5982" y="11565"/>
                  </a:lnTo>
                  <a:lnTo>
                    <a:pt x="1495" y="11565"/>
                  </a:lnTo>
                  <a:lnTo>
                    <a:pt x="1495" y="12586"/>
                  </a:lnTo>
                  <a:lnTo>
                    <a:pt x="2160" y="12586"/>
                  </a:lnTo>
                  <a:lnTo>
                    <a:pt x="4985" y="12586"/>
                  </a:lnTo>
                  <a:lnTo>
                    <a:pt x="5982" y="12586"/>
                  </a:lnTo>
                  <a:lnTo>
                    <a:pt x="1495" y="12586"/>
                  </a:lnTo>
                  <a:lnTo>
                    <a:pt x="1495" y="13606"/>
                  </a:lnTo>
                  <a:lnTo>
                    <a:pt x="2160" y="13606"/>
                  </a:lnTo>
                  <a:lnTo>
                    <a:pt x="4985" y="13606"/>
                  </a:lnTo>
                  <a:lnTo>
                    <a:pt x="5982" y="13606"/>
                  </a:lnTo>
                  <a:lnTo>
                    <a:pt x="1495" y="13606"/>
                  </a:lnTo>
                  <a:lnTo>
                    <a:pt x="1495" y="14627"/>
                  </a:lnTo>
                  <a:lnTo>
                    <a:pt x="2160" y="14627"/>
                  </a:lnTo>
                  <a:lnTo>
                    <a:pt x="4985" y="14627"/>
                  </a:lnTo>
                  <a:lnTo>
                    <a:pt x="5982" y="14627"/>
                  </a:lnTo>
                  <a:lnTo>
                    <a:pt x="1495" y="14627"/>
                  </a:lnTo>
                  <a:lnTo>
                    <a:pt x="1495" y="15647"/>
                  </a:lnTo>
                  <a:lnTo>
                    <a:pt x="2160" y="15647"/>
                  </a:lnTo>
                  <a:lnTo>
                    <a:pt x="4985" y="15647"/>
                  </a:lnTo>
                  <a:lnTo>
                    <a:pt x="5982" y="15647"/>
                  </a:lnTo>
                  <a:lnTo>
                    <a:pt x="1495" y="15647"/>
                  </a:lnTo>
                  <a:lnTo>
                    <a:pt x="1495" y="16668"/>
                  </a:lnTo>
                  <a:lnTo>
                    <a:pt x="2160" y="16668"/>
                  </a:lnTo>
                  <a:lnTo>
                    <a:pt x="4985" y="16668"/>
                  </a:lnTo>
                  <a:lnTo>
                    <a:pt x="5982" y="16668"/>
                  </a:lnTo>
                  <a:lnTo>
                    <a:pt x="1495" y="16668"/>
                  </a:lnTo>
                  <a:lnTo>
                    <a:pt x="1495" y="17688"/>
                  </a:lnTo>
                  <a:lnTo>
                    <a:pt x="2160" y="17688"/>
                  </a:lnTo>
                  <a:lnTo>
                    <a:pt x="4985" y="17688"/>
                  </a:lnTo>
                  <a:lnTo>
                    <a:pt x="5982" y="17688"/>
                  </a:lnTo>
                  <a:lnTo>
                    <a:pt x="1495" y="17688"/>
                  </a:lnTo>
                  <a:moveTo>
                    <a:pt x="1994" y="19729"/>
                  </a:moveTo>
                  <a:lnTo>
                    <a:pt x="1994" y="20069"/>
                  </a:lnTo>
                  <a:lnTo>
                    <a:pt x="1994" y="21260"/>
                  </a:lnTo>
                  <a:lnTo>
                    <a:pt x="1994" y="21600"/>
                  </a:lnTo>
                  <a:lnTo>
                    <a:pt x="1994" y="19729"/>
                  </a:lnTo>
                  <a:lnTo>
                    <a:pt x="2658" y="19729"/>
                  </a:lnTo>
                  <a:lnTo>
                    <a:pt x="2658" y="20069"/>
                  </a:lnTo>
                  <a:lnTo>
                    <a:pt x="2658" y="21260"/>
                  </a:lnTo>
                  <a:lnTo>
                    <a:pt x="2658" y="21600"/>
                  </a:lnTo>
                  <a:lnTo>
                    <a:pt x="2658" y="19729"/>
                  </a:lnTo>
                  <a:lnTo>
                    <a:pt x="3489" y="19729"/>
                  </a:lnTo>
                  <a:lnTo>
                    <a:pt x="3489" y="20069"/>
                  </a:lnTo>
                  <a:lnTo>
                    <a:pt x="3489" y="21260"/>
                  </a:lnTo>
                  <a:lnTo>
                    <a:pt x="3489" y="21600"/>
                  </a:lnTo>
                  <a:lnTo>
                    <a:pt x="3489" y="19729"/>
                  </a:lnTo>
                  <a:lnTo>
                    <a:pt x="4320" y="19729"/>
                  </a:lnTo>
                  <a:lnTo>
                    <a:pt x="4320" y="20069"/>
                  </a:lnTo>
                  <a:lnTo>
                    <a:pt x="4320" y="21260"/>
                  </a:lnTo>
                  <a:lnTo>
                    <a:pt x="4320" y="21600"/>
                  </a:lnTo>
                  <a:lnTo>
                    <a:pt x="4320" y="19729"/>
                  </a:lnTo>
                  <a:lnTo>
                    <a:pt x="5151" y="19729"/>
                  </a:lnTo>
                  <a:lnTo>
                    <a:pt x="5151" y="20069"/>
                  </a:lnTo>
                  <a:lnTo>
                    <a:pt x="5151" y="21260"/>
                  </a:lnTo>
                  <a:lnTo>
                    <a:pt x="5151" y="21600"/>
                  </a:lnTo>
                  <a:lnTo>
                    <a:pt x="5151" y="19729"/>
                  </a:lnTo>
                  <a:lnTo>
                    <a:pt x="5982" y="19729"/>
                  </a:lnTo>
                  <a:lnTo>
                    <a:pt x="5982" y="20069"/>
                  </a:lnTo>
                  <a:lnTo>
                    <a:pt x="5982" y="21260"/>
                  </a:lnTo>
                  <a:lnTo>
                    <a:pt x="5982" y="21600"/>
                  </a:lnTo>
                  <a:lnTo>
                    <a:pt x="5982" y="19729"/>
                  </a:lnTo>
                  <a:lnTo>
                    <a:pt x="6812" y="19729"/>
                  </a:lnTo>
                  <a:lnTo>
                    <a:pt x="6812" y="20069"/>
                  </a:lnTo>
                  <a:lnTo>
                    <a:pt x="6812" y="21260"/>
                  </a:lnTo>
                  <a:lnTo>
                    <a:pt x="6812" y="21600"/>
                  </a:lnTo>
                  <a:lnTo>
                    <a:pt x="6812" y="19729"/>
                  </a:lnTo>
                  <a:lnTo>
                    <a:pt x="7643" y="19729"/>
                  </a:lnTo>
                  <a:lnTo>
                    <a:pt x="7643" y="20069"/>
                  </a:lnTo>
                  <a:lnTo>
                    <a:pt x="7643" y="21260"/>
                  </a:lnTo>
                  <a:lnTo>
                    <a:pt x="7643" y="21600"/>
                  </a:lnTo>
                  <a:lnTo>
                    <a:pt x="7643" y="19729"/>
                  </a:lnTo>
                  <a:lnTo>
                    <a:pt x="8474" y="19729"/>
                  </a:lnTo>
                  <a:lnTo>
                    <a:pt x="8474" y="20069"/>
                  </a:lnTo>
                  <a:lnTo>
                    <a:pt x="8474" y="21260"/>
                  </a:lnTo>
                  <a:lnTo>
                    <a:pt x="8474" y="21600"/>
                  </a:lnTo>
                  <a:lnTo>
                    <a:pt x="8474" y="19729"/>
                  </a:lnTo>
                  <a:lnTo>
                    <a:pt x="9305" y="19729"/>
                  </a:lnTo>
                  <a:lnTo>
                    <a:pt x="9305" y="20069"/>
                  </a:lnTo>
                  <a:lnTo>
                    <a:pt x="9305" y="21260"/>
                  </a:lnTo>
                  <a:lnTo>
                    <a:pt x="9305" y="21600"/>
                  </a:lnTo>
                  <a:lnTo>
                    <a:pt x="9305" y="19729"/>
                  </a:lnTo>
                  <a:lnTo>
                    <a:pt x="10135" y="19729"/>
                  </a:lnTo>
                  <a:lnTo>
                    <a:pt x="10135" y="20069"/>
                  </a:lnTo>
                  <a:lnTo>
                    <a:pt x="10135" y="21260"/>
                  </a:lnTo>
                  <a:lnTo>
                    <a:pt x="10135" y="21600"/>
                  </a:lnTo>
                  <a:lnTo>
                    <a:pt x="10135" y="19729"/>
                  </a:lnTo>
                  <a:lnTo>
                    <a:pt x="10966" y="19729"/>
                  </a:lnTo>
                  <a:lnTo>
                    <a:pt x="10966" y="20069"/>
                  </a:lnTo>
                  <a:lnTo>
                    <a:pt x="10966" y="21260"/>
                  </a:lnTo>
                  <a:lnTo>
                    <a:pt x="10966" y="21600"/>
                  </a:lnTo>
                  <a:lnTo>
                    <a:pt x="10966" y="19729"/>
                  </a:lnTo>
                  <a:lnTo>
                    <a:pt x="11797" y="19729"/>
                  </a:lnTo>
                  <a:lnTo>
                    <a:pt x="11797" y="20069"/>
                  </a:lnTo>
                  <a:lnTo>
                    <a:pt x="11797" y="21260"/>
                  </a:lnTo>
                  <a:lnTo>
                    <a:pt x="11797" y="21600"/>
                  </a:lnTo>
                  <a:lnTo>
                    <a:pt x="11797" y="19729"/>
                  </a:lnTo>
                  <a:lnTo>
                    <a:pt x="12462" y="19729"/>
                  </a:lnTo>
                  <a:lnTo>
                    <a:pt x="12462" y="20069"/>
                  </a:lnTo>
                  <a:lnTo>
                    <a:pt x="12462" y="21260"/>
                  </a:lnTo>
                  <a:lnTo>
                    <a:pt x="12462" y="21600"/>
                  </a:lnTo>
                  <a:lnTo>
                    <a:pt x="12462" y="19729"/>
                  </a:lnTo>
                  <a:lnTo>
                    <a:pt x="13292" y="19729"/>
                  </a:lnTo>
                  <a:lnTo>
                    <a:pt x="13292" y="20069"/>
                  </a:lnTo>
                  <a:lnTo>
                    <a:pt x="13292" y="21260"/>
                  </a:lnTo>
                  <a:lnTo>
                    <a:pt x="13292" y="21600"/>
                  </a:lnTo>
                  <a:lnTo>
                    <a:pt x="13292" y="19729"/>
                  </a:lnTo>
                  <a:lnTo>
                    <a:pt x="14123" y="19729"/>
                  </a:lnTo>
                  <a:lnTo>
                    <a:pt x="14123" y="20069"/>
                  </a:lnTo>
                  <a:lnTo>
                    <a:pt x="14123" y="21260"/>
                  </a:lnTo>
                  <a:lnTo>
                    <a:pt x="14123" y="21600"/>
                  </a:lnTo>
                  <a:lnTo>
                    <a:pt x="14123" y="19729"/>
                  </a:lnTo>
                  <a:lnTo>
                    <a:pt x="14954" y="19729"/>
                  </a:lnTo>
                  <a:lnTo>
                    <a:pt x="14954" y="20069"/>
                  </a:lnTo>
                  <a:lnTo>
                    <a:pt x="14954" y="21260"/>
                  </a:lnTo>
                  <a:lnTo>
                    <a:pt x="14954" y="21600"/>
                  </a:lnTo>
                  <a:lnTo>
                    <a:pt x="14954" y="19729"/>
                  </a:lnTo>
                  <a:lnTo>
                    <a:pt x="15785" y="19729"/>
                  </a:lnTo>
                  <a:lnTo>
                    <a:pt x="15785" y="20069"/>
                  </a:lnTo>
                  <a:lnTo>
                    <a:pt x="15785" y="21260"/>
                  </a:lnTo>
                  <a:lnTo>
                    <a:pt x="15785" y="21600"/>
                  </a:lnTo>
                  <a:lnTo>
                    <a:pt x="15785" y="19729"/>
                  </a:lnTo>
                  <a:lnTo>
                    <a:pt x="16615" y="19729"/>
                  </a:lnTo>
                  <a:lnTo>
                    <a:pt x="16615" y="20069"/>
                  </a:lnTo>
                  <a:lnTo>
                    <a:pt x="16615" y="21260"/>
                  </a:lnTo>
                  <a:lnTo>
                    <a:pt x="16615" y="21600"/>
                  </a:lnTo>
                  <a:lnTo>
                    <a:pt x="16615" y="19729"/>
                  </a:lnTo>
                  <a:lnTo>
                    <a:pt x="17446" y="19729"/>
                  </a:lnTo>
                  <a:lnTo>
                    <a:pt x="17446" y="20069"/>
                  </a:lnTo>
                  <a:lnTo>
                    <a:pt x="17446" y="21260"/>
                  </a:lnTo>
                  <a:lnTo>
                    <a:pt x="17446" y="21600"/>
                  </a:lnTo>
                  <a:lnTo>
                    <a:pt x="17446" y="19729"/>
                  </a:lnTo>
                  <a:lnTo>
                    <a:pt x="18277" y="19729"/>
                  </a:lnTo>
                  <a:lnTo>
                    <a:pt x="18277" y="20069"/>
                  </a:lnTo>
                  <a:lnTo>
                    <a:pt x="18277" y="21260"/>
                  </a:lnTo>
                  <a:lnTo>
                    <a:pt x="18277" y="21600"/>
                  </a:lnTo>
                  <a:lnTo>
                    <a:pt x="18277" y="19729"/>
                  </a:lnTo>
                  <a:lnTo>
                    <a:pt x="19108" y="19729"/>
                  </a:lnTo>
                  <a:lnTo>
                    <a:pt x="19108" y="20069"/>
                  </a:lnTo>
                  <a:lnTo>
                    <a:pt x="19108" y="21260"/>
                  </a:lnTo>
                  <a:lnTo>
                    <a:pt x="19108" y="21600"/>
                  </a:lnTo>
                  <a:lnTo>
                    <a:pt x="19108" y="19729"/>
                  </a:lnTo>
                  <a:lnTo>
                    <a:pt x="19938" y="19729"/>
                  </a:lnTo>
                  <a:lnTo>
                    <a:pt x="19938" y="20069"/>
                  </a:lnTo>
                  <a:lnTo>
                    <a:pt x="19938" y="21260"/>
                  </a:lnTo>
                  <a:lnTo>
                    <a:pt x="19938" y="21600"/>
                  </a:lnTo>
                  <a:lnTo>
                    <a:pt x="19938" y="19729"/>
                  </a:lnTo>
                  <a:moveTo>
                    <a:pt x="1495" y="1531"/>
                  </a:moveTo>
                  <a:lnTo>
                    <a:pt x="5982" y="1531"/>
                  </a:lnTo>
                  <a:lnTo>
                    <a:pt x="5982" y="18539"/>
                  </a:lnTo>
                  <a:lnTo>
                    <a:pt x="1495" y="18539"/>
                  </a:lnTo>
                  <a:lnTo>
                    <a:pt x="1495" y="1531"/>
                  </a:lnTo>
                  <a:moveTo>
                    <a:pt x="7311" y="1531"/>
                  </a:moveTo>
                  <a:lnTo>
                    <a:pt x="7975" y="1531"/>
                  </a:lnTo>
                  <a:lnTo>
                    <a:pt x="7975" y="8334"/>
                  </a:lnTo>
                  <a:lnTo>
                    <a:pt x="7311" y="8334"/>
                  </a:lnTo>
                  <a:lnTo>
                    <a:pt x="7311" y="1531"/>
                  </a:lnTo>
                  <a:moveTo>
                    <a:pt x="7145" y="9865"/>
                  </a:moveTo>
                  <a:lnTo>
                    <a:pt x="8142" y="9865"/>
                  </a:lnTo>
                  <a:lnTo>
                    <a:pt x="8142" y="10715"/>
                  </a:lnTo>
                  <a:lnTo>
                    <a:pt x="7145" y="10715"/>
                  </a:lnTo>
                  <a:lnTo>
                    <a:pt x="7145" y="9865"/>
                  </a:lnTo>
                  <a:moveTo>
                    <a:pt x="8972" y="1531"/>
                  </a:moveTo>
                  <a:lnTo>
                    <a:pt x="12462" y="1531"/>
                  </a:lnTo>
                  <a:lnTo>
                    <a:pt x="12462" y="5443"/>
                  </a:lnTo>
                  <a:lnTo>
                    <a:pt x="8972" y="5443"/>
                  </a:lnTo>
                  <a:lnTo>
                    <a:pt x="8972" y="1531"/>
                  </a:lnTo>
                  <a:moveTo>
                    <a:pt x="13625" y="1531"/>
                  </a:moveTo>
                  <a:lnTo>
                    <a:pt x="20271" y="1531"/>
                  </a:lnTo>
                  <a:lnTo>
                    <a:pt x="20271" y="5443"/>
                  </a:lnTo>
                  <a:lnTo>
                    <a:pt x="13625" y="5443"/>
                  </a:lnTo>
                  <a:lnTo>
                    <a:pt x="13625" y="1531"/>
                  </a:lnTo>
                  <a:moveTo>
                    <a:pt x="18609" y="6463"/>
                  </a:moveTo>
                  <a:lnTo>
                    <a:pt x="20437" y="6463"/>
                  </a:lnTo>
                  <a:lnTo>
                    <a:pt x="20437" y="10885"/>
                  </a:lnTo>
                  <a:lnTo>
                    <a:pt x="18609" y="10885"/>
                  </a:lnTo>
                  <a:lnTo>
                    <a:pt x="18609" y="6463"/>
                  </a:lnTo>
                </a:path>
              </a:pathLst>
            </a:custGeom>
            <a:solidFill>
              <a:srgbClr val="F5F1F1"/>
            </a:solidFill>
            <a:ln w="9525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3" name="TextBox 35">
            <a:extLst>
              <a:ext uri="{FF2B5EF4-FFF2-40B4-BE49-F238E27FC236}">
                <a16:creationId xmlns:a16="http://schemas.microsoft.com/office/drawing/2014/main" id="{E22056FA-EB68-2D5C-D132-3E7BBAF3AACA}"/>
              </a:ext>
            </a:extLst>
          </p:cNvPr>
          <p:cNvSpPr txBox="1"/>
          <p:nvPr/>
        </p:nvSpPr>
        <p:spPr>
          <a:xfrm>
            <a:off x="3807074" y="2589987"/>
            <a:ext cx="41624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/>
              <a:t>.1</a:t>
            </a:r>
          </a:p>
        </p:txBody>
      </p:sp>
      <p:sp>
        <p:nvSpPr>
          <p:cNvPr id="4" name="TextBox 36">
            <a:extLst>
              <a:ext uri="{FF2B5EF4-FFF2-40B4-BE49-F238E27FC236}">
                <a16:creationId xmlns:a16="http://schemas.microsoft.com/office/drawing/2014/main" id="{1A50A722-A12D-7F07-C02A-B5177A2C9DB3}"/>
              </a:ext>
            </a:extLst>
          </p:cNvPr>
          <p:cNvSpPr txBox="1"/>
          <p:nvPr/>
        </p:nvSpPr>
        <p:spPr>
          <a:xfrm>
            <a:off x="7706309" y="2609256"/>
            <a:ext cx="41624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/>
              <a:t>.2</a:t>
            </a:r>
          </a:p>
        </p:txBody>
      </p:sp>
    </p:spTree>
    <p:extLst>
      <p:ext uri="{BB962C8B-B14F-4D97-AF65-F5344CB8AC3E}">
        <p14:creationId xmlns:p14="http://schemas.microsoft.com/office/powerpoint/2010/main" val="2602847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D943D-B228-81B2-7150-E84E8C2572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lab base config</a:t>
            </a:r>
            <a:r>
              <a:rPr lang="en-GB"/>
              <a:t> – topology, s1, and s2</a:t>
            </a:r>
            <a:endParaRPr lang="en-GB" dirty="0"/>
          </a:p>
        </p:txBody>
      </p:sp>
      <p:grpSp>
        <p:nvGrpSpPr>
          <p:cNvPr id="5" name="Group 15">
            <a:extLst>
              <a:ext uri="{FF2B5EF4-FFF2-40B4-BE49-F238E27FC236}">
                <a16:creationId xmlns:a16="http://schemas.microsoft.com/office/drawing/2014/main" id="{0AEBE58E-2274-5BE9-B0AC-E857D8C45975}"/>
              </a:ext>
            </a:extLst>
          </p:cNvPr>
          <p:cNvGrpSpPr>
            <a:grpSpLocks/>
          </p:cNvGrpSpPr>
          <p:nvPr/>
        </p:nvGrpSpPr>
        <p:grpSpPr bwMode="auto">
          <a:xfrm>
            <a:off x="688960" y="4669620"/>
            <a:ext cx="4464942" cy="1101726"/>
            <a:chOff x="126" y="2432"/>
            <a:chExt cx="5907" cy="694"/>
          </a:xfrm>
        </p:grpSpPr>
        <p:sp>
          <p:nvSpPr>
            <p:cNvPr id="6" name="AutoShape 5">
              <a:extLst>
                <a:ext uri="{FF2B5EF4-FFF2-40B4-BE49-F238E27FC236}">
                  <a16:creationId xmlns:a16="http://schemas.microsoft.com/office/drawing/2014/main" id="{BB132C3C-DAF4-96B5-9780-ABD3F9C406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6" y="2614"/>
              <a:ext cx="5907" cy="512"/>
            </a:xfrm>
            <a:prstGeom prst="foldedCorner">
              <a:avLst>
                <a:gd name="adj" fmla="val 8278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66CC00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SzPct val="7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ifconfig eth0 10.0.0.1/24 up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err="1">
                  <a:latin typeface="Consolas" panose="020B0609020204030204" pitchFamily="49" charset="0"/>
                  <a:cs typeface="Consolas" panose="020B0609020204030204" pitchFamily="49" charset="0"/>
                </a:rPr>
                <a:t>ip</a:t>
              </a: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link set dev eth0 </a:t>
              </a:r>
              <a:r>
                <a:rPr lang="en-US" altLang="it-IT" sz="1600" b="1" err="1">
                  <a:latin typeface="Consolas" panose="020B0609020204030204" pitchFamily="49" charset="0"/>
                  <a:cs typeface="Consolas" panose="020B0609020204030204" pitchFamily="49" charset="0"/>
                </a:rPr>
                <a:t>mtu</a:t>
              </a: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1450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/</a:t>
              </a:r>
              <a:r>
                <a:rPr lang="en-US" altLang="it-IT" sz="1600" b="1" err="1">
                  <a:latin typeface="Consolas" panose="020B0609020204030204" pitchFamily="49" charset="0"/>
                  <a:cs typeface="Consolas" panose="020B0609020204030204" pitchFamily="49" charset="0"/>
                </a:rPr>
                <a:t>etc</a:t>
              </a: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/</a:t>
              </a:r>
              <a:r>
                <a:rPr lang="en-US" altLang="it-IT" sz="1600" b="1" err="1">
                  <a:latin typeface="Consolas" panose="020B0609020204030204" pitchFamily="49" charset="0"/>
                  <a:cs typeface="Consolas" panose="020B0609020204030204" pitchFamily="49" charset="0"/>
                </a:rPr>
                <a:t>init.d</a:t>
              </a: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/apache2 start</a:t>
              </a:r>
            </a:p>
          </p:txBody>
        </p:sp>
        <p:sp>
          <p:nvSpPr>
            <p:cNvPr id="7" name="AutoShape 9">
              <a:extLst>
                <a:ext uri="{FF2B5EF4-FFF2-40B4-BE49-F238E27FC236}">
                  <a16:creationId xmlns:a16="http://schemas.microsoft.com/office/drawing/2014/main" id="{47EA2377-CB6A-B073-6612-E03EF6093C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" y="2432"/>
              <a:ext cx="2051" cy="227"/>
            </a:xfrm>
            <a:prstGeom prst="foldedCorner">
              <a:avLst>
                <a:gd name="adj" fmla="val 8278"/>
              </a:avLst>
            </a:prstGeom>
            <a:solidFill>
              <a:schemeClr val="accent2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66CC00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SzPct val="7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s1.startup</a:t>
              </a:r>
            </a:p>
          </p:txBody>
        </p:sp>
      </p:grpSp>
      <p:grpSp>
        <p:nvGrpSpPr>
          <p:cNvPr id="8" name="Group 14">
            <a:extLst>
              <a:ext uri="{FF2B5EF4-FFF2-40B4-BE49-F238E27FC236}">
                <a16:creationId xmlns:a16="http://schemas.microsoft.com/office/drawing/2014/main" id="{6D17757D-E4F0-9394-EAD0-D346807EFA6C}"/>
              </a:ext>
            </a:extLst>
          </p:cNvPr>
          <p:cNvGrpSpPr>
            <a:grpSpLocks/>
          </p:cNvGrpSpPr>
          <p:nvPr/>
        </p:nvGrpSpPr>
        <p:grpSpPr bwMode="auto">
          <a:xfrm>
            <a:off x="6096000" y="4671208"/>
            <a:ext cx="4464942" cy="1100138"/>
            <a:chOff x="126" y="2931"/>
            <a:chExt cx="5907" cy="693"/>
          </a:xfrm>
        </p:grpSpPr>
        <p:sp>
          <p:nvSpPr>
            <p:cNvPr id="9" name="AutoShape 6">
              <a:extLst>
                <a:ext uri="{FF2B5EF4-FFF2-40B4-BE49-F238E27FC236}">
                  <a16:creationId xmlns:a16="http://schemas.microsoft.com/office/drawing/2014/main" id="{01AFED1B-80B8-820B-B953-B0FB065C0C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6" y="3112"/>
              <a:ext cx="5907" cy="512"/>
            </a:xfrm>
            <a:prstGeom prst="foldedCorner">
              <a:avLst>
                <a:gd name="adj" fmla="val 8278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66CC00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SzPct val="7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ifconfig eth0 10.0.0.2/24 up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err="1">
                  <a:latin typeface="Consolas" panose="020B0609020204030204" pitchFamily="49" charset="0"/>
                  <a:cs typeface="Consolas" panose="020B0609020204030204" pitchFamily="49" charset="0"/>
                </a:rPr>
                <a:t>ip</a:t>
              </a: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link set dev eth0 </a:t>
              </a:r>
              <a:r>
                <a:rPr lang="en-US" altLang="it-IT" sz="1600" b="1" err="1">
                  <a:latin typeface="Consolas" panose="020B0609020204030204" pitchFamily="49" charset="0"/>
                  <a:cs typeface="Consolas" panose="020B0609020204030204" pitchFamily="49" charset="0"/>
                </a:rPr>
                <a:t>mtu</a:t>
              </a: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1450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/</a:t>
              </a:r>
              <a:r>
                <a:rPr lang="en-US" altLang="it-IT" sz="1600" b="1" err="1">
                  <a:latin typeface="Consolas" panose="020B0609020204030204" pitchFamily="49" charset="0"/>
                  <a:cs typeface="Consolas" panose="020B0609020204030204" pitchFamily="49" charset="0"/>
                </a:rPr>
                <a:t>etc</a:t>
              </a: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/</a:t>
              </a:r>
              <a:r>
                <a:rPr lang="en-US" altLang="it-IT" sz="1600" b="1" err="1">
                  <a:latin typeface="Consolas" panose="020B0609020204030204" pitchFamily="49" charset="0"/>
                  <a:cs typeface="Consolas" panose="020B0609020204030204" pitchFamily="49" charset="0"/>
                </a:rPr>
                <a:t>init.d</a:t>
              </a: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/apache2 start</a:t>
              </a:r>
            </a:p>
          </p:txBody>
        </p:sp>
        <p:sp>
          <p:nvSpPr>
            <p:cNvPr id="10" name="AutoShape 10">
              <a:extLst>
                <a:ext uri="{FF2B5EF4-FFF2-40B4-BE49-F238E27FC236}">
                  <a16:creationId xmlns:a16="http://schemas.microsoft.com/office/drawing/2014/main" id="{2C829E69-6796-12ED-70A6-613E1F4181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" y="2931"/>
              <a:ext cx="2051" cy="227"/>
            </a:xfrm>
            <a:prstGeom prst="foldedCorner">
              <a:avLst>
                <a:gd name="adj" fmla="val 8278"/>
              </a:avLst>
            </a:prstGeom>
            <a:solidFill>
              <a:schemeClr val="accent2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66CC00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SzPct val="7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latin typeface="Courier New" panose="02070309020205020404" pitchFamily="49" charset="0"/>
                </a:rPr>
                <a:t>s2.startup</a:t>
              </a:r>
            </a:p>
          </p:txBody>
        </p:sp>
      </p:grpSp>
      <p:grpSp>
        <p:nvGrpSpPr>
          <p:cNvPr id="11" name="Group 19">
            <a:extLst>
              <a:ext uri="{FF2B5EF4-FFF2-40B4-BE49-F238E27FC236}">
                <a16:creationId xmlns:a16="http://schemas.microsoft.com/office/drawing/2014/main" id="{78D49E39-3028-3650-534E-8C725A514E8C}"/>
              </a:ext>
            </a:extLst>
          </p:cNvPr>
          <p:cNvGrpSpPr>
            <a:grpSpLocks/>
          </p:cNvGrpSpPr>
          <p:nvPr/>
        </p:nvGrpSpPr>
        <p:grpSpPr bwMode="auto">
          <a:xfrm>
            <a:off x="4614104" y="1631214"/>
            <a:ext cx="1728787" cy="2662237"/>
            <a:chOff x="2576" y="845"/>
            <a:chExt cx="1089" cy="1542"/>
          </a:xfrm>
        </p:grpSpPr>
        <p:sp>
          <p:nvSpPr>
            <p:cNvPr id="12" name="AutoShape 4">
              <a:extLst>
                <a:ext uri="{FF2B5EF4-FFF2-40B4-BE49-F238E27FC236}">
                  <a16:creationId xmlns:a16="http://schemas.microsoft.com/office/drawing/2014/main" id="{7526E898-A167-E922-96B4-58C25E6951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76" y="1027"/>
              <a:ext cx="1089" cy="1360"/>
            </a:xfrm>
            <a:prstGeom prst="foldedCorner">
              <a:avLst>
                <a:gd name="adj" fmla="val 12500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66CC00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SzPct val="7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pt-BR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s1[0]=A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pt-BR" altLang="it-IT" sz="1600" b="1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pt-BR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vtep1[0]=A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pt-BR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vtep1[1]=B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pt-BR" altLang="it-IT" sz="1600" b="1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pt-BR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vtep2[0]=C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pt-BR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vtep2[1]=</a:t>
              </a:r>
              <a:r>
                <a:rPr lang="pt-BR" altLang="it-IT" sz="1600" b="1" err="1">
                  <a:latin typeface="Consolas" panose="020B0609020204030204" pitchFamily="49" charset="0"/>
                  <a:cs typeface="Consolas" panose="020B0609020204030204" pitchFamily="49" charset="0"/>
                </a:rPr>
                <a:t>B</a:t>
              </a:r>
              <a:endParaRPr lang="pt-BR" altLang="it-IT" sz="1600" b="1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pt-BR" altLang="it-IT" sz="1600" b="1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pt-BR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s2[0]=C</a:t>
              </a:r>
              <a:endParaRPr lang="it-IT" altLang="it-IT" sz="1600" b="1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3" name="AutoShape 13">
              <a:extLst>
                <a:ext uri="{FF2B5EF4-FFF2-40B4-BE49-F238E27FC236}">
                  <a16:creationId xmlns:a16="http://schemas.microsoft.com/office/drawing/2014/main" id="{A48A2F68-C816-8047-BC4D-BD60FC5D1B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1" y="845"/>
              <a:ext cx="953" cy="227"/>
            </a:xfrm>
            <a:prstGeom prst="foldedCorner">
              <a:avLst>
                <a:gd name="adj" fmla="val 8278"/>
              </a:avLst>
            </a:prstGeom>
            <a:solidFill>
              <a:schemeClr val="accent2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66CC00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SzPct val="7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err="1">
                  <a:latin typeface="Consolas" panose="020B0609020204030204" pitchFamily="49" charset="0"/>
                  <a:cs typeface="Consolas" panose="020B0609020204030204" pitchFamily="49" charset="0"/>
                </a:rPr>
                <a:t>lab.conf</a:t>
              </a:r>
              <a:endParaRPr lang="en-US" altLang="it-IT" sz="1600" b="1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0446675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9AD1947-1074-D368-9A2D-15F99D9FF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MTU</a:t>
            </a:r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03E5741-18A9-9085-5A11-0BD6197106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need to set manual MTU of each device’s interface associated to a VNI</a:t>
            </a:r>
          </a:p>
          <a:p>
            <a:r>
              <a:rPr lang="en-US"/>
              <a:t>when a frame is encapsulated by a VTEP, if its size is greater than 1450 (LAN MTU – VXLAN overhead)</a:t>
            </a:r>
          </a:p>
          <a:p>
            <a:pPr lvl="1"/>
            <a:r>
              <a:rPr lang="en-US"/>
              <a:t>the frame is dropped</a:t>
            </a:r>
          </a:p>
          <a:p>
            <a:pPr lvl="1"/>
            <a:r>
              <a:rPr lang="en-US"/>
              <a:t>an ICMP “packet too big” message is sent back</a:t>
            </a:r>
          </a:p>
        </p:txBody>
      </p:sp>
    </p:spTree>
    <p:extLst>
      <p:ext uri="{BB962C8B-B14F-4D97-AF65-F5344CB8AC3E}">
        <p14:creationId xmlns:p14="http://schemas.microsoft.com/office/powerpoint/2010/main" val="264242732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83C2B75-0BE9-709E-2756-7818E4A89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err="1"/>
              <a:t>configuring</a:t>
            </a:r>
            <a:r>
              <a:rPr lang="it-IT"/>
              <a:t> a bridge/router with </a:t>
            </a:r>
            <a:r>
              <a:rPr lang="it-IT" err="1"/>
              <a:t>VTEPs</a:t>
            </a:r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FF249D5-A1F5-D682-783E-F9D37CA3AF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err="1"/>
              <a:t>we</a:t>
            </a:r>
            <a:r>
              <a:rPr lang="it-IT"/>
              <a:t> </a:t>
            </a:r>
            <a:r>
              <a:rPr lang="it-IT" err="1"/>
              <a:t>need</a:t>
            </a:r>
            <a:r>
              <a:rPr lang="it-IT"/>
              <a:t> to </a:t>
            </a:r>
            <a:r>
              <a:rPr lang="it-IT" err="1"/>
              <a:t>configure</a:t>
            </a:r>
            <a:r>
              <a:rPr lang="it-IT"/>
              <a:t> a </a:t>
            </a:r>
            <a:r>
              <a:rPr lang="it-IT" err="1"/>
              <a:t>Kathara</a:t>
            </a:r>
            <a:r>
              <a:rPr lang="it-IT"/>
              <a:t> device </a:t>
            </a:r>
            <a:r>
              <a:rPr lang="it-IT" err="1"/>
              <a:t>that</a:t>
            </a:r>
            <a:r>
              <a:rPr lang="it-IT"/>
              <a:t> </a:t>
            </a:r>
            <a:r>
              <a:rPr lang="it-IT" err="1"/>
              <a:t>is</a:t>
            </a:r>
            <a:r>
              <a:rPr lang="it-IT"/>
              <a:t> </a:t>
            </a:r>
            <a:r>
              <a:rPr lang="it-IT" err="1"/>
              <a:t>able</a:t>
            </a:r>
            <a:r>
              <a:rPr lang="it-IT"/>
              <a:t> to:</a:t>
            </a:r>
          </a:p>
          <a:p>
            <a:pPr lvl="1"/>
            <a:r>
              <a:rPr lang="it-IT"/>
              <a:t>act </a:t>
            </a:r>
            <a:r>
              <a:rPr lang="it-IT" err="1"/>
              <a:t>as</a:t>
            </a:r>
            <a:r>
              <a:rPr lang="it-IT"/>
              <a:t> a bridge on L2 ports</a:t>
            </a:r>
          </a:p>
          <a:p>
            <a:pPr lvl="2"/>
            <a:r>
              <a:rPr lang="it-IT" err="1"/>
              <a:t>able</a:t>
            </a:r>
            <a:r>
              <a:rPr lang="it-IT"/>
              <a:t> to </a:t>
            </a:r>
            <a:r>
              <a:rPr lang="it-IT" err="1"/>
              <a:t>perform</a:t>
            </a:r>
            <a:r>
              <a:rPr lang="it-IT"/>
              <a:t> L2 learning</a:t>
            </a:r>
          </a:p>
          <a:p>
            <a:pPr lvl="1"/>
            <a:r>
              <a:rPr lang="it-IT"/>
              <a:t>act </a:t>
            </a:r>
            <a:r>
              <a:rPr lang="it-IT" err="1"/>
              <a:t>as</a:t>
            </a:r>
            <a:r>
              <a:rPr lang="it-IT"/>
              <a:t> a router on the ports on the </a:t>
            </a:r>
            <a:r>
              <a:rPr lang="it-IT" err="1"/>
              <a:t>underlay</a:t>
            </a:r>
            <a:r>
              <a:rPr lang="it-IT"/>
              <a:t> networks</a:t>
            </a:r>
          </a:p>
          <a:p>
            <a:pPr lvl="2"/>
            <a:r>
              <a:rPr lang="it-IT" err="1"/>
              <a:t>able</a:t>
            </a:r>
            <a:r>
              <a:rPr lang="it-IT"/>
              <a:t> to </a:t>
            </a:r>
            <a:r>
              <a:rPr lang="it-IT" err="1"/>
              <a:t>establish</a:t>
            </a:r>
            <a:r>
              <a:rPr lang="it-IT"/>
              <a:t> BGP </a:t>
            </a:r>
            <a:r>
              <a:rPr lang="it-IT" err="1"/>
              <a:t>peerings</a:t>
            </a:r>
            <a:endParaRPr lang="it-IT"/>
          </a:p>
          <a:p>
            <a:pPr lvl="2"/>
            <a:r>
              <a:rPr lang="it-IT" err="1"/>
              <a:t>able</a:t>
            </a:r>
            <a:r>
              <a:rPr lang="it-IT"/>
              <a:t> to </a:t>
            </a:r>
            <a:r>
              <a:rPr lang="it-IT" err="1"/>
              <a:t>encapsulate</a:t>
            </a:r>
            <a:r>
              <a:rPr lang="it-IT"/>
              <a:t>/</a:t>
            </a:r>
            <a:r>
              <a:rPr lang="it-IT" err="1"/>
              <a:t>decapsulate</a:t>
            </a:r>
            <a:r>
              <a:rPr lang="it-IT"/>
              <a:t> VXLAN </a:t>
            </a:r>
            <a:r>
              <a:rPr lang="it-IT" err="1"/>
              <a:t>traffic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602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767D83-6B31-B500-0BEC-53FC58B36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VTEP configuration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A9FACD-29B6-C140-DEC9-DA22880BD1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/>
              <a:t>create bridge facilities (aka companion bridges)</a:t>
            </a:r>
          </a:p>
          <a:p>
            <a:pPr lvl="1"/>
            <a:r>
              <a:rPr lang="en-GB"/>
              <a:t>one virtual bridge with ports assigned to VLANs corresponding to VNIs</a:t>
            </a:r>
          </a:p>
          <a:p>
            <a:r>
              <a:rPr lang="en-GB"/>
              <a:t>attach the collision domains associated to a VNI to the companion bridge of that VNI</a:t>
            </a:r>
          </a:p>
          <a:p>
            <a:r>
              <a:rPr lang="en-GB" dirty="0"/>
              <a:t>configure the base BGP </a:t>
            </a:r>
            <a:r>
              <a:rPr lang="en-GB" err="1"/>
              <a:t>peerings</a:t>
            </a:r>
            <a:endParaRPr lang="en-GB" dirty="0"/>
          </a:p>
          <a:p>
            <a:pPr lvl="1"/>
            <a:r>
              <a:rPr lang="en-GB" dirty="0"/>
              <a:t>enable the AFI/SAFI of EVPN</a:t>
            </a:r>
            <a:endParaRPr lang="en-GB"/>
          </a:p>
          <a:p>
            <a:r>
              <a:rPr lang="en-GB"/>
              <a:t>configure </a:t>
            </a:r>
            <a:r>
              <a:rPr lang="en-GB" dirty="0"/>
              <a:t>VXLAN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212537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DA3BC-9188-D257-203D-5F859A0DB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vtep</a:t>
            </a:r>
            <a:r>
              <a:rPr lang="en-GB" dirty="0"/>
              <a:t> </a:t>
            </a:r>
            <a:r>
              <a:rPr lang="en-GB"/>
              <a:t>e-BGP</a:t>
            </a:r>
            <a:r>
              <a:rPr lang="en-GB" dirty="0"/>
              <a:t> configuration</a:t>
            </a:r>
          </a:p>
        </p:txBody>
      </p:sp>
      <p:grpSp>
        <p:nvGrpSpPr>
          <p:cNvPr id="5" name="Group 15">
            <a:extLst>
              <a:ext uri="{FF2B5EF4-FFF2-40B4-BE49-F238E27FC236}">
                <a16:creationId xmlns:a16="http://schemas.microsoft.com/office/drawing/2014/main" id="{96E81E9A-953D-67CB-67F4-F055A9B320DD}"/>
              </a:ext>
            </a:extLst>
          </p:cNvPr>
          <p:cNvGrpSpPr>
            <a:grpSpLocks/>
          </p:cNvGrpSpPr>
          <p:nvPr/>
        </p:nvGrpSpPr>
        <p:grpSpPr bwMode="auto">
          <a:xfrm>
            <a:off x="685800" y="1728787"/>
            <a:ext cx="5257853" cy="2843214"/>
            <a:chOff x="126" y="2432"/>
            <a:chExt cx="6956" cy="1791"/>
          </a:xfrm>
        </p:grpSpPr>
        <p:sp>
          <p:nvSpPr>
            <p:cNvPr id="6" name="AutoShape 5">
              <a:extLst>
                <a:ext uri="{FF2B5EF4-FFF2-40B4-BE49-F238E27FC236}">
                  <a16:creationId xmlns:a16="http://schemas.microsoft.com/office/drawing/2014/main" id="{4FFEFB64-3CCA-3BA2-1006-B2A77EA2FD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6" y="2614"/>
              <a:ext cx="6956" cy="1609"/>
            </a:xfrm>
            <a:prstGeom prst="foldedCorner">
              <a:avLst>
                <a:gd name="adj" fmla="val 8278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66CC00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SzPct val="7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router </a:t>
              </a:r>
              <a:r>
                <a:rPr lang="en-US" altLang="it-IT" sz="1600" b="1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bgp</a:t>
              </a:r>
              <a:r>
                <a:rPr lang="en-US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1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it-IT" sz="1600" b="1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neighbor 193.204.0.2 remote-as 2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it-IT" sz="1600" b="1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address-family l2vpn </a:t>
              </a:r>
              <a:r>
                <a:rPr lang="en-US" altLang="it-IT" sz="1600" b="1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evpn</a:t>
              </a:r>
              <a:endParaRPr lang="en-US" altLang="it-IT" sz="1600" b="1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   neighbor 193.204.0.2 activate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   advertise-all-</a:t>
              </a:r>
              <a:r>
                <a:rPr lang="en-US" altLang="it-IT" sz="1600" b="1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vni</a:t>
              </a:r>
              <a:endParaRPr lang="en-US" altLang="it-IT" sz="1600" b="1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exit-address-family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it-IT" sz="1600" b="1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7" name="AutoShape 9">
              <a:extLst>
                <a:ext uri="{FF2B5EF4-FFF2-40B4-BE49-F238E27FC236}">
                  <a16:creationId xmlns:a16="http://schemas.microsoft.com/office/drawing/2014/main" id="{45531338-6402-B662-CF6A-BC238C67E7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" y="2432"/>
              <a:ext cx="3987" cy="227"/>
            </a:xfrm>
            <a:prstGeom prst="foldedCorner">
              <a:avLst>
                <a:gd name="adj" fmla="val 8278"/>
              </a:avLst>
            </a:prstGeom>
            <a:solidFill>
              <a:schemeClr val="accent2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66CC00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SzPct val="7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vtep1/</a:t>
              </a:r>
              <a:r>
                <a:rPr lang="en-US" altLang="it-IT" sz="1600" b="1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etc</a:t>
              </a:r>
              <a:r>
                <a:rPr lang="en-US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/</a:t>
              </a:r>
              <a:r>
                <a:rPr lang="en-US" altLang="it-IT" sz="1600" b="1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frr</a:t>
              </a:r>
              <a:r>
                <a:rPr lang="en-US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/</a:t>
              </a:r>
              <a:r>
                <a:rPr lang="en-US" altLang="it-IT" sz="1600" b="1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bgpd.conf</a:t>
              </a:r>
              <a:endParaRPr lang="en-US" altLang="it-IT" sz="1600" b="1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grpSp>
        <p:nvGrpSpPr>
          <p:cNvPr id="9" name="Group 15">
            <a:extLst>
              <a:ext uri="{FF2B5EF4-FFF2-40B4-BE49-F238E27FC236}">
                <a16:creationId xmlns:a16="http://schemas.microsoft.com/office/drawing/2014/main" id="{7DE52DE9-41AA-6B87-8F2F-E35CF85360F4}"/>
              </a:ext>
            </a:extLst>
          </p:cNvPr>
          <p:cNvGrpSpPr>
            <a:grpSpLocks/>
          </p:cNvGrpSpPr>
          <p:nvPr/>
        </p:nvGrpSpPr>
        <p:grpSpPr bwMode="auto">
          <a:xfrm>
            <a:off x="6214333" y="1728787"/>
            <a:ext cx="5257853" cy="2843214"/>
            <a:chOff x="126" y="2432"/>
            <a:chExt cx="6956" cy="1791"/>
          </a:xfrm>
        </p:grpSpPr>
        <p:sp>
          <p:nvSpPr>
            <p:cNvPr id="10" name="AutoShape 5">
              <a:extLst>
                <a:ext uri="{FF2B5EF4-FFF2-40B4-BE49-F238E27FC236}">
                  <a16:creationId xmlns:a16="http://schemas.microsoft.com/office/drawing/2014/main" id="{3B214BD4-AE48-B164-11B1-24AE8D6FD1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6" y="2614"/>
              <a:ext cx="6956" cy="1609"/>
            </a:xfrm>
            <a:prstGeom prst="foldedCorner">
              <a:avLst>
                <a:gd name="adj" fmla="val 8278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66CC00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SzPct val="7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router </a:t>
              </a:r>
              <a:r>
                <a:rPr lang="en-US" altLang="it-IT" sz="1600" b="1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bgp</a:t>
              </a:r>
              <a:r>
                <a:rPr lang="en-US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2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it-IT" sz="1600" b="1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neighbor 193.204.0.1 remote-as 1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it-IT" sz="1600" b="1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address-family l2vpn </a:t>
              </a:r>
              <a:r>
                <a:rPr lang="en-US" altLang="it-IT" sz="1600" b="1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evpn</a:t>
              </a:r>
              <a:endParaRPr lang="en-US" altLang="it-IT" sz="1600" b="1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   neighbor 193.204.0.1 activate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   advertise-all-</a:t>
              </a:r>
              <a:r>
                <a:rPr lang="en-US" altLang="it-IT" sz="1600" b="1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vni</a:t>
              </a:r>
              <a:endParaRPr lang="en-US" altLang="it-IT" sz="1600" b="1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exit-address-family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it-IT" sz="1600" b="1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1" name="AutoShape 9">
              <a:extLst>
                <a:ext uri="{FF2B5EF4-FFF2-40B4-BE49-F238E27FC236}">
                  <a16:creationId xmlns:a16="http://schemas.microsoft.com/office/drawing/2014/main" id="{7526E0CC-AF72-136A-320E-D4228CC94D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" y="2432"/>
              <a:ext cx="3987" cy="227"/>
            </a:xfrm>
            <a:prstGeom prst="foldedCorner">
              <a:avLst>
                <a:gd name="adj" fmla="val 8278"/>
              </a:avLst>
            </a:prstGeom>
            <a:solidFill>
              <a:schemeClr val="accent2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66CC00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SzPct val="7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vtep2/</a:t>
              </a:r>
              <a:r>
                <a:rPr lang="en-US" altLang="it-IT" sz="1600" b="1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etc</a:t>
              </a:r>
              <a:r>
                <a:rPr lang="en-US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/</a:t>
              </a:r>
              <a:r>
                <a:rPr lang="en-US" altLang="it-IT" sz="1600" b="1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frr</a:t>
              </a:r>
              <a:r>
                <a:rPr lang="en-US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/</a:t>
              </a:r>
              <a:r>
                <a:rPr lang="en-US" altLang="it-IT" sz="1600" b="1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bgpd.conf</a:t>
              </a:r>
              <a:endParaRPr lang="en-US" altLang="it-IT" sz="1600" b="1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5AD5EA54-8348-56E2-31B8-532D555486C2}"/>
              </a:ext>
            </a:extLst>
          </p:cNvPr>
          <p:cNvSpPr txBox="1"/>
          <p:nvPr/>
        </p:nvSpPr>
        <p:spPr>
          <a:xfrm>
            <a:off x="2438400" y="5172075"/>
            <a:ext cx="3606421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activate the address-family on the peering with specific </a:t>
            </a:r>
            <a:r>
              <a:rPr lang="en-GB" dirty="0" err="1"/>
              <a:t>neighbor</a:t>
            </a:r>
            <a:endParaRPr lang="en-GB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C73DC6E-B357-2C10-03AA-C091D835569D}"/>
              </a:ext>
            </a:extLst>
          </p:cNvPr>
          <p:cNvCxnSpPr>
            <a:cxnSpLocks/>
            <a:stCxn id="12" idx="0"/>
          </p:cNvCxnSpPr>
          <p:nvPr/>
        </p:nvCxnSpPr>
        <p:spPr>
          <a:xfrm flipH="1" flipV="1">
            <a:off x="4241610" y="3500438"/>
            <a:ext cx="1" cy="167163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5FF26C9-F681-939F-44D4-8AEECB303057}"/>
              </a:ext>
            </a:extLst>
          </p:cNvPr>
          <p:cNvCxnSpPr>
            <a:cxnSpLocks/>
            <a:stCxn id="12" idx="0"/>
          </p:cNvCxnSpPr>
          <p:nvPr/>
        </p:nvCxnSpPr>
        <p:spPr>
          <a:xfrm flipV="1">
            <a:off x="4241611" y="3429000"/>
            <a:ext cx="2463989" cy="174307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FD3BDFB5-42F6-BC7F-F4EA-AD2AF953C196}"/>
              </a:ext>
            </a:extLst>
          </p:cNvPr>
          <p:cNvSpPr txBox="1"/>
          <p:nvPr/>
        </p:nvSpPr>
        <p:spPr>
          <a:xfrm>
            <a:off x="6147181" y="5172075"/>
            <a:ext cx="3606421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announce on the </a:t>
            </a:r>
            <a:r>
              <a:rPr lang="en-GB" dirty="0" err="1"/>
              <a:t>peerings</a:t>
            </a:r>
            <a:r>
              <a:rPr lang="en-GB" dirty="0"/>
              <a:t> all the VNIs configured in the VTEP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6A90E61-016A-1C43-B7E0-8C37D7355189}"/>
              </a:ext>
            </a:extLst>
          </p:cNvPr>
          <p:cNvCxnSpPr>
            <a:cxnSpLocks/>
            <a:stCxn id="22" idx="0"/>
          </p:cNvCxnSpPr>
          <p:nvPr/>
        </p:nvCxnSpPr>
        <p:spPr>
          <a:xfrm flipV="1">
            <a:off x="7950392" y="3733800"/>
            <a:ext cx="660208" cy="143827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E59DF1B-562B-A456-8BDC-0DDCD2E89A36}"/>
              </a:ext>
            </a:extLst>
          </p:cNvPr>
          <p:cNvCxnSpPr>
            <a:cxnSpLocks/>
            <a:stCxn id="22" idx="0"/>
          </p:cNvCxnSpPr>
          <p:nvPr/>
        </p:nvCxnSpPr>
        <p:spPr>
          <a:xfrm flipH="1" flipV="1">
            <a:off x="3124200" y="3657600"/>
            <a:ext cx="4826192" cy="151447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7607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22" grpId="0" animBg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226E6D-1E9A-A9EC-B757-C659E5ABE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companion</a:t>
            </a:r>
            <a:r>
              <a:rPr lang="it-IT" dirty="0"/>
              <a:t> bridge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DD2633-68FF-44A5-F8D4-548D6438BE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the bridge connected to VTEP </a:t>
            </a:r>
            <a:r>
              <a:rPr lang="en-GB"/>
              <a:t>interfaces</a:t>
            </a:r>
            <a:endParaRPr lang="en-GB" dirty="0"/>
          </a:p>
          <a:p>
            <a:r>
              <a:rPr lang="en-GB" dirty="0"/>
              <a:t>used by the VTEP to perform source address learning of local interfaces</a:t>
            </a:r>
          </a:p>
          <a:p>
            <a:r>
              <a:rPr lang="en-GB" dirty="0"/>
              <a:t>when in combination with EVPN-BGP</a:t>
            </a:r>
          </a:p>
          <a:p>
            <a:pPr lvl="1"/>
            <a:r>
              <a:rPr lang="en-GB" dirty="0"/>
              <a:t>its forwarding table is </a:t>
            </a:r>
            <a:r>
              <a:rPr lang="en-GB"/>
              <a:t>also </a:t>
            </a:r>
            <a:r>
              <a:rPr lang="en-GB" dirty="0"/>
              <a:t>populated via updates received from BGP</a:t>
            </a:r>
          </a:p>
          <a:p>
            <a:pPr lvl="1"/>
            <a:r>
              <a:rPr lang="en-GB" dirty="0"/>
              <a:t>the FRR control plane </a:t>
            </a:r>
            <a:r>
              <a:rPr lang="en-GB"/>
              <a:t>watch </a:t>
            </a:r>
            <a:r>
              <a:rPr lang="en-GB" dirty="0"/>
              <a:t>to updates of </a:t>
            </a:r>
            <a:r>
              <a:rPr lang="en-GB"/>
              <a:t>the bridge</a:t>
            </a:r>
            <a:r>
              <a:rPr lang="en-GB" dirty="0"/>
              <a:t> forwarding table to send updates via BGP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29945495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99636-8B7B-7E64-0280-8B7CD4E23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vtep1 bridge configuration</a:t>
            </a:r>
          </a:p>
        </p:txBody>
      </p:sp>
      <p:grpSp>
        <p:nvGrpSpPr>
          <p:cNvPr id="5" name="Group 15">
            <a:extLst>
              <a:ext uri="{FF2B5EF4-FFF2-40B4-BE49-F238E27FC236}">
                <a16:creationId xmlns:a16="http://schemas.microsoft.com/office/drawing/2014/main" id="{C7B63015-7148-6EE4-DCE5-7A3B7F31450C}"/>
              </a:ext>
            </a:extLst>
          </p:cNvPr>
          <p:cNvGrpSpPr>
            <a:grpSpLocks/>
          </p:cNvGrpSpPr>
          <p:nvPr/>
        </p:nvGrpSpPr>
        <p:grpSpPr bwMode="auto">
          <a:xfrm>
            <a:off x="685800" y="1239270"/>
            <a:ext cx="10058403" cy="5022852"/>
            <a:chOff x="126" y="2432"/>
            <a:chExt cx="13307" cy="3164"/>
          </a:xfrm>
        </p:grpSpPr>
        <p:sp>
          <p:nvSpPr>
            <p:cNvPr id="6" name="AutoShape 5">
              <a:extLst>
                <a:ext uri="{FF2B5EF4-FFF2-40B4-BE49-F238E27FC236}">
                  <a16:creationId xmlns:a16="http://schemas.microsoft.com/office/drawing/2014/main" id="{426AEFB7-9B7B-685D-014D-511EC98C02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6" y="2614"/>
              <a:ext cx="13307" cy="2982"/>
            </a:xfrm>
            <a:prstGeom prst="foldedCorner">
              <a:avLst>
                <a:gd name="adj" fmla="val 8278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66CC00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SzPct val="7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err="1">
                  <a:latin typeface="Consolas" panose="020B0609020204030204" pitchFamily="49" charset="0"/>
                  <a:cs typeface="Consolas" panose="020B0609020204030204" pitchFamily="49" charset="0"/>
                </a:rPr>
                <a:t>ifconfig</a:t>
              </a: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eth1 193.204.0.1/30 up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it-IT" sz="1600" b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# Setting up VXLAN interfaces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err="1">
                  <a:latin typeface="Consolas" panose="020B0609020204030204" pitchFamily="49" charset="0"/>
                  <a:cs typeface="Consolas" panose="020B0609020204030204" pitchFamily="49" charset="0"/>
                </a:rPr>
                <a:t>ip</a:t>
              </a: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link add vtep100 type </a:t>
              </a:r>
              <a:r>
                <a:rPr lang="en-US" altLang="it-IT" sz="1600" b="1" err="1">
                  <a:latin typeface="Consolas" panose="020B0609020204030204" pitchFamily="49" charset="0"/>
                  <a:cs typeface="Consolas" panose="020B0609020204030204" pitchFamily="49" charset="0"/>
                </a:rPr>
                <a:t>vxlan</a:t>
              </a: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id 100 dev eth1 </a:t>
              </a:r>
              <a:r>
                <a:rPr lang="en-US" altLang="it-IT" sz="1600" b="1" err="1">
                  <a:latin typeface="Consolas" panose="020B0609020204030204" pitchFamily="49" charset="0"/>
                  <a:cs typeface="Consolas" panose="020B0609020204030204" pitchFamily="49" charset="0"/>
                </a:rPr>
                <a:t>dstport</a:t>
              </a: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4789 local 193.204.0.1 </a:t>
              </a:r>
              <a:r>
                <a:rPr lang="en-US" altLang="it-IT" sz="1600" b="1" err="1">
                  <a:latin typeface="Consolas" panose="020B0609020204030204" pitchFamily="49" charset="0"/>
                  <a:cs typeface="Consolas" panose="020B0609020204030204" pitchFamily="49" charset="0"/>
                </a:rPr>
                <a:t>nolearning</a:t>
              </a:r>
              <a:endParaRPr lang="en-US" altLang="it-IT" sz="1600" b="1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err="1">
                  <a:latin typeface="Consolas" panose="020B0609020204030204" pitchFamily="49" charset="0"/>
                  <a:cs typeface="Consolas" panose="020B0609020204030204" pitchFamily="49" charset="0"/>
                </a:rPr>
                <a:t>ip</a:t>
              </a: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link set up dev vtep100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it-IT" sz="1600" b="1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# Creating the companion bridge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err="1">
                  <a:latin typeface="Consolas" panose="020B0609020204030204" pitchFamily="49" charset="0"/>
                  <a:cs typeface="Consolas" panose="020B0609020204030204" pitchFamily="49" charset="0"/>
                </a:rPr>
                <a:t>ip</a:t>
              </a: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link add br100 type bridge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# Attach interfaces to the bridge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err="1">
                  <a:latin typeface="Consolas" panose="020B0609020204030204" pitchFamily="49" charset="0"/>
                  <a:cs typeface="Consolas" panose="020B0609020204030204" pitchFamily="49" charset="0"/>
                </a:rPr>
                <a:t>ip</a:t>
              </a: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link set dev vtep100 master br100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err="1">
                  <a:latin typeface="Consolas" panose="020B0609020204030204" pitchFamily="49" charset="0"/>
                  <a:cs typeface="Consolas" panose="020B0609020204030204" pitchFamily="49" charset="0"/>
                </a:rPr>
                <a:t>ip</a:t>
              </a: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link set dev eth0 master br100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# Enable bridge </a:t>
              </a:r>
              <a:r>
                <a:rPr lang="en-US" altLang="it-IT" sz="1600" b="1" err="1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vlans</a:t>
              </a:r>
              <a:endParaRPr lang="en-US" altLang="it-IT" sz="1600" b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err="1">
                  <a:latin typeface="Consolas" panose="020B0609020204030204" pitchFamily="49" charset="0"/>
                  <a:cs typeface="Consolas" panose="020B0609020204030204" pitchFamily="49" charset="0"/>
                </a:rPr>
                <a:t>ip</a:t>
              </a: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link set dev br100 type bridge </a:t>
              </a:r>
              <a:r>
                <a:rPr lang="en-US" altLang="it-IT" sz="1600" b="1" err="1">
                  <a:latin typeface="Consolas" panose="020B0609020204030204" pitchFamily="49" charset="0"/>
                  <a:cs typeface="Consolas" panose="020B0609020204030204" pitchFamily="49" charset="0"/>
                </a:rPr>
                <a:t>vlan_filtering</a:t>
              </a: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1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bridge </a:t>
              </a:r>
              <a:r>
                <a:rPr lang="en-US" altLang="it-IT" sz="1600" b="1" err="1">
                  <a:latin typeface="Consolas" panose="020B0609020204030204" pitchFamily="49" charset="0"/>
                  <a:cs typeface="Consolas" panose="020B0609020204030204" pitchFamily="49" charset="0"/>
                </a:rPr>
                <a:t>vlan</a:t>
              </a: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add vid 100 dev vtep100 </a:t>
              </a:r>
              <a:r>
                <a:rPr lang="en-US" altLang="it-IT" sz="1600" b="1" err="1">
                  <a:latin typeface="Consolas" panose="020B0609020204030204" pitchFamily="49" charset="0"/>
                  <a:cs typeface="Consolas" panose="020B0609020204030204" pitchFamily="49" charset="0"/>
                </a:rPr>
                <a:t>pvid</a:t>
              </a: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untagged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bridge </a:t>
              </a:r>
              <a:r>
                <a:rPr lang="en-US" altLang="it-IT" sz="1600" b="1" err="1">
                  <a:latin typeface="Consolas" panose="020B0609020204030204" pitchFamily="49" charset="0"/>
                  <a:cs typeface="Consolas" panose="020B0609020204030204" pitchFamily="49" charset="0"/>
                </a:rPr>
                <a:t>vlan</a:t>
              </a: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add vid 100 dev eth0 </a:t>
              </a:r>
              <a:r>
                <a:rPr lang="en-US" altLang="it-IT" sz="1600" b="1" err="1">
                  <a:latin typeface="Consolas" panose="020B0609020204030204" pitchFamily="49" charset="0"/>
                  <a:cs typeface="Consolas" panose="020B0609020204030204" pitchFamily="49" charset="0"/>
                </a:rPr>
                <a:t>pvid</a:t>
              </a: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untagged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err="1">
                  <a:latin typeface="Consolas" panose="020B0609020204030204" pitchFamily="49" charset="0"/>
                  <a:cs typeface="Consolas" panose="020B0609020204030204" pitchFamily="49" charset="0"/>
                </a:rPr>
                <a:t>ip</a:t>
              </a: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link set up dev br100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br>
                <a:rPr lang="en-US" altLang="it-IT" sz="1600" b="1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</a:br>
              <a:r>
                <a:rPr lang="en-US" altLang="it-IT" sz="1600" b="1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# Enabling FRR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/</a:t>
              </a:r>
              <a:r>
                <a:rPr lang="en-US" altLang="it-IT" sz="1600" b="1" err="1">
                  <a:latin typeface="Consolas" panose="020B0609020204030204" pitchFamily="49" charset="0"/>
                  <a:cs typeface="Consolas" panose="020B0609020204030204" pitchFamily="49" charset="0"/>
                </a:rPr>
                <a:t>etc</a:t>
              </a: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/</a:t>
              </a:r>
              <a:r>
                <a:rPr lang="en-US" altLang="it-IT" sz="1600" b="1" err="1">
                  <a:latin typeface="Consolas" panose="020B0609020204030204" pitchFamily="49" charset="0"/>
                  <a:cs typeface="Consolas" panose="020B0609020204030204" pitchFamily="49" charset="0"/>
                </a:rPr>
                <a:t>init.d</a:t>
              </a: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/</a:t>
              </a:r>
              <a:r>
                <a:rPr lang="en-US" altLang="it-IT" sz="1600" b="1" err="1">
                  <a:latin typeface="Consolas" panose="020B0609020204030204" pitchFamily="49" charset="0"/>
                  <a:cs typeface="Consolas" panose="020B0609020204030204" pitchFamily="49" charset="0"/>
                </a:rPr>
                <a:t>frr</a:t>
              </a: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start</a:t>
              </a:r>
            </a:p>
          </p:txBody>
        </p:sp>
        <p:sp>
          <p:nvSpPr>
            <p:cNvPr id="7" name="AutoShape 9">
              <a:extLst>
                <a:ext uri="{FF2B5EF4-FFF2-40B4-BE49-F238E27FC236}">
                  <a16:creationId xmlns:a16="http://schemas.microsoft.com/office/drawing/2014/main" id="{7B9B1BBC-5FEF-6151-2523-F81DDB23DF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" y="2432"/>
              <a:ext cx="3987" cy="227"/>
            </a:xfrm>
            <a:prstGeom prst="foldedCorner">
              <a:avLst>
                <a:gd name="adj" fmla="val 8278"/>
              </a:avLst>
            </a:prstGeom>
            <a:solidFill>
              <a:schemeClr val="accent2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66CC00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SzPct val="7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vtep1.startup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B8F73D6C-A024-A1B5-0272-26D861424E27}"/>
              </a:ext>
            </a:extLst>
          </p:cNvPr>
          <p:cNvSpPr txBox="1"/>
          <p:nvPr/>
        </p:nvSpPr>
        <p:spPr>
          <a:xfrm>
            <a:off x="3192157" y="4735937"/>
            <a:ext cx="220980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/>
              <a:t>create the interface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5227BC4-40AB-CB8F-B521-EB11DE18C585}"/>
              </a:ext>
            </a:extLst>
          </p:cNvPr>
          <p:cNvCxnSpPr>
            <a:cxnSpLocks/>
            <a:stCxn id="8" idx="0"/>
          </p:cNvCxnSpPr>
          <p:nvPr/>
        </p:nvCxnSpPr>
        <p:spPr>
          <a:xfrm flipH="1" flipV="1">
            <a:off x="1913244" y="2514600"/>
            <a:ext cx="2383813" cy="222133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8A8358A-2764-6945-61DE-2BEF236949AD}"/>
              </a:ext>
            </a:extLst>
          </p:cNvPr>
          <p:cNvSpPr txBox="1"/>
          <p:nvPr/>
        </p:nvSpPr>
        <p:spPr>
          <a:xfrm>
            <a:off x="4008748" y="3904940"/>
            <a:ext cx="236220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/>
              <a:t>name of the interface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29CBBED-8B38-47BE-6937-EE2CB94D46D0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2838451" y="2514600"/>
            <a:ext cx="2351397" cy="139034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6E0007C4-6EDA-7636-018A-18759FC094A9}"/>
              </a:ext>
            </a:extLst>
          </p:cNvPr>
          <p:cNvSpPr txBox="1"/>
          <p:nvPr/>
        </p:nvSpPr>
        <p:spPr>
          <a:xfrm>
            <a:off x="5410202" y="2961326"/>
            <a:ext cx="60959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/>
              <a:t>VNI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0CEFAF4-8220-6C7B-6957-2E89F2E954A4}"/>
              </a:ext>
            </a:extLst>
          </p:cNvPr>
          <p:cNvCxnSpPr>
            <a:cxnSpLocks/>
            <a:stCxn id="17" idx="0"/>
          </p:cNvCxnSpPr>
          <p:nvPr/>
        </p:nvCxnSpPr>
        <p:spPr>
          <a:xfrm flipH="1" flipV="1">
            <a:off x="4876480" y="2514600"/>
            <a:ext cx="838521" cy="44672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26849A5-734B-CB9D-FB3D-E06902CF26D5}"/>
              </a:ext>
            </a:extLst>
          </p:cNvPr>
          <p:cNvCxnSpPr>
            <a:cxnSpLocks/>
            <a:stCxn id="21" idx="0"/>
          </p:cNvCxnSpPr>
          <p:nvPr/>
        </p:nvCxnSpPr>
        <p:spPr>
          <a:xfrm flipH="1" flipV="1">
            <a:off x="5791200" y="2553297"/>
            <a:ext cx="2061964" cy="172097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5167A9C4-E0DB-6A48-D541-19EB5D8D49E6}"/>
              </a:ext>
            </a:extLst>
          </p:cNvPr>
          <p:cNvSpPr txBox="1"/>
          <p:nvPr/>
        </p:nvSpPr>
        <p:spPr>
          <a:xfrm>
            <a:off x="7298713" y="3323687"/>
            <a:ext cx="1769087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/>
              <a:t>VXLAN </a:t>
            </a:r>
            <a:r>
              <a:rPr lang="en-GB" err="1"/>
              <a:t>dst</a:t>
            </a:r>
            <a:r>
              <a:rPr lang="en-GB"/>
              <a:t> port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61491BE-CE7B-9913-5CEE-9C4102D1F8C8}"/>
              </a:ext>
            </a:extLst>
          </p:cNvPr>
          <p:cNvCxnSpPr>
            <a:cxnSpLocks/>
            <a:stCxn id="24" idx="0"/>
          </p:cNvCxnSpPr>
          <p:nvPr/>
        </p:nvCxnSpPr>
        <p:spPr>
          <a:xfrm flipH="1" flipV="1">
            <a:off x="7108213" y="2553297"/>
            <a:ext cx="1075044" cy="77039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22005913-FC37-9BF1-83E0-32543E8BF981}"/>
              </a:ext>
            </a:extLst>
          </p:cNvPr>
          <p:cNvSpPr txBox="1"/>
          <p:nvPr/>
        </p:nvSpPr>
        <p:spPr>
          <a:xfrm>
            <a:off x="9067799" y="3784674"/>
            <a:ext cx="1638303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/>
              <a:t>VXLAN </a:t>
            </a:r>
            <a:r>
              <a:rPr lang="en-GB" err="1"/>
              <a:t>src</a:t>
            </a:r>
            <a:r>
              <a:rPr lang="en-GB"/>
              <a:t> IP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343F20F-2F15-AAA0-61D9-4D4430EEE1CD}"/>
              </a:ext>
            </a:extLst>
          </p:cNvPr>
          <p:cNvCxnSpPr>
            <a:cxnSpLocks/>
            <a:stCxn id="28" idx="0"/>
          </p:cNvCxnSpPr>
          <p:nvPr/>
        </p:nvCxnSpPr>
        <p:spPr>
          <a:xfrm flipH="1" flipV="1">
            <a:off x="8972554" y="2553297"/>
            <a:ext cx="914397" cy="123137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3B999C2C-F761-BA31-71E6-EA1DB0661FDA}"/>
              </a:ext>
            </a:extLst>
          </p:cNvPr>
          <p:cNvSpPr txBox="1"/>
          <p:nvPr/>
        </p:nvSpPr>
        <p:spPr>
          <a:xfrm>
            <a:off x="4773306" y="4089606"/>
            <a:ext cx="2209800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/>
              <a:t>enable the VXLAN interface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A622565D-9D34-EA2A-999E-3FCA7F24A8AF}"/>
              </a:ext>
            </a:extLst>
          </p:cNvPr>
          <p:cNvCxnSpPr>
            <a:cxnSpLocks/>
            <a:stCxn id="36" idx="0"/>
          </p:cNvCxnSpPr>
          <p:nvPr/>
        </p:nvCxnSpPr>
        <p:spPr>
          <a:xfrm flipH="1" flipV="1">
            <a:off x="3705228" y="2732942"/>
            <a:ext cx="2172978" cy="135666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F673D8CE-A3F5-95EC-665C-67FFFC00C277}"/>
              </a:ext>
            </a:extLst>
          </p:cNvPr>
          <p:cNvSpPr txBox="1"/>
          <p:nvPr/>
        </p:nvSpPr>
        <p:spPr>
          <a:xfrm>
            <a:off x="6981832" y="2701938"/>
            <a:ext cx="2397738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/>
              <a:t>create the companion bridge and name it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A591417-E8CB-4C67-F5F8-6CC0B0963988}"/>
              </a:ext>
            </a:extLst>
          </p:cNvPr>
          <p:cNvCxnSpPr>
            <a:cxnSpLocks/>
            <a:stCxn id="40" idx="1"/>
          </p:cNvCxnSpPr>
          <p:nvPr/>
        </p:nvCxnSpPr>
        <p:spPr>
          <a:xfrm flipH="1">
            <a:off x="4019228" y="3025104"/>
            <a:ext cx="2962604" cy="36933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195AF20F-E01F-646D-A604-C84D0FBC6790}"/>
              </a:ext>
            </a:extLst>
          </p:cNvPr>
          <p:cNvSpPr txBox="1"/>
          <p:nvPr/>
        </p:nvSpPr>
        <p:spPr>
          <a:xfrm>
            <a:off x="6101892" y="3434158"/>
            <a:ext cx="2397738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/>
              <a:t>attach the VXLAN interface to the bridge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B34908F5-983E-CCF3-F516-982B55EC4F03}"/>
              </a:ext>
            </a:extLst>
          </p:cNvPr>
          <p:cNvCxnSpPr>
            <a:cxnSpLocks/>
            <a:stCxn id="45" idx="1"/>
          </p:cNvCxnSpPr>
          <p:nvPr/>
        </p:nvCxnSpPr>
        <p:spPr>
          <a:xfrm flipH="1">
            <a:off x="4876480" y="3757324"/>
            <a:ext cx="1225412" cy="10629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8639C35C-7917-CD12-8B5C-0B1B5823DA2E}"/>
              </a:ext>
            </a:extLst>
          </p:cNvPr>
          <p:cNvCxnSpPr>
            <a:cxnSpLocks/>
            <a:stCxn id="48" idx="1"/>
          </p:cNvCxnSpPr>
          <p:nvPr/>
        </p:nvCxnSpPr>
        <p:spPr>
          <a:xfrm flipH="1" flipV="1">
            <a:off x="4683140" y="4152545"/>
            <a:ext cx="2485621" cy="47802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80B24C1A-B22A-A20D-99AE-BE76FF273C9D}"/>
              </a:ext>
            </a:extLst>
          </p:cNvPr>
          <p:cNvSpPr txBox="1"/>
          <p:nvPr/>
        </p:nvSpPr>
        <p:spPr>
          <a:xfrm>
            <a:off x="3704154" y="5721255"/>
            <a:ext cx="239773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/>
              <a:t>enable the bridge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129961C1-F2C1-785F-CA20-336DF26BDE99}"/>
              </a:ext>
            </a:extLst>
          </p:cNvPr>
          <p:cNvCxnSpPr>
            <a:cxnSpLocks/>
            <a:stCxn id="54" idx="1"/>
          </p:cNvCxnSpPr>
          <p:nvPr/>
        </p:nvCxnSpPr>
        <p:spPr>
          <a:xfrm flipH="1" flipV="1">
            <a:off x="2834323" y="5468399"/>
            <a:ext cx="869831" cy="43752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A2EF7BDB-A586-308B-2568-2911C45E1256}"/>
              </a:ext>
            </a:extLst>
          </p:cNvPr>
          <p:cNvSpPr txBox="1"/>
          <p:nvPr/>
        </p:nvSpPr>
        <p:spPr>
          <a:xfrm>
            <a:off x="10134600" y="4431223"/>
            <a:ext cx="1790707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/>
              <a:t>disable the </a:t>
            </a:r>
            <a:r>
              <a:rPr lang="en-GB" err="1"/>
              <a:t>mcast</a:t>
            </a:r>
            <a:r>
              <a:rPr lang="en-GB"/>
              <a:t> learning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B8AE025E-0311-7AB5-AFEC-668494712FB5}"/>
              </a:ext>
            </a:extLst>
          </p:cNvPr>
          <p:cNvCxnSpPr>
            <a:cxnSpLocks/>
            <a:stCxn id="57" idx="0"/>
          </p:cNvCxnSpPr>
          <p:nvPr/>
        </p:nvCxnSpPr>
        <p:spPr>
          <a:xfrm flipH="1" flipV="1">
            <a:off x="10153654" y="2553297"/>
            <a:ext cx="876300" cy="187792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EF5266F4-0082-7ECE-7D1D-B20C16083A1D}"/>
              </a:ext>
            </a:extLst>
          </p:cNvPr>
          <p:cNvSpPr txBox="1"/>
          <p:nvPr/>
        </p:nvSpPr>
        <p:spPr>
          <a:xfrm>
            <a:off x="6610353" y="4274272"/>
            <a:ext cx="2485621" cy="9233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/>
              <a:t>interface used to send VXLAN packets into the underlay network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577B43B-23B5-E932-48DA-E78F7F4FEA00}"/>
              </a:ext>
            </a:extLst>
          </p:cNvPr>
          <p:cNvSpPr txBox="1"/>
          <p:nvPr/>
        </p:nvSpPr>
        <p:spPr>
          <a:xfrm>
            <a:off x="7168761" y="4168901"/>
            <a:ext cx="2397738" cy="9233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/>
              <a:t>attach eth0 (the server s1 collision domain) to the bridge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24AFE65-07BC-A451-F7EC-0EF6BC47FADD}"/>
              </a:ext>
            </a:extLst>
          </p:cNvPr>
          <p:cNvCxnSpPr>
            <a:cxnSpLocks/>
            <a:stCxn id="15" idx="1"/>
          </p:cNvCxnSpPr>
          <p:nvPr/>
        </p:nvCxnSpPr>
        <p:spPr>
          <a:xfrm flipH="1" flipV="1">
            <a:off x="5580993" y="4702622"/>
            <a:ext cx="2012208" cy="78194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71DC2C2-B3F5-91AE-5889-76086CFFD3FF}"/>
              </a:ext>
            </a:extLst>
          </p:cNvPr>
          <p:cNvSpPr txBox="1"/>
          <p:nvPr/>
        </p:nvSpPr>
        <p:spPr>
          <a:xfrm>
            <a:off x="7593201" y="5161398"/>
            <a:ext cx="2397738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/>
              <a:t>enable VLANs on the bridge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B3F6973-2277-BB9B-C602-09CA46B9EE91}"/>
              </a:ext>
            </a:extLst>
          </p:cNvPr>
          <p:cNvCxnSpPr>
            <a:cxnSpLocks/>
            <a:stCxn id="20" idx="1"/>
          </p:cNvCxnSpPr>
          <p:nvPr/>
        </p:nvCxnSpPr>
        <p:spPr>
          <a:xfrm flipH="1" flipV="1">
            <a:off x="5946753" y="5076938"/>
            <a:ext cx="1187347" cy="110912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E79CFEFA-D8D0-DA29-B7D5-4FC04DB87E23}"/>
              </a:ext>
            </a:extLst>
          </p:cNvPr>
          <p:cNvSpPr txBox="1"/>
          <p:nvPr/>
        </p:nvSpPr>
        <p:spPr>
          <a:xfrm>
            <a:off x="7134100" y="5862900"/>
            <a:ext cx="2397738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/>
              <a:t>configure VLANs on bridge ports</a:t>
            </a:r>
          </a:p>
        </p:txBody>
      </p:sp>
    </p:spTree>
    <p:extLst>
      <p:ext uri="{BB962C8B-B14F-4D97-AF65-F5344CB8AC3E}">
        <p14:creationId xmlns:p14="http://schemas.microsoft.com/office/powerpoint/2010/main" val="1074335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13" grpId="0" animBg="1"/>
      <p:bldP spid="13" grpId="1" animBg="1"/>
      <p:bldP spid="17" grpId="0" animBg="1"/>
      <p:bldP spid="17" grpId="1" animBg="1"/>
      <p:bldP spid="24" grpId="0" animBg="1"/>
      <p:bldP spid="24" grpId="1" animBg="1"/>
      <p:bldP spid="28" grpId="0" animBg="1"/>
      <p:bldP spid="28" grpId="1" animBg="1"/>
      <p:bldP spid="36" grpId="0" animBg="1"/>
      <p:bldP spid="36" grpId="1" animBg="1"/>
      <p:bldP spid="40" grpId="0" animBg="1"/>
      <p:bldP spid="40" grpId="1" animBg="1"/>
      <p:bldP spid="45" grpId="0" animBg="1"/>
      <p:bldP spid="45" grpId="1" animBg="1"/>
      <p:bldP spid="54" grpId="0" animBg="1"/>
      <p:bldP spid="54" grpId="1" animBg="1"/>
      <p:bldP spid="57" grpId="0" animBg="1"/>
      <p:bldP spid="57" grpId="1" animBg="1"/>
      <p:bldP spid="21" grpId="0" animBg="1"/>
      <p:bldP spid="21" grpId="1" animBg="1"/>
      <p:bldP spid="48" grpId="0" animBg="1"/>
      <p:bldP spid="48" grpId="1" animBg="1"/>
      <p:bldP spid="15" grpId="0" animBg="1"/>
      <p:bldP spid="15" grpId="1" animBg="1"/>
      <p:bldP spid="20" grpId="0" animBg="1"/>
      <p:bldP spid="20" grpId="1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99636-8B7B-7E64-0280-8B7CD4E23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vtep2 bridge configuration</a:t>
            </a:r>
          </a:p>
        </p:txBody>
      </p:sp>
      <p:grpSp>
        <p:nvGrpSpPr>
          <p:cNvPr id="5" name="Group 15">
            <a:extLst>
              <a:ext uri="{FF2B5EF4-FFF2-40B4-BE49-F238E27FC236}">
                <a16:creationId xmlns:a16="http://schemas.microsoft.com/office/drawing/2014/main" id="{C7B63015-7148-6EE4-DCE5-7A3B7F31450C}"/>
              </a:ext>
            </a:extLst>
          </p:cNvPr>
          <p:cNvGrpSpPr>
            <a:grpSpLocks/>
          </p:cNvGrpSpPr>
          <p:nvPr/>
        </p:nvGrpSpPr>
        <p:grpSpPr bwMode="auto">
          <a:xfrm>
            <a:off x="685800" y="1368577"/>
            <a:ext cx="10058403" cy="5003802"/>
            <a:chOff x="126" y="2432"/>
            <a:chExt cx="13307" cy="3152"/>
          </a:xfrm>
        </p:grpSpPr>
        <p:sp>
          <p:nvSpPr>
            <p:cNvPr id="6" name="AutoShape 5">
              <a:extLst>
                <a:ext uri="{FF2B5EF4-FFF2-40B4-BE49-F238E27FC236}">
                  <a16:creationId xmlns:a16="http://schemas.microsoft.com/office/drawing/2014/main" id="{426AEFB7-9B7B-685D-014D-511EC98C02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6" y="2614"/>
              <a:ext cx="13307" cy="2970"/>
            </a:xfrm>
            <a:prstGeom prst="foldedCorner">
              <a:avLst>
                <a:gd name="adj" fmla="val 8278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66CC00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SzPct val="7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err="1">
                  <a:latin typeface="Consolas" panose="020B0609020204030204" pitchFamily="49" charset="0"/>
                </a:rPr>
                <a:t>ifconfig</a:t>
              </a:r>
              <a:r>
                <a:rPr lang="en-US" altLang="it-IT" sz="1600" b="1">
                  <a:latin typeface="Consolas" panose="020B0609020204030204" pitchFamily="49" charset="0"/>
                </a:rPr>
                <a:t> eth1 193.204.0.2/30 up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it-IT" sz="1600" b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# Setting up VXLAN interfaces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err="1">
                  <a:latin typeface="Consolas" panose="020B0609020204030204" pitchFamily="49" charset="0"/>
                  <a:cs typeface="Consolas" panose="020B0609020204030204" pitchFamily="49" charset="0"/>
                </a:rPr>
                <a:t>ip</a:t>
              </a: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link add vtep100 type </a:t>
              </a:r>
              <a:r>
                <a:rPr lang="en-US" altLang="it-IT" sz="1600" b="1" err="1">
                  <a:latin typeface="Consolas" panose="020B0609020204030204" pitchFamily="49" charset="0"/>
                  <a:cs typeface="Consolas" panose="020B0609020204030204" pitchFamily="49" charset="0"/>
                </a:rPr>
                <a:t>vxlan</a:t>
              </a: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id 100 dev eth1 </a:t>
              </a:r>
              <a:r>
                <a:rPr lang="en-US" altLang="it-IT" sz="1600" b="1" err="1">
                  <a:latin typeface="Consolas" panose="020B0609020204030204" pitchFamily="49" charset="0"/>
                  <a:cs typeface="Consolas" panose="020B0609020204030204" pitchFamily="49" charset="0"/>
                </a:rPr>
                <a:t>dstport</a:t>
              </a: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4789 local 193.204.0.2 </a:t>
              </a:r>
              <a:r>
                <a:rPr lang="en-US" altLang="it-IT" sz="1600" b="1" err="1">
                  <a:latin typeface="Consolas" panose="020B0609020204030204" pitchFamily="49" charset="0"/>
                  <a:cs typeface="Consolas" panose="020B0609020204030204" pitchFamily="49" charset="0"/>
                </a:rPr>
                <a:t>nolearning</a:t>
              </a:r>
              <a:endParaRPr lang="en-US" altLang="it-IT" sz="1600" b="1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err="1">
                  <a:latin typeface="Consolas" panose="020B0609020204030204" pitchFamily="49" charset="0"/>
                  <a:cs typeface="Consolas" panose="020B0609020204030204" pitchFamily="49" charset="0"/>
                </a:rPr>
                <a:t>ip</a:t>
              </a: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link set up dev vtep100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it-IT" sz="1600" b="1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# Creating the companion bridge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err="1">
                  <a:latin typeface="Consolas" panose="020B0609020204030204" pitchFamily="49" charset="0"/>
                  <a:cs typeface="Consolas" panose="020B0609020204030204" pitchFamily="49" charset="0"/>
                </a:rPr>
                <a:t>ip</a:t>
              </a: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link add br100 type bridge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# Attach interfaces to the bridge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err="1">
                  <a:latin typeface="Consolas" panose="020B0609020204030204" pitchFamily="49" charset="0"/>
                  <a:cs typeface="Consolas" panose="020B0609020204030204" pitchFamily="49" charset="0"/>
                </a:rPr>
                <a:t>ip</a:t>
              </a: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link set dev vtep100 master br100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err="1">
                  <a:latin typeface="Consolas" panose="020B0609020204030204" pitchFamily="49" charset="0"/>
                  <a:cs typeface="Consolas" panose="020B0609020204030204" pitchFamily="49" charset="0"/>
                </a:rPr>
                <a:t>ip</a:t>
              </a: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link set dev eth0 master br100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# Enable bridge </a:t>
              </a:r>
              <a:r>
                <a:rPr lang="en-US" altLang="it-IT" sz="1600" b="1" err="1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vlans</a:t>
              </a:r>
              <a:endParaRPr lang="en-US" altLang="it-IT" sz="1600" b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err="1">
                  <a:latin typeface="Consolas" panose="020B0609020204030204" pitchFamily="49" charset="0"/>
                  <a:cs typeface="Consolas" panose="020B0609020204030204" pitchFamily="49" charset="0"/>
                </a:rPr>
                <a:t>ip</a:t>
              </a: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link set dev br100 type bridge </a:t>
              </a:r>
              <a:r>
                <a:rPr lang="en-US" altLang="it-IT" sz="1600" b="1" err="1">
                  <a:latin typeface="Consolas" panose="020B0609020204030204" pitchFamily="49" charset="0"/>
                  <a:cs typeface="Consolas" panose="020B0609020204030204" pitchFamily="49" charset="0"/>
                </a:rPr>
                <a:t>vlan_filtering</a:t>
              </a: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1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bridge </a:t>
              </a:r>
              <a:r>
                <a:rPr lang="en-US" altLang="it-IT" sz="1600" b="1" err="1">
                  <a:latin typeface="Consolas" panose="020B0609020204030204" pitchFamily="49" charset="0"/>
                  <a:cs typeface="Consolas" panose="020B0609020204030204" pitchFamily="49" charset="0"/>
                </a:rPr>
                <a:t>vlan</a:t>
              </a: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add vid 100 dev vtep100 </a:t>
              </a:r>
              <a:r>
                <a:rPr lang="en-US" altLang="it-IT" sz="1600" b="1" err="1">
                  <a:latin typeface="Consolas" panose="020B0609020204030204" pitchFamily="49" charset="0"/>
                  <a:cs typeface="Consolas" panose="020B0609020204030204" pitchFamily="49" charset="0"/>
                </a:rPr>
                <a:t>pvid</a:t>
              </a: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untagged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bridge </a:t>
              </a:r>
              <a:r>
                <a:rPr lang="en-US" altLang="it-IT" sz="1600" b="1" err="1">
                  <a:latin typeface="Consolas" panose="020B0609020204030204" pitchFamily="49" charset="0"/>
                  <a:cs typeface="Consolas" panose="020B0609020204030204" pitchFamily="49" charset="0"/>
                </a:rPr>
                <a:t>vlan</a:t>
              </a: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add vid 100 dev eth0 </a:t>
              </a:r>
              <a:r>
                <a:rPr lang="en-US" altLang="it-IT" sz="1600" b="1" err="1">
                  <a:latin typeface="Consolas" panose="020B0609020204030204" pitchFamily="49" charset="0"/>
                  <a:cs typeface="Consolas" panose="020B0609020204030204" pitchFamily="49" charset="0"/>
                </a:rPr>
                <a:t>pvid</a:t>
              </a: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untagged</a:t>
              </a:r>
              <a:br>
                <a:rPr lang="en-US" altLang="it-IT" sz="1600" b="1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</a:br>
              <a:r>
                <a:rPr lang="en-US" altLang="it-IT" sz="1600" b="1" err="1">
                  <a:latin typeface="Consolas" panose="020B0609020204030204" pitchFamily="49" charset="0"/>
                  <a:cs typeface="Consolas" panose="020B0609020204030204" pitchFamily="49" charset="0"/>
                </a:rPr>
                <a:t>ip</a:t>
              </a: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link set up dev br100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br>
                <a:rPr lang="en-US" altLang="it-IT" sz="1600" b="1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</a:br>
              <a:r>
                <a:rPr lang="en-US" altLang="it-IT" sz="1600" b="1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# Enabling FRR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/</a:t>
              </a:r>
              <a:r>
                <a:rPr lang="en-US" altLang="it-IT" sz="1600" b="1" err="1">
                  <a:latin typeface="Consolas" panose="020B0609020204030204" pitchFamily="49" charset="0"/>
                  <a:cs typeface="Consolas" panose="020B0609020204030204" pitchFamily="49" charset="0"/>
                </a:rPr>
                <a:t>etc</a:t>
              </a: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/</a:t>
              </a:r>
              <a:r>
                <a:rPr lang="en-US" altLang="it-IT" sz="1600" b="1" err="1">
                  <a:latin typeface="Consolas" panose="020B0609020204030204" pitchFamily="49" charset="0"/>
                  <a:cs typeface="Consolas" panose="020B0609020204030204" pitchFamily="49" charset="0"/>
                </a:rPr>
                <a:t>init.d</a:t>
              </a: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/</a:t>
              </a:r>
              <a:r>
                <a:rPr lang="en-US" altLang="it-IT" sz="1600" b="1" err="1">
                  <a:latin typeface="Consolas" panose="020B0609020204030204" pitchFamily="49" charset="0"/>
                  <a:cs typeface="Consolas" panose="020B0609020204030204" pitchFamily="49" charset="0"/>
                </a:rPr>
                <a:t>frr</a:t>
              </a: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 start</a:t>
              </a:r>
            </a:p>
          </p:txBody>
        </p:sp>
        <p:sp>
          <p:nvSpPr>
            <p:cNvPr id="7" name="AutoShape 9">
              <a:extLst>
                <a:ext uri="{FF2B5EF4-FFF2-40B4-BE49-F238E27FC236}">
                  <a16:creationId xmlns:a16="http://schemas.microsoft.com/office/drawing/2014/main" id="{7B9B1BBC-5FEF-6151-2523-F81DDB23DF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" y="2432"/>
              <a:ext cx="3987" cy="227"/>
            </a:xfrm>
            <a:prstGeom prst="foldedCorner">
              <a:avLst>
                <a:gd name="adj" fmla="val 8278"/>
              </a:avLst>
            </a:prstGeom>
            <a:solidFill>
              <a:schemeClr val="accent2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66CC00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SzPct val="7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>
                  <a:latin typeface="Consolas" panose="020B0609020204030204" pitchFamily="49" charset="0"/>
                  <a:cs typeface="Consolas" panose="020B0609020204030204" pitchFamily="49" charset="0"/>
                </a:rPr>
                <a:t>vtep2.startup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9858393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62BEEB-6540-E29E-943C-F06525429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EVPN-BGP control-plane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6DD28C9-B541-A2E8-8C5D-C0A2F414049E}"/>
              </a:ext>
            </a:extLst>
          </p:cNvPr>
          <p:cNvGrpSpPr/>
          <p:nvPr/>
        </p:nvGrpSpPr>
        <p:grpSpPr>
          <a:xfrm>
            <a:off x="609598" y="2223616"/>
            <a:ext cx="10972802" cy="2729384"/>
            <a:chOff x="607480" y="2378845"/>
            <a:chExt cx="10972802" cy="2729384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1DDBA0D-9324-2A7F-5BEE-6AC93629DF82}"/>
                </a:ext>
              </a:extLst>
            </p:cNvPr>
            <p:cNvSpPr/>
            <p:nvPr/>
          </p:nvSpPr>
          <p:spPr>
            <a:xfrm>
              <a:off x="607481" y="2632079"/>
              <a:ext cx="10972801" cy="2476150"/>
            </a:xfrm>
            <a:prstGeom prst="rect">
              <a:avLst/>
            </a:prstGeom>
            <a:solidFill>
              <a:sysClr val="windowText" lastClr="000000"/>
            </a:solidFill>
            <a:ln w="57150" cap="flat" cmpd="sng" algn="ctr">
              <a:solidFill>
                <a:srgbClr val="4472C4"/>
              </a:solidFill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t"/>
            <a:lstStyle/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it-IT" b="1" kern="0">
                  <a:solidFill>
                    <a:prstClr val="white">
                      <a:lumMod val="65000"/>
                    </a:prst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vtep1#</a:t>
              </a:r>
              <a:r>
                <a:rPr kumimoji="0" lang="it-IT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cs typeface="Consolas" panose="020B0609020204030204" pitchFamily="49" charset="0"/>
                </a:rPr>
                <a:t> show </a:t>
              </a:r>
              <a:r>
                <a:rPr kumimoji="0" lang="it-IT" b="1" i="0" u="none" strike="noStrike" kern="0" cap="none" spc="0" normalizeH="0" baseline="0" noProof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cs typeface="Consolas" panose="020B0609020204030204" pitchFamily="49" charset="0"/>
                </a:rPr>
                <a:t>evpn</a:t>
              </a:r>
              <a:r>
                <a:rPr kumimoji="0" lang="it-IT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kumimoji="0" lang="it-IT" b="1" i="0" u="none" strike="noStrike" kern="0" cap="none" spc="0" normalizeH="0" baseline="0" noProof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cs typeface="Consolas" panose="020B0609020204030204" pitchFamily="49" charset="0"/>
                </a:rPr>
                <a:t>mac</a:t>
              </a:r>
              <a:r>
                <a:rPr kumimoji="0" lang="it-IT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kumimoji="0" lang="it-IT" b="1" i="0" u="none" strike="noStrike" kern="0" cap="none" spc="0" normalizeH="0" baseline="0" noProof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cs typeface="Consolas" panose="020B0609020204030204" pitchFamily="49" charset="0"/>
                </a:rPr>
                <a:t>vni</a:t>
              </a:r>
              <a:r>
                <a:rPr kumimoji="0" lang="it-IT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kumimoji="0" lang="it-IT" b="1" i="0" u="none" strike="noStrike" kern="0" cap="none" spc="0" normalizeH="0" baseline="0" noProof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cs typeface="Consolas" panose="020B0609020204030204" pitchFamily="49" charset="0"/>
                </a:rPr>
                <a:t>all</a:t>
              </a:r>
              <a:endParaRPr kumimoji="0" lang="it-IT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it-IT" altLang="it-IT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GB">
                  <a:solidFill>
                    <a:schemeClr val="bg1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VNI 100 #MACs (local and remote) 2</a:t>
              </a:r>
            </a:p>
            <a:p>
              <a:endParaRPr lang="en-GB">
                <a:solidFill>
                  <a:schemeClr val="bg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GB">
                  <a:solidFill>
                    <a:schemeClr val="bg1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Flags: N=sync-neighs, I=local-inactive, P=peer-active, X=peer-proxy</a:t>
              </a:r>
            </a:p>
            <a:p>
              <a:r>
                <a:rPr lang="en-GB">
                  <a:solidFill>
                    <a:schemeClr val="bg1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MAC               Type   Flags </a:t>
              </a:r>
              <a:r>
                <a:rPr lang="en-GB" err="1">
                  <a:solidFill>
                    <a:schemeClr val="bg1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Intf</a:t>
              </a:r>
              <a:r>
                <a:rPr lang="en-GB">
                  <a:solidFill>
                    <a:schemeClr val="bg1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/Remote ES/VTEP            VLAN  </a:t>
              </a:r>
              <a:r>
                <a:rPr lang="en-GB" err="1">
                  <a:solidFill>
                    <a:schemeClr val="bg1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Seq</a:t>
              </a:r>
              <a:r>
                <a:rPr lang="en-GB">
                  <a:solidFill>
                    <a:schemeClr val="bg1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 #'s</a:t>
              </a:r>
            </a:p>
            <a:p>
              <a:r>
                <a:rPr lang="en-GB">
                  <a:solidFill>
                    <a:schemeClr val="bg1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a2:6d:75:c7:06:6f remote       193.204.0.2                          0/0</a:t>
              </a:r>
            </a:p>
            <a:p>
              <a:r>
                <a:rPr lang="en-GB">
                  <a:solidFill>
                    <a:schemeClr val="bg1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c2:93:31:36:31:b6 local        eth0                                 0/0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142188D-22BB-056D-F84E-21B0C6944E47}"/>
                </a:ext>
              </a:extLst>
            </p:cNvPr>
            <p:cNvSpPr/>
            <p:nvPr/>
          </p:nvSpPr>
          <p:spPr>
            <a:xfrm>
              <a:off x="607480" y="2378845"/>
              <a:ext cx="10972799" cy="286249"/>
            </a:xfrm>
            <a:prstGeom prst="rect">
              <a:avLst/>
            </a:prstGeom>
            <a:solidFill>
              <a:srgbClr val="4472C4"/>
            </a:solidFill>
            <a:ln w="57150" cap="flat" cmpd="sng" algn="ctr">
              <a:solidFill>
                <a:srgbClr val="4472C4"/>
              </a:solidFill>
              <a:prstDash val="solid"/>
              <a:miter lim="800000"/>
            </a:ln>
            <a:effectLst>
              <a:outerShdw blurRad="50800" dist="25400" algn="l" rotWithShape="0">
                <a:prstClr val="black">
                  <a:alpha val="32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EC7429C-5B0A-B2A1-A007-118B00F651E2}"/>
                </a:ext>
              </a:extLst>
            </p:cNvPr>
            <p:cNvGrpSpPr/>
            <p:nvPr/>
          </p:nvGrpSpPr>
          <p:grpSpPr>
            <a:xfrm>
              <a:off x="10920536" y="2466851"/>
              <a:ext cx="581348" cy="126235"/>
              <a:chOff x="8092857" y="2115830"/>
              <a:chExt cx="581348" cy="126235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F79C12F6-7940-050D-866C-F47F057CB25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548205" y="2116065"/>
                <a:ext cx="126000" cy="126000"/>
              </a:xfrm>
              <a:prstGeom prst="rect">
                <a:avLst/>
              </a:prstGeom>
              <a:solidFill>
                <a:srgbClr val="FF0000">
                  <a:alpha val="50196"/>
                </a:srgbClr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7CC789B1-229B-3EFE-ACF7-770A5F63A31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092857" y="2115830"/>
                <a:ext cx="126235" cy="126235"/>
              </a:xfrm>
              <a:prstGeom prst="rect">
                <a:avLst/>
              </a:prstGeom>
              <a:solidFill>
                <a:srgbClr val="4472C4">
                  <a:lumMod val="60000"/>
                  <a:lumOff val="40000"/>
                </a:srgbClr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73D3F76B-3785-6DA6-6A2F-E4008FC2E93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320531" y="2115830"/>
                <a:ext cx="126235" cy="126235"/>
              </a:xfrm>
              <a:prstGeom prst="rect">
                <a:avLst/>
              </a:prstGeom>
              <a:solidFill>
                <a:srgbClr val="4472C4">
                  <a:lumMod val="60000"/>
                  <a:lumOff val="40000"/>
                </a:srgbClr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13908261"/>
      </p:ext>
    </p:extLst>
  </p:cSld>
  <p:clrMapOvr>
    <a:masterClrMapping/>
  </p:clrMapOvr>
</p:sld>
</file>

<file path=ppt/theme/theme1.xml><?xml version="1.0" encoding="utf-8"?>
<a:theme xmlns:a="http://schemas.openxmlformats.org/drawingml/2006/main" name="slides-template">
  <a:themeElements>
    <a:clrScheme name="slides-template 14">
      <a:dk1>
        <a:srgbClr val="000000"/>
      </a:dk1>
      <a:lt1>
        <a:srgbClr val="FFFFFF"/>
      </a:lt1>
      <a:dk2>
        <a:srgbClr val="FF0000"/>
      </a:dk2>
      <a:lt2>
        <a:srgbClr val="808080"/>
      </a:lt2>
      <a:accent1>
        <a:srgbClr val="483FFF"/>
      </a:accent1>
      <a:accent2>
        <a:srgbClr val="FCEA04"/>
      </a:accent2>
      <a:accent3>
        <a:srgbClr val="FFFFFF"/>
      </a:accent3>
      <a:accent4>
        <a:srgbClr val="000000"/>
      </a:accent4>
      <a:accent5>
        <a:srgbClr val="B1AFFF"/>
      </a:accent5>
      <a:accent6>
        <a:srgbClr val="E4D403"/>
      </a:accent6>
      <a:hlink>
        <a:srgbClr val="009999"/>
      </a:hlink>
      <a:folHlink>
        <a:srgbClr val="99CC00"/>
      </a:folHlink>
    </a:clrScheme>
    <a:fontScheme name="slides-template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slides-templat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lides-templat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lides-templat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lides-templat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lides-templat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lides-templat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lides-templat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lides-templat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lides-templat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lides-templat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lides-templat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lides-templat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lides-template 13">
        <a:dk1>
          <a:srgbClr val="000000"/>
        </a:dk1>
        <a:lt1>
          <a:srgbClr val="FFFFFF"/>
        </a:lt1>
        <a:dk2>
          <a:srgbClr val="FF0000"/>
        </a:dk2>
        <a:lt2>
          <a:srgbClr val="808080"/>
        </a:lt2>
        <a:accent1>
          <a:srgbClr val="99C4DF"/>
        </a:accent1>
        <a:accent2>
          <a:srgbClr val="FCEA04"/>
        </a:accent2>
        <a:accent3>
          <a:srgbClr val="FFFFFF"/>
        </a:accent3>
        <a:accent4>
          <a:srgbClr val="000000"/>
        </a:accent4>
        <a:accent5>
          <a:srgbClr val="CADEEC"/>
        </a:accent5>
        <a:accent6>
          <a:srgbClr val="E4D403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lides-template 14">
        <a:dk1>
          <a:srgbClr val="000000"/>
        </a:dk1>
        <a:lt1>
          <a:srgbClr val="FFFFFF"/>
        </a:lt1>
        <a:dk2>
          <a:srgbClr val="FF0000"/>
        </a:dk2>
        <a:lt2>
          <a:srgbClr val="808080"/>
        </a:lt2>
        <a:accent1>
          <a:srgbClr val="483FFF"/>
        </a:accent1>
        <a:accent2>
          <a:srgbClr val="FCEA04"/>
        </a:accent2>
        <a:accent3>
          <a:srgbClr val="FFFFFF"/>
        </a:accent3>
        <a:accent4>
          <a:srgbClr val="000000"/>
        </a:accent4>
        <a:accent5>
          <a:srgbClr val="B1AFFF"/>
        </a:accent5>
        <a:accent6>
          <a:srgbClr val="E4D403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Kathara Template.potx" id="{67086D06-3C1B-4740-8490-890E3B31593B}" vid="{4E3C4B13-5F46-4568-B1F8-FF7AEBCEBC5E}"/>
    </a:ext>
  </a:extLst>
</a:theme>
</file>

<file path=ppt/theme/theme2.xml><?xml version="1.0" encoding="utf-8"?>
<a:theme xmlns:a="http://schemas.openxmlformats.org/drawingml/2006/main" name="Tema di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i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Kathara Template</Template>
  <TotalTime>10986</TotalTime>
  <Words>7737</Words>
  <Application>Microsoft Office PowerPoint</Application>
  <PresentationFormat>Widescreen</PresentationFormat>
  <Paragraphs>1397</Paragraphs>
  <Slides>129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129</vt:i4>
      </vt:variant>
    </vt:vector>
  </HeadingPairs>
  <TitlesOfParts>
    <vt:vector size="137" baseType="lpstr">
      <vt:lpstr>Arial</vt:lpstr>
      <vt:lpstr>Calibri</vt:lpstr>
      <vt:lpstr>Cambria Math</vt:lpstr>
      <vt:lpstr>Consolas</vt:lpstr>
      <vt:lpstr>Courier New</vt:lpstr>
      <vt:lpstr>Tahoma</vt:lpstr>
      <vt:lpstr>Wingdings</vt:lpstr>
      <vt:lpstr>slides-template</vt:lpstr>
      <vt:lpstr>data centers’ architecture and routing</vt:lpstr>
      <vt:lpstr>copyright notice</vt:lpstr>
      <vt:lpstr>Multi-Path</vt:lpstr>
      <vt:lpstr>Multi-Path</vt:lpstr>
      <vt:lpstr>Multi-Path</vt:lpstr>
      <vt:lpstr>Equal-Cost Multi-Path (ECMP)</vt:lpstr>
      <vt:lpstr>how packets are forwarded</vt:lpstr>
      <vt:lpstr>Hyper-scale Data Centers</vt:lpstr>
      <vt:lpstr>a high-level architecture</vt:lpstr>
      <vt:lpstr>a high-level architecture</vt:lpstr>
      <vt:lpstr>fabric architecture</vt:lpstr>
      <vt:lpstr>overview – fabric architecture</vt:lpstr>
      <vt:lpstr>real data center information – figures </vt:lpstr>
      <vt:lpstr>PowerPoint Presentation</vt:lpstr>
      <vt:lpstr>data center failures – yearly report</vt:lpstr>
      <vt:lpstr>data center service models</vt:lpstr>
      <vt:lpstr>traffic flows inside a data center</vt:lpstr>
      <vt:lpstr>traffic flows inside a data center</vt:lpstr>
      <vt:lpstr>data center network requirements </vt:lpstr>
      <vt:lpstr>data center network components</vt:lpstr>
      <vt:lpstr>topology requirements</vt:lpstr>
      <vt:lpstr>data center network topologies</vt:lpstr>
      <vt:lpstr>Clos topology</vt:lpstr>
      <vt:lpstr>Fat-Tree topology</vt:lpstr>
      <vt:lpstr>Fat-Tree parameters</vt:lpstr>
      <vt:lpstr>Fat-Tree nodes</vt:lpstr>
      <vt:lpstr>an example of Fat-Tree: FT(K=2,R=2)</vt:lpstr>
      <vt:lpstr>redundancy factor (R)</vt:lpstr>
      <vt:lpstr>multi-plane Fat-Tree</vt:lpstr>
      <vt:lpstr>example of a multi-plane Fat-Tree</vt:lpstr>
      <vt:lpstr>connecting a Fat-Tree to the Internet</vt:lpstr>
      <vt:lpstr>routing in Fat-Trees</vt:lpstr>
      <vt:lpstr>overview – routing</vt:lpstr>
      <vt:lpstr>why routing and not switching?</vt:lpstr>
      <vt:lpstr>choosing a routing protocol</vt:lpstr>
      <vt:lpstr>why using BGP in Fat-Tree data centers?</vt:lpstr>
      <vt:lpstr>why using eBGP? (and not iBGP)</vt:lpstr>
      <vt:lpstr>inter-domain routing VS DC routing</vt:lpstr>
      <vt:lpstr>BGP in the data center</vt:lpstr>
      <vt:lpstr>AS numbers assignment</vt:lpstr>
      <vt:lpstr>ASes and routers</vt:lpstr>
      <vt:lpstr>BGP path exploration</vt:lpstr>
      <vt:lpstr>the problem of BGP path exploration</vt:lpstr>
      <vt:lpstr>the ASes scheme of choice</vt:lpstr>
      <vt:lpstr>the ASes scheme of choice – multi-plane</vt:lpstr>
      <vt:lpstr>multiple paths between Leaves</vt:lpstr>
      <vt:lpstr>multiple paths between Leaves</vt:lpstr>
      <vt:lpstr>BGP and ECMP</vt:lpstr>
      <vt:lpstr>BGP multi-path relax</vt:lpstr>
      <vt:lpstr>tuning BGP timers</vt:lpstr>
      <vt:lpstr>advertisement interval timer</vt:lpstr>
      <vt:lpstr>keepalive and hold timers</vt:lpstr>
      <vt:lpstr>connect timer</vt:lpstr>
      <vt:lpstr>automating the configuration</vt:lpstr>
      <vt:lpstr>connecting the servers</vt:lpstr>
      <vt:lpstr>disadvantages</vt:lpstr>
      <vt:lpstr>basic Fat-Tree lab</vt:lpstr>
      <vt:lpstr>lab pre-conditions</vt:lpstr>
      <vt:lpstr>naming convention</vt:lpstr>
      <vt:lpstr>lab topology</vt:lpstr>
      <vt:lpstr>ToF configuration example</vt:lpstr>
      <vt:lpstr>Spine configuration example</vt:lpstr>
      <vt:lpstr>Leaf configuration example</vt:lpstr>
      <vt:lpstr>data plane</vt:lpstr>
      <vt:lpstr>data plane</vt:lpstr>
      <vt:lpstr>control plane</vt:lpstr>
      <vt:lpstr>Multi-Path traceroute</vt:lpstr>
      <vt:lpstr>Multi-Path traceroute</vt:lpstr>
      <vt:lpstr>dublin-traceroute example output</vt:lpstr>
      <vt:lpstr>bibliography and further readings</vt:lpstr>
      <vt:lpstr>how to handle multiple tenants?</vt:lpstr>
      <vt:lpstr>overview – multiple tenants</vt:lpstr>
      <vt:lpstr>servers' architecture requirements</vt:lpstr>
      <vt:lpstr>orchestration requirements</vt:lpstr>
      <vt:lpstr>tenant requirements</vt:lpstr>
      <vt:lpstr>consequence of requirements</vt:lpstr>
      <vt:lpstr>tunneling protocol requirements</vt:lpstr>
      <vt:lpstr>possible choices for tunneling</vt:lpstr>
      <vt:lpstr>VXLAN</vt:lpstr>
      <vt:lpstr>VXLAN terminology</vt:lpstr>
      <vt:lpstr>VXLAN encapsulation</vt:lpstr>
      <vt:lpstr>MAC-to-VTEP Table</vt:lpstr>
      <vt:lpstr>MAC-to-VTEP Table</vt:lpstr>
      <vt:lpstr>VXLAN transport</vt:lpstr>
      <vt:lpstr>how to handle broadcast traffic</vt:lpstr>
      <vt:lpstr>disadvantages of multicast and alternatives</vt:lpstr>
      <vt:lpstr>EVPN-BGP</vt:lpstr>
      <vt:lpstr>VXLAN and EVPN-BGP transport</vt:lpstr>
      <vt:lpstr>VXLAN and EVPN-BGP Lab</vt:lpstr>
      <vt:lpstr>topology</vt:lpstr>
      <vt:lpstr>lab base config – topology, s1, and s2</vt:lpstr>
      <vt:lpstr>MTU</vt:lpstr>
      <vt:lpstr>configuring a bridge/router with VTEPs</vt:lpstr>
      <vt:lpstr>VTEP configuration</vt:lpstr>
      <vt:lpstr>vtep e-BGP configuration</vt:lpstr>
      <vt:lpstr>companion bridge</vt:lpstr>
      <vt:lpstr>vtep1 bridge configuration</vt:lpstr>
      <vt:lpstr>vtep2 bridge configuration</vt:lpstr>
      <vt:lpstr>the EVPN-BGP control-plane</vt:lpstr>
      <vt:lpstr>a BGP update </vt:lpstr>
      <vt:lpstr>VXLAN encapsulation</vt:lpstr>
      <vt:lpstr>a PING packet encapsulated in VXLAN</vt:lpstr>
      <vt:lpstr>putting together</vt:lpstr>
      <vt:lpstr>overview</vt:lpstr>
      <vt:lpstr>servers in the fabric – recap</vt:lpstr>
      <vt:lpstr>containers or VMs of different tenants</vt:lpstr>
      <vt:lpstr>EVPN-BGP – where is the VTEP?</vt:lpstr>
      <vt:lpstr>inside the Leaves</vt:lpstr>
      <vt:lpstr>inside the servers</vt:lpstr>
      <vt:lpstr>deploying VXLAN</vt:lpstr>
      <vt:lpstr>the last problem to overcome</vt:lpstr>
      <vt:lpstr>dual attached servers – bonding</vt:lpstr>
      <vt:lpstr>the full picture</vt:lpstr>
      <vt:lpstr>EVPN-BGP Fat-Tree lab</vt:lpstr>
      <vt:lpstr>anycast BGP</vt:lpstr>
      <vt:lpstr>lab topology</vt:lpstr>
      <vt:lpstr>leaf configuration example – part 1</vt:lpstr>
      <vt:lpstr>leaf configuration example – part 2</vt:lpstr>
      <vt:lpstr>leaf configuration example – part 3</vt:lpstr>
      <vt:lpstr>leaf BGP configuration example</vt:lpstr>
      <vt:lpstr>spine BGP configuration example</vt:lpstr>
      <vt:lpstr>ToF BGP configuration example</vt:lpstr>
      <vt:lpstr>server configuration example – part 1</vt:lpstr>
      <vt:lpstr>why 802.3ad with active-backup?</vt:lpstr>
      <vt:lpstr>server configuration example – part 2</vt:lpstr>
      <vt:lpstr>a leaf data plane</vt:lpstr>
      <vt:lpstr>a leaf BGP control plane</vt:lpstr>
      <vt:lpstr>a leaf EVPN control plane</vt:lpstr>
      <vt:lpstr>bibliography and further readings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gdb</dc:creator>
  <cp:lastModifiedBy>Lorenzo Ariemma</cp:lastModifiedBy>
  <cp:revision>501</cp:revision>
  <cp:lastPrinted>2022-12-21T17:46:04Z</cp:lastPrinted>
  <dcterms:created xsi:type="dcterms:W3CDTF">1601-01-01T00:00:00Z</dcterms:created>
  <dcterms:modified xsi:type="dcterms:W3CDTF">2022-12-21T22:22:45Z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</Properties>
</file>